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</p:sldIdLst>
  <p:sldSz cx="9145588" cy="6859588"/>
  <p:notesSz cx="10058400" cy="10058400"/>
  <p:defaultTextStyle>
    <a:defPPr>
      <a:defRPr lang="zh-CN"/>
    </a:defPPr>
    <a:lvl1pPr marL="0" algn="l" defTabSz="7274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63748" algn="l" defTabSz="7274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727497" algn="l" defTabSz="7274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91245" algn="l" defTabSz="7274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454993" algn="l" defTabSz="7274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818742" algn="l" defTabSz="7274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182490" algn="l" defTabSz="7274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546238" algn="l" defTabSz="7274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909987" algn="l" defTabSz="727497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104" y="-90"/>
      </p:cViewPr>
      <p:guideLst>
        <p:guide orient="horz" pos="1964"/>
        <p:guide pos="1964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theme" Target="theme/theme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tableStyles" Target="tableStyle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3.png"/><Relationship Id="rId3" Type="http://schemas.openxmlformats.org/officeDocument/2006/relationships/image" Target="../media/image33.png"/><Relationship Id="rId21" Type="http://schemas.openxmlformats.org/officeDocument/2006/relationships/image" Target="../media/image13.png"/><Relationship Id="rId7" Type="http://schemas.openxmlformats.org/officeDocument/2006/relationships/image" Target="../media/image37.png"/><Relationship Id="rId12" Type="http://schemas.openxmlformats.org/officeDocument/2006/relationships/image" Target="../media/image11.png"/><Relationship Id="rId17" Type="http://schemas.openxmlformats.org/officeDocument/2006/relationships/image" Target="../media/image46.png"/><Relationship Id="rId25" Type="http://schemas.openxmlformats.org/officeDocument/2006/relationships/image" Target="../media/image52.png"/><Relationship Id="rId2" Type="http://schemas.openxmlformats.org/officeDocument/2006/relationships/image" Target="../media/image32.png"/><Relationship Id="rId16" Type="http://schemas.openxmlformats.org/officeDocument/2006/relationships/image" Target="../media/image45.png"/><Relationship Id="rId20" Type="http://schemas.openxmlformats.org/officeDocument/2006/relationships/image" Target="../media/image49.png"/><Relationship Id="rId29" Type="http://schemas.openxmlformats.org/officeDocument/2006/relationships/image" Target="../media/image5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24" Type="http://schemas.openxmlformats.org/officeDocument/2006/relationships/image" Target="../media/image24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1.png"/><Relationship Id="rId28" Type="http://schemas.openxmlformats.org/officeDocument/2006/relationships/image" Target="../media/image55.png"/><Relationship Id="rId10" Type="http://schemas.openxmlformats.org/officeDocument/2006/relationships/image" Target="../media/image40.png"/><Relationship Id="rId19" Type="http://schemas.openxmlformats.org/officeDocument/2006/relationships/image" Target="../media/image48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Relationship Id="rId22" Type="http://schemas.openxmlformats.org/officeDocument/2006/relationships/image" Target="../media/image50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643194" y="470463"/>
            <a:ext cx="7027783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247125" y="2619115"/>
            <a:ext cx="5819920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9910" y="470990"/>
            <a:ext cx="6874350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3300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3194" y="1230005"/>
            <a:ext cx="6891523" cy="292388"/>
          </a:xfrm>
        </p:spPr>
        <p:txBody>
          <a:bodyPr lIns="0" tIns="0" rIns="0" bIns="0"/>
          <a:lstStyle>
            <a:lvl1pPr>
              <a:defRPr sz="19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9910" y="470990"/>
            <a:ext cx="6874350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3300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15709" y="1075708"/>
            <a:ext cx="361666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281798" y="1075708"/>
            <a:ext cx="3616664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9910" y="470990"/>
            <a:ext cx="6874350" cy="446276"/>
          </a:xfrm>
        </p:spPr>
        <p:txBody>
          <a:bodyPr lIns="0" tIns="0" rIns="0" bIns="0"/>
          <a:lstStyle>
            <a:lvl1pPr>
              <a:defRPr sz="2900" b="1" i="0">
                <a:solidFill>
                  <a:srgbClr val="3300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5127072" y="5742566"/>
            <a:ext cx="1385695" cy="0"/>
          </a:xfrm>
          <a:custGeom>
            <a:avLst/>
            <a:gdLst/>
            <a:ahLst/>
            <a:cxnLst/>
            <a:rect l="l" t="t" r="r" b="b"/>
            <a:pathLst>
              <a:path w="1524000">
                <a:moveTo>
                  <a:pt x="0" y="0"/>
                </a:moveTo>
                <a:lnTo>
                  <a:pt x="1524000" y="0"/>
                </a:lnTo>
              </a:path>
            </a:pathLst>
          </a:custGeom>
          <a:ln w="9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6403297" y="5872223"/>
            <a:ext cx="109470" cy="821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6403297" y="5987069"/>
            <a:ext cx="109470" cy="810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6403297" y="6101915"/>
            <a:ext cx="109470" cy="774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6255027" y="5872223"/>
            <a:ext cx="104619" cy="821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6255027" y="5987069"/>
            <a:ext cx="104619" cy="8106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6255027" y="6101915"/>
            <a:ext cx="104619" cy="774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6255027" y="6216241"/>
            <a:ext cx="104619" cy="74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6107451" y="5872223"/>
            <a:ext cx="99770" cy="821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6107451" y="5987069"/>
            <a:ext cx="99770" cy="8106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6107451" y="6101915"/>
            <a:ext cx="99770" cy="774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6107451" y="6216241"/>
            <a:ext cx="99770" cy="748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6107451" y="6331087"/>
            <a:ext cx="99770" cy="815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5945325" y="5872223"/>
            <a:ext cx="108776" cy="821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5945325" y="5987069"/>
            <a:ext cx="108776" cy="8106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5945325" y="6101915"/>
            <a:ext cx="108776" cy="7743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5945325" y="6216241"/>
            <a:ext cx="108776" cy="748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5792899" y="5872223"/>
            <a:ext cx="108777" cy="821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5792899" y="5987069"/>
            <a:ext cx="108777" cy="81068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5792899" y="6101915"/>
            <a:ext cx="108777" cy="77430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5792899" y="6216241"/>
            <a:ext cx="108777" cy="74832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5792899" y="6331087"/>
            <a:ext cx="108777" cy="8158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5641164" y="5872223"/>
            <a:ext cx="108084" cy="821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5641164" y="5987069"/>
            <a:ext cx="108084" cy="8106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5641164" y="6101915"/>
            <a:ext cx="108084" cy="7743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5641164" y="6216241"/>
            <a:ext cx="108084" cy="74832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5494281" y="5872223"/>
            <a:ext cx="101848" cy="821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5494281" y="5987069"/>
            <a:ext cx="101848" cy="810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5494281" y="6216241"/>
            <a:ext cx="101848" cy="74832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5494281" y="6101915"/>
            <a:ext cx="101848" cy="7743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.png"/><Relationship Id="rId18" Type="http://schemas.openxmlformats.org/officeDocument/2006/relationships/image" Target="../media/image12.png"/><Relationship Id="rId26" Type="http://schemas.openxmlformats.org/officeDocument/2006/relationships/image" Target="../media/image20.png"/><Relationship Id="rId21" Type="http://schemas.openxmlformats.org/officeDocument/2006/relationships/image" Target="../media/image15.png"/><Relationship Id="rId34" Type="http://schemas.openxmlformats.org/officeDocument/2006/relationships/image" Target="../media/image28.png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17" Type="http://schemas.openxmlformats.org/officeDocument/2006/relationships/image" Target="../media/image11.png"/><Relationship Id="rId25" Type="http://schemas.openxmlformats.org/officeDocument/2006/relationships/image" Target="../media/image19.png"/><Relationship Id="rId33" Type="http://schemas.openxmlformats.org/officeDocument/2006/relationships/image" Target="../media/image27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0.png"/><Relationship Id="rId20" Type="http://schemas.openxmlformats.org/officeDocument/2006/relationships/image" Target="../media/image14.png"/><Relationship Id="rId29" Type="http://schemas.openxmlformats.org/officeDocument/2006/relationships/image" Target="../media/image23.png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5.png"/><Relationship Id="rId24" Type="http://schemas.openxmlformats.org/officeDocument/2006/relationships/image" Target="../media/image18.png"/><Relationship Id="rId32" Type="http://schemas.openxmlformats.org/officeDocument/2006/relationships/image" Target="../media/image26.png"/><Relationship Id="rId37" Type="http://schemas.openxmlformats.org/officeDocument/2006/relationships/image" Target="../media/image31.png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9.png"/><Relationship Id="rId23" Type="http://schemas.openxmlformats.org/officeDocument/2006/relationships/image" Target="../media/image17.png"/><Relationship Id="rId28" Type="http://schemas.openxmlformats.org/officeDocument/2006/relationships/image" Target="../media/image22.png"/><Relationship Id="rId36" Type="http://schemas.openxmlformats.org/officeDocument/2006/relationships/image" Target="../media/image30.png"/><Relationship Id="rId10" Type="http://schemas.openxmlformats.org/officeDocument/2006/relationships/image" Target="../media/image4.png"/><Relationship Id="rId19" Type="http://schemas.openxmlformats.org/officeDocument/2006/relationships/image" Target="../media/image13.png"/><Relationship Id="rId31" Type="http://schemas.openxmlformats.org/officeDocument/2006/relationships/image" Target="../media/image25.pn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3.png"/><Relationship Id="rId14" Type="http://schemas.openxmlformats.org/officeDocument/2006/relationships/image" Target="../media/image8.png"/><Relationship Id="rId22" Type="http://schemas.openxmlformats.org/officeDocument/2006/relationships/image" Target="../media/image16.png"/><Relationship Id="rId27" Type="http://schemas.openxmlformats.org/officeDocument/2006/relationships/image" Target="../media/image21.png"/><Relationship Id="rId30" Type="http://schemas.openxmlformats.org/officeDocument/2006/relationships/image" Target="../media/image24.png"/><Relationship Id="rId35" Type="http://schemas.openxmlformats.org/officeDocument/2006/relationships/image" Target="../media/image29.png"/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7656312" y="415732"/>
            <a:ext cx="0" cy="1039332"/>
          </a:xfrm>
          <a:custGeom>
            <a:avLst/>
            <a:gdLst/>
            <a:ahLst/>
            <a:cxnLst/>
            <a:rect l="l" t="t" r="r" b="b"/>
            <a:pathLst>
              <a:path h="1524000">
                <a:moveTo>
                  <a:pt x="0" y="0"/>
                </a:moveTo>
                <a:lnTo>
                  <a:pt x="0" y="1524000"/>
                </a:lnTo>
              </a:path>
            </a:pathLst>
          </a:custGeom>
          <a:ln w="990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7829178" y="415733"/>
            <a:ext cx="109470" cy="821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7982297" y="415733"/>
            <a:ext cx="108084" cy="821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bk object 19"/>
          <p:cNvSpPr/>
          <p:nvPr/>
        </p:nvSpPr>
        <p:spPr>
          <a:xfrm>
            <a:off x="8135416" y="415733"/>
            <a:ext cx="103234" cy="821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bk object 20"/>
          <p:cNvSpPr/>
          <p:nvPr/>
        </p:nvSpPr>
        <p:spPr>
          <a:xfrm>
            <a:off x="7829178" y="530578"/>
            <a:ext cx="109470" cy="784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bk object 21"/>
          <p:cNvSpPr/>
          <p:nvPr/>
        </p:nvSpPr>
        <p:spPr>
          <a:xfrm>
            <a:off x="7982297" y="530578"/>
            <a:ext cx="108084" cy="784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bk object 22"/>
          <p:cNvSpPr/>
          <p:nvPr/>
        </p:nvSpPr>
        <p:spPr>
          <a:xfrm>
            <a:off x="8135416" y="530578"/>
            <a:ext cx="103234" cy="7846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bk object 23"/>
          <p:cNvSpPr/>
          <p:nvPr/>
        </p:nvSpPr>
        <p:spPr>
          <a:xfrm>
            <a:off x="8287842" y="530578"/>
            <a:ext cx="99769" cy="7846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bk object 24"/>
          <p:cNvSpPr/>
          <p:nvPr/>
        </p:nvSpPr>
        <p:spPr>
          <a:xfrm>
            <a:off x="7829178" y="644904"/>
            <a:ext cx="109470" cy="748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bk object 25"/>
          <p:cNvSpPr/>
          <p:nvPr/>
        </p:nvSpPr>
        <p:spPr>
          <a:xfrm>
            <a:off x="7982297" y="644904"/>
            <a:ext cx="108084" cy="74832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bk object 26"/>
          <p:cNvSpPr/>
          <p:nvPr/>
        </p:nvSpPr>
        <p:spPr>
          <a:xfrm>
            <a:off x="8135416" y="644904"/>
            <a:ext cx="103234" cy="748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bk object 27"/>
          <p:cNvSpPr/>
          <p:nvPr/>
        </p:nvSpPr>
        <p:spPr>
          <a:xfrm>
            <a:off x="8287842" y="644904"/>
            <a:ext cx="99769" cy="74832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bk object 28"/>
          <p:cNvSpPr/>
          <p:nvPr/>
        </p:nvSpPr>
        <p:spPr>
          <a:xfrm>
            <a:off x="7829178" y="759752"/>
            <a:ext cx="109470" cy="8158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bk object 29"/>
          <p:cNvSpPr/>
          <p:nvPr/>
        </p:nvSpPr>
        <p:spPr>
          <a:xfrm>
            <a:off x="8440962" y="644904"/>
            <a:ext cx="108776" cy="748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bk object 30"/>
          <p:cNvSpPr/>
          <p:nvPr/>
        </p:nvSpPr>
        <p:spPr>
          <a:xfrm>
            <a:off x="7982297" y="759752"/>
            <a:ext cx="108084" cy="8158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bk object 31"/>
          <p:cNvSpPr/>
          <p:nvPr/>
        </p:nvSpPr>
        <p:spPr>
          <a:xfrm>
            <a:off x="8135416" y="759752"/>
            <a:ext cx="103234" cy="8158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bk object 32"/>
          <p:cNvSpPr/>
          <p:nvPr/>
        </p:nvSpPr>
        <p:spPr>
          <a:xfrm>
            <a:off x="8287842" y="759752"/>
            <a:ext cx="99769" cy="8158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bk object 33"/>
          <p:cNvSpPr/>
          <p:nvPr/>
        </p:nvSpPr>
        <p:spPr>
          <a:xfrm>
            <a:off x="7829178" y="874077"/>
            <a:ext cx="109470" cy="8158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bk object 34"/>
          <p:cNvSpPr/>
          <p:nvPr/>
        </p:nvSpPr>
        <p:spPr>
          <a:xfrm>
            <a:off x="7982297" y="874077"/>
            <a:ext cx="108084" cy="8158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bk object 35"/>
          <p:cNvSpPr/>
          <p:nvPr/>
        </p:nvSpPr>
        <p:spPr>
          <a:xfrm>
            <a:off x="8135416" y="874077"/>
            <a:ext cx="103234" cy="8158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bk object 36"/>
          <p:cNvSpPr/>
          <p:nvPr/>
        </p:nvSpPr>
        <p:spPr>
          <a:xfrm>
            <a:off x="8287842" y="874077"/>
            <a:ext cx="99769" cy="8158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bk object 37"/>
          <p:cNvSpPr/>
          <p:nvPr/>
        </p:nvSpPr>
        <p:spPr>
          <a:xfrm>
            <a:off x="8440962" y="874077"/>
            <a:ext cx="108776" cy="8158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bk object 38"/>
          <p:cNvSpPr/>
          <p:nvPr/>
        </p:nvSpPr>
        <p:spPr>
          <a:xfrm>
            <a:off x="7829178" y="988404"/>
            <a:ext cx="109470" cy="8106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bk object 39"/>
          <p:cNvSpPr/>
          <p:nvPr/>
        </p:nvSpPr>
        <p:spPr>
          <a:xfrm>
            <a:off x="8135416" y="988404"/>
            <a:ext cx="103234" cy="8106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bk object 40"/>
          <p:cNvSpPr/>
          <p:nvPr/>
        </p:nvSpPr>
        <p:spPr>
          <a:xfrm>
            <a:off x="7982297" y="988404"/>
            <a:ext cx="108084" cy="81068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bk object 41"/>
          <p:cNvSpPr/>
          <p:nvPr/>
        </p:nvSpPr>
        <p:spPr>
          <a:xfrm>
            <a:off x="8287842" y="988404"/>
            <a:ext cx="99769" cy="81068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bk object 42"/>
          <p:cNvSpPr/>
          <p:nvPr/>
        </p:nvSpPr>
        <p:spPr>
          <a:xfrm>
            <a:off x="7829178" y="1103250"/>
            <a:ext cx="109470" cy="76390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bk object 43"/>
          <p:cNvSpPr/>
          <p:nvPr/>
        </p:nvSpPr>
        <p:spPr>
          <a:xfrm>
            <a:off x="8135416" y="1103250"/>
            <a:ext cx="103234" cy="7639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bk object 44"/>
          <p:cNvSpPr/>
          <p:nvPr/>
        </p:nvSpPr>
        <p:spPr>
          <a:xfrm>
            <a:off x="7982297" y="1103250"/>
            <a:ext cx="108084" cy="76390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bk object 45"/>
          <p:cNvSpPr/>
          <p:nvPr/>
        </p:nvSpPr>
        <p:spPr>
          <a:xfrm>
            <a:off x="7982297" y="1217577"/>
            <a:ext cx="108084" cy="81588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bk object 46"/>
          <p:cNvSpPr/>
          <p:nvPr/>
        </p:nvSpPr>
        <p:spPr>
          <a:xfrm>
            <a:off x="8287842" y="1103250"/>
            <a:ext cx="99769" cy="76390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bk object 47"/>
          <p:cNvSpPr/>
          <p:nvPr/>
        </p:nvSpPr>
        <p:spPr>
          <a:xfrm>
            <a:off x="8287842" y="1217577"/>
            <a:ext cx="99769" cy="81588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19910" y="470990"/>
            <a:ext cx="6874350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600" b="1" i="0">
                <a:solidFill>
                  <a:srgbClr val="330065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43194" y="1230005"/>
            <a:ext cx="6891523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2826818" y="4349602"/>
            <a:ext cx="2660535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15709" y="4349602"/>
            <a:ext cx="191225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8/31/2020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5986203" y="4349602"/>
            <a:ext cx="1912259" cy="21544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363748">
        <a:defRPr>
          <a:latin typeface="+mn-lt"/>
          <a:ea typeface="+mn-ea"/>
          <a:cs typeface="+mn-cs"/>
        </a:defRPr>
      </a:lvl2pPr>
      <a:lvl3pPr marL="727497">
        <a:defRPr>
          <a:latin typeface="+mn-lt"/>
          <a:ea typeface="+mn-ea"/>
          <a:cs typeface="+mn-cs"/>
        </a:defRPr>
      </a:lvl3pPr>
      <a:lvl4pPr marL="1091245">
        <a:defRPr>
          <a:latin typeface="+mn-lt"/>
          <a:ea typeface="+mn-ea"/>
          <a:cs typeface="+mn-cs"/>
        </a:defRPr>
      </a:lvl4pPr>
      <a:lvl5pPr marL="1454993">
        <a:defRPr>
          <a:latin typeface="+mn-lt"/>
          <a:ea typeface="+mn-ea"/>
          <a:cs typeface="+mn-cs"/>
        </a:defRPr>
      </a:lvl5pPr>
      <a:lvl6pPr marL="1818742">
        <a:defRPr>
          <a:latin typeface="+mn-lt"/>
          <a:ea typeface="+mn-ea"/>
          <a:cs typeface="+mn-cs"/>
        </a:defRPr>
      </a:lvl6pPr>
      <a:lvl7pPr marL="2182490">
        <a:defRPr>
          <a:latin typeface="+mn-lt"/>
          <a:ea typeface="+mn-ea"/>
          <a:cs typeface="+mn-cs"/>
        </a:defRPr>
      </a:lvl7pPr>
      <a:lvl8pPr marL="2546238">
        <a:defRPr>
          <a:latin typeface="+mn-lt"/>
          <a:ea typeface="+mn-ea"/>
          <a:cs typeface="+mn-cs"/>
        </a:defRPr>
      </a:lvl8pPr>
      <a:lvl9pPr marL="2909987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363748">
        <a:defRPr>
          <a:latin typeface="+mn-lt"/>
          <a:ea typeface="+mn-ea"/>
          <a:cs typeface="+mn-cs"/>
        </a:defRPr>
      </a:lvl2pPr>
      <a:lvl3pPr marL="727497">
        <a:defRPr>
          <a:latin typeface="+mn-lt"/>
          <a:ea typeface="+mn-ea"/>
          <a:cs typeface="+mn-cs"/>
        </a:defRPr>
      </a:lvl3pPr>
      <a:lvl4pPr marL="1091245">
        <a:defRPr>
          <a:latin typeface="+mn-lt"/>
          <a:ea typeface="+mn-ea"/>
          <a:cs typeface="+mn-cs"/>
        </a:defRPr>
      </a:lvl4pPr>
      <a:lvl5pPr marL="1454993">
        <a:defRPr>
          <a:latin typeface="+mn-lt"/>
          <a:ea typeface="+mn-ea"/>
          <a:cs typeface="+mn-cs"/>
        </a:defRPr>
      </a:lvl5pPr>
      <a:lvl6pPr marL="1818742">
        <a:defRPr>
          <a:latin typeface="+mn-lt"/>
          <a:ea typeface="+mn-ea"/>
          <a:cs typeface="+mn-cs"/>
        </a:defRPr>
      </a:lvl6pPr>
      <a:lvl7pPr marL="2182490">
        <a:defRPr>
          <a:latin typeface="+mn-lt"/>
          <a:ea typeface="+mn-ea"/>
          <a:cs typeface="+mn-cs"/>
        </a:defRPr>
      </a:lvl7pPr>
      <a:lvl8pPr marL="2546238">
        <a:defRPr>
          <a:latin typeface="+mn-lt"/>
          <a:ea typeface="+mn-ea"/>
          <a:cs typeface="+mn-cs"/>
        </a:defRPr>
      </a:lvl8pPr>
      <a:lvl9pPr marL="2909987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liu6toot@" TargetMode="Externa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jpg"/><Relationship Id="rId2" Type="http://schemas.openxmlformats.org/officeDocument/2006/relationships/image" Target="../media/image199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1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g"/><Relationship Id="rId2" Type="http://schemas.openxmlformats.org/officeDocument/2006/relationships/image" Target="../media/image85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2.png"/><Relationship Id="rId11" Type="http://schemas.openxmlformats.org/officeDocument/2006/relationships/image" Target="../media/image97.png"/><Relationship Id="rId5" Type="http://schemas.openxmlformats.org/officeDocument/2006/relationships/image" Target="../media/image91.png"/><Relationship Id="rId10" Type="http://schemas.openxmlformats.org/officeDocument/2006/relationships/image" Target="../media/image96.png"/><Relationship Id="rId4" Type="http://schemas.openxmlformats.org/officeDocument/2006/relationships/image" Target="../media/image90.png"/><Relationship Id="rId9" Type="http://schemas.openxmlformats.org/officeDocument/2006/relationships/image" Target="../media/image95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6.jpg"/><Relationship Id="rId4" Type="http://schemas.openxmlformats.org/officeDocument/2006/relationships/image" Target="../media/image105.jp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jp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8.jp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jp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7.png"/><Relationship Id="rId3" Type="http://schemas.openxmlformats.org/officeDocument/2006/relationships/image" Target="../media/image132.png"/><Relationship Id="rId7" Type="http://schemas.openxmlformats.org/officeDocument/2006/relationships/image" Target="../media/image136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5.png"/><Relationship Id="rId11" Type="http://schemas.openxmlformats.org/officeDocument/2006/relationships/image" Target="../media/image140.png"/><Relationship Id="rId5" Type="http://schemas.openxmlformats.org/officeDocument/2006/relationships/image" Target="../media/image134.png"/><Relationship Id="rId10" Type="http://schemas.openxmlformats.org/officeDocument/2006/relationships/image" Target="../media/image139.png"/><Relationship Id="rId4" Type="http://schemas.openxmlformats.org/officeDocument/2006/relationships/image" Target="../media/image133.png"/><Relationship Id="rId9" Type="http://schemas.openxmlformats.org/officeDocument/2006/relationships/image" Target="../media/image13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png"/><Relationship Id="rId2" Type="http://schemas.openxmlformats.org/officeDocument/2006/relationships/image" Target="../media/image145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jp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3.png"/><Relationship Id="rId4" Type="http://schemas.openxmlformats.org/officeDocument/2006/relationships/image" Target="../media/image15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png"/><Relationship Id="rId3" Type="http://schemas.openxmlformats.org/officeDocument/2006/relationships/image" Target="../media/image89.png"/><Relationship Id="rId7" Type="http://schemas.openxmlformats.org/officeDocument/2006/relationships/image" Target="../media/image168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7.png"/><Relationship Id="rId5" Type="http://schemas.openxmlformats.org/officeDocument/2006/relationships/image" Target="../media/image165.png"/><Relationship Id="rId10" Type="http://schemas.openxmlformats.org/officeDocument/2006/relationships/image" Target="../media/image171.png"/><Relationship Id="rId4" Type="http://schemas.openxmlformats.org/officeDocument/2006/relationships/image" Target="../media/image166.png"/><Relationship Id="rId9" Type="http://schemas.openxmlformats.org/officeDocument/2006/relationships/image" Target="../media/image17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pn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jpg"/><Relationship Id="rId2" Type="http://schemas.openxmlformats.org/officeDocument/2006/relationships/image" Target="../media/image18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6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jp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jp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5.png"/><Relationship Id="rId4" Type="http://schemas.openxmlformats.org/officeDocument/2006/relationships/image" Target="../media/image194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413499" y="1223328"/>
            <a:ext cx="3776019" cy="780665"/>
          </a:xfrm>
          <a:prstGeom prst="rect">
            <a:avLst/>
          </a:prstGeom>
        </p:spPr>
        <p:txBody>
          <a:bodyPr vert="horz" wrap="square" lIns="0" tIns="11115" rIns="0" bIns="0" rtlCol="0">
            <a:spAutoFit/>
          </a:bodyPr>
          <a:lstStyle/>
          <a:p>
            <a:pPr marL="505" algn="ctr">
              <a:spcBef>
                <a:spcPts val="88"/>
              </a:spcBef>
            </a:pPr>
            <a:r>
              <a:rPr lang="en-US" sz="2500" spc="44" dirty="0" smtClean="0">
                <a:solidFill>
                  <a:srgbClr val="000000"/>
                </a:solidFill>
                <a:latin typeface="Times New Roman"/>
                <a:cs typeface="Times New Roman"/>
              </a:rPr>
              <a:t>0930714</a:t>
            </a:r>
            <a:endParaRPr sz="2500" dirty="0">
              <a:latin typeface="Times New Roman"/>
              <a:cs typeface="Times New Roman"/>
            </a:endParaRPr>
          </a:p>
          <a:p>
            <a:pPr algn="ctr">
              <a:spcBef>
                <a:spcPts val="16"/>
              </a:spcBef>
            </a:pPr>
            <a:r>
              <a:rPr sz="2500" b="0" spc="32" dirty="0">
                <a:solidFill>
                  <a:srgbClr val="000000"/>
                </a:solidFill>
                <a:latin typeface="Times New Roman"/>
                <a:cs typeface="Times New Roman"/>
              </a:rPr>
              <a:t>Digital </a:t>
            </a:r>
            <a:r>
              <a:rPr sz="2500" b="0" spc="40" dirty="0">
                <a:solidFill>
                  <a:srgbClr val="000000"/>
                </a:solidFill>
                <a:latin typeface="Times New Roman"/>
                <a:cs typeface="Times New Roman"/>
              </a:rPr>
              <a:t>Image</a:t>
            </a:r>
            <a:r>
              <a:rPr sz="2500" b="0" spc="8" dirty="0">
                <a:solidFill>
                  <a:srgbClr val="000000"/>
                </a:solidFill>
                <a:latin typeface="Times New Roman"/>
                <a:cs typeface="Times New Roman"/>
              </a:rPr>
              <a:t> </a:t>
            </a:r>
            <a:r>
              <a:rPr sz="2500" b="0" spc="36" dirty="0">
                <a:solidFill>
                  <a:srgbClr val="000000"/>
                </a:solidFill>
                <a:latin typeface="Times New Roman"/>
                <a:cs typeface="Times New Roman"/>
              </a:rPr>
              <a:t>Processing</a:t>
            </a:r>
            <a:endParaRPr sz="2500" dirty="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5362" y="2208250"/>
            <a:ext cx="7347648" cy="1905593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53570" marR="1759632" indent="16167" algn="ctr">
              <a:lnSpc>
                <a:spcPct val="122500"/>
              </a:lnSpc>
              <a:spcBef>
                <a:spcPts val="80"/>
              </a:spcBef>
            </a:pPr>
            <a:r>
              <a:rPr sz="2500" spc="-80" dirty="0" err="1" smtClean="0">
                <a:solidFill>
                  <a:srgbClr val="888888"/>
                </a:solidFill>
                <a:latin typeface="Trebuchet MS"/>
                <a:cs typeface="Trebuchet MS"/>
              </a:rPr>
              <a:t>Zh</a:t>
            </a:r>
            <a:r>
              <a:rPr lang="en-US" sz="2500" spc="-80" dirty="0" err="1" smtClean="0">
                <a:solidFill>
                  <a:srgbClr val="888888"/>
                </a:solidFill>
                <a:latin typeface="Trebuchet MS"/>
                <a:cs typeface="Trebuchet MS"/>
              </a:rPr>
              <a:t>ilai</a:t>
            </a:r>
            <a:r>
              <a:rPr sz="2500" spc="-80" dirty="0" smtClean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2500" spc="-56" dirty="0" smtClean="0">
                <a:solidFill>
                  <a:srgbClr val="888888"/>
                </a:solidFill>
                <a:latin typeface="Trebuchet MS"/>
                <a:cs typeface="Trebuchet MS"/>
              </a:rPr>
              <a:t>Li</a:t>
            </a:r>
            <a:r>
              <a:rPr lang="en-US" sz="2500" spc="-56" dirty="0" smtClean="0">
                <a:solidFill>
                  <a:srgbClr val="888888"/>
                </a:solidFill>
                <a:latin typeface="Trebuchet MS"/>
                <a:cs typeface="Trebuchet MS"/>
              </a:rPr>
              <a:t>u</a:t>
            </a:r>
            <a:r>
              <a:rPr sz="2500" spc="-56" dirty="0" smtClean="0">
                <a:solidFill>
                  <a:srgbClr val="888888"/>
                </a:solidFill>
                <a:latin typeface="Trebuchet MS"/>
                <a:cs typeface="Trebuchet MS"/>
              </a:rPr>
              <a:t>  </a:t>
            </a:r>
            <a:r>
              <a:rPr lang="en-US" sz="2500" u="heavy" spc="-4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2"/>
              </a:rPr>
              <a:t>liu6toot</a:t>
            </a:r>
            <a:r>
              <a:rPr sz="2500" u="heavy" spc="-4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  <a:hlinkClick r:id="rId2"/>
              </a:rPr>
              <a:t>@</a:t>
            </a:r>
            <a:r>
              <a:rPr lang="en-US" sz="2500" u="heavy" spc="-4" dirty="0" smtClean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Trebuchet MS"/>
                <a:cs typeface="Trebuchet MS"/>
              </a:rPr>
              <a:t>163.com</a:t>
            </a:r>
            <a:endParaRPr sz="2500" dirty="0">
              <a:latin typeface="Trebuchet MS"/>
              <a:cs typeface="Trebuchet MS"/>
            </a:endParaRPr>
          </a:p>
          <a:p>
            <a:pPr marL="4547" algn="ctr">
              <a:spcBef>
                <a:spcPts val="764"/>
              </a:spcBef>
            </a:pPr>
            <a:r>
              <a:rPr sz="2500" spc="-84" dirty="0">
                <a:solidFill>
                  <a:srgbClr val="888888"/>
                </a:solidFill>
                <a:latin typeface="Trebuchet MS"/>
                <a:cs typeface="Trebuchet MS"/>
              </a:rPr>
              <a:t>School </a:t>
            </a:r>
            <a:r>
              <a:rPr sz="2500" spc="-52" dirty="0">
                <a:solidFill>
                  <a:srgbClr val="888888"/>
                </a:solidFill>
                <a:latin typeface="Trebuchet MS"/>
                <a:cs typeface="Trebuchet MS"/>
              </a:rPr>
              <a:t>of </a:t>
            </a:r>
            <a:r>
              <a:rPr lang="en-US" sz="2500" spc="-119" dirty="0" smtClean="0">
                <a:solidFill>
                  <a:srgbClr val="888888"/>
                </a:solidFill>
                <a:latin typeface="Trebuchet MS"/>
                <a:cs typeface="Trebuchet MS"/>
              </a:rPr>
              <a:t>Mathematics</a:t>
            </a:r>
            <a:r>
              <a:rPr sz="2500" spc="-103" dirty="0" smtClean="0">
                <a:solidFill>
                  <a:srgbClr val="888888"/>
                </a:solidFill>
                <a:latin typeface="Trebuchet MS"/>
                <a:cs typeface="Trebuchet MS"/>
              </a:rPr>
              <a:t>,</a:t>
            </a:r>
            <a:endParaRPr sz="2500" dirty="0">
              <a:latin typeface="Trebuchet MS"/>
              <a:cs typeface="Trebuchet MS"/>
            </a:endParaRPr>
          </a:p>
          <a:p>
            <a:pPr algn="ctr">
              <a:spcBef>
                <a:spcPts val="613"/>
              </a:spcBef>
            </a:pPr>
            <a:r>
              <a:rPr lang="en-US" sz="2500" spc="-84" dirty="0" smtClean="0">
                <a:solidFill>
                  <a:srgbClr val="888888"/>
                </a:solidFill>
                <a:latin typeface="Trebuchet MS"/>
                <a:cs typeface="Trebuchet MS"/>
              </a:rPr>
              <a:t>Liaoning university</a:t>
            </a:r>
            <a:r>
              <a:rPr sz="2500" spc="-88" dirty="0" smtClean="0">
                <a:solidFill>
                  <a:srgbClr val="888888"/>
                </a:solidFill>
                <a:latin typeface="Trebuchet MS"/>
                <a:cs typeface="Trebuchet MS"/>
              </a:rPr>
              <a:t>,</a:t>
            </a:r>
            <a:r>
              <a:rPr sz="2500" spc="-179" dirty="0" smtClean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sz="2500" spc="-68" dirty="0" err="1">
                <a:solidFill>
                  <a:srgbClr val="888888"/>
                </a:solidFill>
                <a:latin typeface="Trebuchet MS"/>
                <a:cs typeface="Trebuchet MS"/>
              </a:rPr>
              <a:t>Shen</a:t>
            </a:r>
            <a:r>
              <a:rPr sz="2500" spc="-167" dirty="0">
                <a:solidFill>
                  <a:srgbClr val="888888"/>
                </a:solidFill>
                <a:latin typeface="Trebuchet MS"/>
                <a:cs typeface="Trebuchet MS"/>
              </a:rPr>
              <a:t> </a:t>
            </a:r>
            <a:r>
              <a:rPr lang="en-US" sz="2500" spc="-64" dirty="0" smtClean="0">
                <a:solidFill>
                  <a:srgbClr val="888888"/>
                </a:solidFill>
                <a:latin typeface="Trebuchet MS"/>
                <a:cs typeface="Trebuchet MS"/>
              </a:rPr>
              <a:t>Yang</a:t>
            </a:r>
            <a:endParaRPr sz="2500" dirty="0">
              <a:latin typeface="Trebuchet MS"/>
              <a:cs typeface="Trebuchet M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5588" cy="6859588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3479827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32" dirty="0">
                <a:solidFill>
                  <a:srgbClr val="FFFFFF"/>
                </a:solidFill>
                <a:latin typeface="Calibri Light"/>
                <a:cs typeface="Calibri Light"/>
              </a:rPr>
              <a:t>Face</a:t>
            </a:r>
            <a:r>
              <a:rPr sz="3400" b="0" spc="-12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b="0" spc="40" dirty="0">
                <a:solidFill>
                  <a:srgbClr val="FFFFFF"/>
                </a:solidFill>
                <a:latin typeface="Calibri Light"/>
                <a:cs typeface="Calibri Light"/>
              </a:rPr>
              <a:t>Recognition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9478" y="1153009"/>
            <a:ext cx="7767116" cy="448658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657550"/>
            <a:ext cx="3291603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Image </a:t>
            </a:r>
            <a:r>
              <a:rPr spc="-4" dirty="0"/>
              <a:t>File</a:t>
            </a:r>
            <a:r>
              <a:rPr spc="-68" dirty="0"/>
              <a:t> </a:t>
            </a:r>
            <a:r>
              <a:rPr spc="-4" dirty="0"/>
              <a:t>Formats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64441" y="1147611"/>
            <a:ext cx="6861500" cy="3797005"/>
          </a:xfrm>
          <a:prstGeom prst="rect">
            <a:avLst/>
          </a:prstGeom>
        </p:spPr>
        <p:txBody>
          <a:bodyPr vert="horz" wrap="square" lIns="0" tIns="79823" rIns="0" bIns="0" rtlCol="0">
            <a:spAutoFit/>
          </a:bodyPr>
          <a:lstStyle/>
          <a:p>
            <a:pPr marL="282915" indent="-272811">
              <a:spcBef>
                <a:spcPts val="629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Hundreds of image file </a:t>
            </a:r>
            <a:r>
              <a:rPr sz="2200" dirty="0">
                <a:latin typeface="Calibri"/>
                <a:cs typeface="Calibri"/>
              </a:rPr>
              <a:t>formats.</a:t>
            </a:r>
            <a:r>
              <a:rPr sz="2200" spc="-12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Examples</a:t>
            </a:r>
            <a:endParaRPr sz="2200">
              <a:latin typeface="Calibri"/>
              <a:cs typeface="Calibri"/>
            </a:endParaRPr>
          </a:p>
          <a:p>
            <a:pPr marL="560273" lvl="1" indent="-276853">
              <a:spcBef>
                <a:spcPts val="509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2100" spc="-8" dirty="0">
                <a:latin typeface="Calibri"/>
                <a:cs typeface="Calibri"/>
              </a:rPr>
              <a:t>Tagged </a:t>
            </a:r>
            <a:r>
              <a:rPr sz="2100" spc="-4" dirty="0">
                <a:latin typeface="Calibri"/>
                <a:cs typeface="Calibri"/>
              </a:rPr>
              <a:t>Image File </a:t>
            </a:r>
            <a:r>
              <a:rPr sz="2100" spc="-8" dirty="0">
                <a:latin typeface="Calibri"/>
                <a:cs typeface="Calibri"/>
              </a:rPr>
              <a:t>Format</a:t>
            </a:r>
            <a:r>
              <a:rPr sz="2100" spc="4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(TIFF)</a:t>
            </a:r>
            <a:endParaRPr sz="2100">
              <a:latin typeface="Calibri"/>
              <a:cs typeface="Calibri"/>
            </a:endParaRPr>
          </a:p>
          <a:p>
            <a:pPr marL="560273" lvl="1" indent="-276853">
              <a:spcBef>
                <a:spcPts val="493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2100" spc="-4" dirty="0">
                <a:latin typeface="Calibri"/>
                <a:cs typeface="Calibri"/>
              </a:rPr>
              <a:t>Graphics Interchange </a:t>
            </a:r>
            <a:r>
              <a:rPr sz="2100" spc="-8" dirty="0">
                <a:latin typeface="Calibri"/>
                <a:cs typeface="Calibri"/>
              </a:rPr>
              <a:t>Format</a:t>
            </a:r>
            <a:r>
              <a:rPr sz="2100" spc="28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(GIF)</a:t>
            </a:r>
            <a:endParaRPr sz="2100">
              <a:latin typeface="Calibri"/>
              <a:cs typeface="Calibri"/>
            </a:endParaRPr>
          </a:p>
          <a:p>
            <a:pPr marL="560273" lvl="1" indent="-276853">
              <a:spcBef>
                <a:spcPts val="497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2100" spc="-4" dirty="0">
                <a:latin typeface="Calibri"/>
                <a:cs typeface="Calibri"/>
              </a:rPr>
              <a:t>Portable Network Graphics</a:t>
            </a:r>
            <a:r>
              <a:rPr sz="2100" spc="28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(PNG)</a:t>
            </a:r>
            <a:endParaRPr sz="2100">
              <a:latin typeface="Calibri"/>
              <a:cs typeface="Calibri"/>
            </a:endParaRPr>
          </a:p>
          <a:p>
            <a:pPr marL="560273" lvl="1" indent="-276853">
              <a:spcBef>
                <a:spcPts val="497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2100" spc="-4" dirty="0">
                <a:latin typeface="Calibri"/>
                <a:cs typeface="Calibri"/>
              </a:rPr>
              <a:t>JPEG, BMP, Portable </a:t>
            </a:r>
            <a:r>
              <a:rPr sz="2100" spc="-8" dirty="0">
                <a:latin typeface="Calibri"/>
                <a:cs typeface="Calibri"/>
              </a:rPr>
              <a:t>Bitmap Format (PBM),</a:t>
            </a:r>
            <a:r>
              <a:rPr sz="2100" spc="76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etc</a:t>
            </a:r>
            <a:endParaRPr sz="2100">
              <a:latin typeface="Calibri"/>
              <a:cs typeface="Calibri"/>
            </a:endParaRPr>
          </a:p>
          <a:p>
            <a:pPr marL="282915" indent="-272811">
              <a:spcBef>
                <a:spcPts val="1452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4" dirty="0">
                <a:latin typeface="Calibri"/>
                <a:cs typeface="Calibri"/>
              </a:rPr>
              <a:t>Image pixel values can</a:t>
            </a:r>
            <a:r>
              <a:rPr sz="2100" spc="4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be</a:t>
            </a:r>
            <a:endParaRPr sz="2100">
              <a:latin typeface="Calibri"/>
              <a:cs typeface="Calibri"/>
            </a:endParaRPr>
          </a:p>
          <a:p>
            <a:pPr marL="560273" lvl="1" indent="-276853">
              <a:spcBef>
                <a:spcPts val="438"/>
              </a:spcBef>
              <a:buClr>
                <a:srgbClr val="659A9A"/>
              </a:buClr>
              <a:buSzPct val="70454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800" b="1" spc="-4" dirty="0">
                <a:solidFill>
                  <a:srgbClr val="00B0F0"/>
                </a:solidFill>
                <a:latin typeface="Calibri"/>
                <a:cs typeface="Calibri"/>
              </a:rPr>
              <a:t>Grayscale: </a:t>
            </a:r>
            <a:r>
              <a:rPr sz="1800" dirty="0">
                <a:latin typeface="Calibri"/>
                <a:cs typeface="Calibri"/>
              </a:rPr>
              <a:t>0 – 255</a:t>
            </a:r>
            <a:r>
              <a:rPr sz="1800" spc="-4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range</a:t>
            </a:r>
            <a:endParaRPr sz="1800">
              <a:latin typeface="Calibri"/>
              <a:cs typeface="Calibri"/>
            </a:endParaRPr>
          </a:p>
          <a:p>
            <a:pPr marL="560273" lvl="1" indent="-276853">
              <a:spcBef>
                <a:spcPts val="418"/>
              </a:spcBef>
              <a:buClr>
                <a:srgbClr val="659A9A"/>
              </a:buClr>
              <a:buSzPct val="70454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800" b="1" dirty="0">
                <a:solidFill>
                  <a:srgbClr val="00B0F0"/>
                </a:solidFill>
                <a:latin typeface="Calibri"/>
                <a:cs typeface="Calibri"/>
              </a:rPr>
              <a:t>Binary: </a:t>
            </a:r>
            <a:r>
              <a:rPr sz="1800" dirty="0">
                <a:latin typeface="Calibri"/>
                <a:cs typeface="Calibri"/>
              </a:rPr>
              <a:t>0 or</a:t>
            </a:r>
            <a:r>
              <a:rPr sz="1800" spc="-2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1</a:t>
            </a:r>
            <a:endParaRPr sz="1800">
              <a:latin typeface="Calibri"/>
              <a:cs typeface="Calibri"/>
            </a:endParaRPr>
          </a:p>
          <a:p>
            <a:pPr marL="560273" lvl="1" indent="-276853">
              <a:spcBef>
                <a:spcPts val="422"/>
              </a:spcBef>
              <a:buClr>
                <a:srgbClr val="659A9A"/>
              </a:buClr>
              <a:buSzPct val="70454"/>
              <a:buFont typeface="Wingdings"/>
              <a:buChar char=""/>
              <a:tabLst>
                <a:tab pos="560273" algn="l"/>
                <a:tab pos="560779" algn="l"/>
                <a:tab pos="1214515" algn="l"/>
              </a:tabLst>
            </a:pPr>
            <a:r>
              <a:rPr sz="1800" b="1" spc="-4" dirty="0">
                <a:solidFill>
                  <a:srgbClr val="00B0F0"/>
                </a:solidFill>
                <a:latin typeface="Calibri"/>
                <a:cs typeface="Calibri"/>
              </a:rPr>
              <a:t>Color:	</a:t>
            </a:r>
            <a:r>
              <a:rPr sz="1800" dirty="0">
                <a:latin typeface="Calibri"/>
                <a:cs typeface="Calibri"/>
              </a:rPr>
              <a:t>RGB colors </a:t>
            </a:r>
            <a:r>
              <a:rPr sz="1800" spc="-4" dirty="0">
                <a:latin typeface="Calibri"/>
                <a:cs typeface="Calibri"/>
              </a:rPr>
              <a:t>in 0‐255 </a:t>
            </a:r>
            <a:r>
              <a:rPr sz="1800" dirty="0">
                <a:latin typeface="Calibri"/>
                <a:cs typeface="Calibri"/>
              </a:rPr>
              <a:t>range (or other color</a:t>
            </a:r>
            <a:r>
              <a:rPr sz="1800" spc="-80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model)</a:t>
            </a:r>
            <a:endParaRPr sz="1800">
              <a:latin typeface="Calibri"/>
              <a:cs typeface="Calibri"/>
            </a:endParaRPr>
          </a:p>
          <a:p>
            <a:pPr marL="560273" lvl="1" indent="-276853">
              <a:spcBef>
                <a:spcPts val="422"/>
              </a:spcBef>
              <a:buClr>
                <a:srgbClr val="659A9A"/>
              </a:buClr>
              <a:buSzPct val="70454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800" b="1" spc="-4" dirty="0">
                <a:solidFill>
                  <a:srgbClr val="00B0F0"/>
                </a:solidFill>
                <a:latin typeface="Calibri"/>
                <a:cs typeface="Calibri"/>
              </a:rPr>
              <a:t>Application specific </a:t>
            </a:r>
            <a:r>
              <a:rPr sz="1800" dirty="0">
                <a:latin typeface="Calibri"/>
                <a:cs typeface="Calibri"/>
              </a:rPr>
              <a:t>(e.g. </a:t>
            </a:r>
            <a:r>
              <a:rPr sz="1800" spc="-4" dirty="0">
                <a:latin typeface="Calibri"/>
                <a:cs typeface="Calibri"/>
              </a:rPr>
              <a:t>floating point </a:t>
            </a:r>
            <a:r>
              <a:rPr sz="1800" dirty="0">
                <a:latin typeface="Calibri"/>
                <a:cs typeface="Calibri"/>
              </a:rPr>
              <a:t>values </a:t>
            </a:r>
            <a:r>
              <a:rPr sz="1800" spc="-4" dirty="0">
                <a:latin typeface="Calibri"/>
                <a:cs typeface="Calibri"/>
              </a:rPr>
              <a:t>in</a:t>
            </a:r>
            <a:r>
              <a:rPr sz="1800" spc="-72" dirty="0">
                <a:latin typeface="Calibri"/>
                <a:cs typeface="Calibri"/>
              </a:rPr>
              <a:t> </a:t>
            </a:r>
            <a:r>
              <a:rPr sz="1800" dirty="0">
                <a:latin typeface="Calibri"/>
                <a:cs typeface="Calibri"/>
              </a:rPr>
              <a:t>astronomy)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705" y="709517"/>
            <a:ext cx="6157683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How </a:t>
            </a:r>
            <a:r>
              <a:rPr spc="-4" dirty="0"/>
              <a:t>many </a:t>
            </a:r>
            <a:r>
              <a:rPr dirty="0"/>
              <a:t>Bits </a:t>
            </a:r>
            <a:r>
              <a:rPr spc="-4" dirty="0"/>
              <a:t>Per </a:t>
            </a:r>
            <a:r>
              <a:rPr dirty="0"/>
              <a:t>Image</a:t>
            </a:r>
            <a:r>
              <a:rPr spc="-72" dirty="0"/>
              <a:t> </a:t>
            </a:r>
            <a:r>
              <a:rPr dirty="0"/>
              <a:t>Element?</a:t>
            </a:r>
          </a:p>
        </p:txBody>
      </p:sp>
      <p:sp>
        <p:nvSpPr>
          <p:cNvPr id="3" name="object 3"/>
          <p:cNvSpPr/>
          <p:nvPr/>
        </p:nvSpPr>
        <p:spPr>
          <a:xfrm>
            <a:off x="1209018" y="1295006"/>
            <a:ext cx="5446475" cy="351813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6470041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spc="-4" dirty="0"/>
              <a:t>Mathematics for </a:t>
            </a:r>
            <a:r>
              <a:rPr sz="3100" dirty="0"/>
              <a:t>Image</a:t>
            </a:r>
            <a:r>
              <a:rPr sz="3100" spc="-44" dirty="0"/>
              <a:t> </a:t>
            </a:r>
            <a:r>
              <a:rPr sz="3100" spc="-4" dirty="0"/>
              <a:t>Processing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03011" y="1329166"/>
            <a:ext cx="5713106" cy="3194122"/>
          </a:xfrm>
          <a:prstGeom prst="rect">
            <a:avLst/>
          </a:prstGeom>
        </p:spPr>
        <p:txBody>
          <a:bodyPr vert="horz" wrap="square" lIns="0" tIns="199051" rIns="0" bIns="0" rtlCol="0">
            <a:spAutoFit/>
          </a:bodyPr>
          <a:lstStyle/>
          <a:p>
            <a:pPr marL="282915" indent="-272811">
              <a:spcBef>
                <a:spcPts val="1567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Calculus</a:t>
            </a:r>
            <a:endParaRPr sz="2200">
              <a:latin typeface="Calibri"/>
              <a:cs typeface="Calibri"/>
            </a:endParaRPr>
          </a:p>
          <a:p>
            <a:pPr marL="282915" indent="-272811">
              <a:spcBef>
                <a:spcPts val="1488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Linear</a:t>
            </a:r>
            <a:r>
              <a:rPr sz="2200" spc="-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algebra</a:t>
            </a:r>
            <a:endParaRPr sz="2200">
              <a:latin typeface="Calibri"/>
              <a:cs typeface="Calibri"/>
            </a:endParaRPr>
          </a:p>
          <a:p>
            <a:pPr marL="282915" indent="-272811">
              <a:spcBef>
                <a:spcPts val="1492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dirty="0">
                <a:latin typeface="Calibri"/>
                <a:cs typeface="Calibri"/>
              </a:rPr>
              <a:t>Probability </a:t>
            </a:r>
            <a:r>
              <a:rPr sz="2200" spc="-4" dirty="0">
                <a:latin typeface="Calibri"/>
                <a:cs typeface="Calibri"/>
              </a:rPr>
              <a:t>and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statistics</a:t>
            </a:r>
            <a:endParaRPr sz="2200">
              <a:latin typeface="Calibri"/>
              <a:cs typeface="Calibri"/>
            </a:endParaRPr>
          </a:p>
          <a:p>
            <a:pPr marL="282915" indent="-272811">
              <a:spcBef>
                <a:spcPts val="1488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Differential Equations (PDEs and</a:t>
            </a:r>
            <a:r>
              <a:rPr sz="2200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ODEs)</a:t>
            </a:r>
            <a:endParaRPr sz="2200">
              <a:latin typeface="Calibri"/>
              <a:cs typeface="Calibri"/>
            </a:endParaRPr>
          </a:p>
          <a:p>
            <a:pPr marL="282915" indent="-272811">
              <a:spcBef>
                <a:spcPts val="1492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Differential</a:t>
            </a:r>
            <a:r>
              <a:rPr sz="2200" spc="-12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Geometry</a:t>
            </a:r>
            <a:endParaRPr sz="2200">
              <a:latin typeface="Calibri"/>
              <a:cs typeface="Calibri"/>
            </a:endParaRPr>
          </a:p>
          <a:p>
            <a:pPr marL="282915" indent="-272811">
              <a:spcBef>
                <a:spcPts val="1488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Harmonic </a:t>
            </a:r>
            <a:r>
              <a:rPr sz="2200" dirty="0">
                <a:latin typeface="Calibri"/>
                <a:cs typeface="Calibri"/>
              </a:rPr>
              <a:t>Analysis </a:t>
            </a:r>
            <a:r>
              <a:rPr sz="2200" spc="-4" dirty="0">
                <a:latin typeface="Calibri"/>
                <a:cs typeface="Calibri"/>
              </a:rPr>
              <a:t>(Fourier, wavelet,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etc)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48273" y="605584"/>
            <a:ext cx="3166891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About </a:t>
            </a:r>
            <a:r>
              <a:rPr spc="-4" dirty="0"/>
              <a:t>This</a:t>
            </a:r>
            <a:r>
              <a:rPr spc="-48" dirty="0"/>
              <a:t> </a:t>
            </a:r>
            <a:r>
              <a:rPr spc="-4" dirty="0"/>
              <a:t>Course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625873" y="1000477"/>
            <a:ext cx="6526047" cy="1467693"/>
          </a:xfrm>
          <a:prstGeom prst="rect">
            <a:avLst/>
          </a:prstGeom>
        </p:spPr>
        <p:txBody>
          <a:bodyPr vert="horz" wrap="square" lIns="0" tIns="71739" rIns="0" bIns="0" rtlCol="0">
            <a:spAutoFit/>
          </a:bodyPr>
          <a:lstStyle/>
          <a:p>
            <a:pPr marL="282915" indent="-272811">
              <a:spcBef>
                <a:spcPts val="56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900" dirty="0">
                <a:latin typeface="Calibri"/>
                <a:cs typeface="Calibri"/>
              </a:rPr>
              <a:t>Image Processing </a:t>
            </a:r>
            <a:r>
              <a:rPr sz="1900" spc="-4" dirty="0">
                <a:latin typeface="Calibri"/>
                <a:cs typeface="Calibri"/>
              </a:rPr>
              <a:t>has </a:t>
            </a:r>
            <a:r>
              <a:rPr sz="1900" dirty="0">
                <a:latin typeface="Calibri"/>
                <a:cs typeface="Calibri"/>
              </a:rPr>
              <a:t>many</a:t>
            </a:r>
            <a:r>
              <a:rPr sz="1900" spc="-48" dirty="0">
                <a:latin typeface="Calibri"/>
                <a:cs typeface="Calibri"/>
              </a:rPr>
              <a:t> </a:t>
            </a:r>
            <a:r>
              <a:rPr sz="1900" spc="-4" dirty="0">
                <a:latin typeface="Calibri"/>
                <a:cs typeface="Calibri"/>
              </a:rPr>
              <a:t>aspects</a:t>
            </a:r>
            <a:endParaRPr sz="1900">
              <a:latin typeface="Calibri"/>
              <a:cs typeface="Calibri"/>
            </a:endParaRPr>
          </a:p>
          <a:p>
            <a:pPr marL="560273" lvl="1" indent="-276853">
              <a:spcBef>
                <a:spcPts val="405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b="1" spc="-4" dirty="0">
                <a:latin typeface="Calibri"/>
                <a:cs typeface="Calibri"/>
              </a:rPr>
              <a:t>Computer Scientists/Engineers </a:t>
            </a:r>
            <a:r>
              <a:rPr sz="1600" spc="-8" dirty="0">
                <a:latin typeface="Calibri"/>
                <a:cs typeface="Calibri"/>
              </a:rPr>
              <a:t>develop </a:t>
            </a:r>
            <a:r>
              <a:rPr sz="1600" spc="-4" dirty="0">
                <a:latin typeface="Calibri"/>
                <a:cs typeface="Calibri"/>
              </a:rPr>
              <a:t>tools (e.g.</a:t>
            </a:r>
            <a:r>
              <a:rPr sz="1600" spc="135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photoshop)</a:t>
            </a:r>
            <a:endParaRPr sz="1600">
              <a:latin typeface="Calibri"/>
              <a:cs typeface="Calibri"/>
            </a:endParaRPr>
          </a:p>
          <a:p>
            <a:pPr marL="795699" lvl="2" indent="-234416">
              <a:spcBef>
                <a:spcPts val="338"/>
              </a:spcBef>
              <a:buClr>
                <a:srgbClr val="CCCC00"/>
              </a:buClr>
              <a:buSzPct val="67647"/>
              <a:buFont typeface="Wingdings"/>
              <a:buChar char=""/>
              <a:tabLst>
                <a:tab pos="795699" algn="l"/>
                <a:tab pos="796205" algn="l"/>
              </a:tabLst>
            </a:pPr>
            <a:r>
              <a:rPr b="1" spc="-8" dirty="0">
                <a:solidFill>
                  <a:srgbClr val="FF0000"/>
                </a:solidFill>
                <a:latin typeface="Calibri"/>
                <a:cs typeface="Calibri"/>
              </a:rPr>
              <a:t>Requires </a:t>
            </a:r>
            <a:r>
              <a:rPr spc="-4" dirty="0">
                <a:latin typeface="Calibri"/>
                <a:cs typeface="Calibri"/>
              </a:rPr>
              <a:t>knowledge of maths, algorithms,</a:t>
            </a:r>
            <a:r>
              <a:rPr spc="32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programming</a:t>
            </a:r>
            <a:endParaRPr>
              <a:latin typeface="Calibri"/>
              <a:cs typeface="Calibri"/>
            </a:endParaRPr>
          </a:p>
          <a:p>
            <a:pPr marL="560273" lvl="1" indent="-276853">
              <a:spcBef>
                <a:spcPts val="365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b="1" spc="-8" dirty="0">
                <a:latin typeface="Calibri"/>
                <a:cs typeface="Calibri"/>
              </a:rPr>
              <a:t>Artists </a:t>
            </a:r>
            <a:r>
              <a:rPr sz="1600" spc="-4" dirty="0">
                <a:latin typeface="Calibri"/>
                <a:cs typeface="Calibri"/>
              </a:rPr>
              <a:t>use image </a:t>
            </a:r>
            <a:r>
              <a:rPr sz="1600" spc="-8" dirty="0">
                <a:latin typeface="Calibri"/>
                <a:cs typeface="Calibri"/>
              </a:rPr>
              <a:t>processing </a:t>
            </a:r>
            <a:r>
              <a:rPr sz="1600" spc="-4" dirty="0">
                <a:latin typeface="Calibri"/>
                <a:cs typeface="Calibri"/>
              </a:rPr>
              <a:t>tools to modify</a:t>
            </a:r>
            <a:r>
              <a:rPr sz="1600" spc="72" dirty="0">
                <a:latin typeface="Calibri"/>
                <a:cs typeface="Calibri"/>
              </a:rPr>
              <a:t> </a:t>
            </a:r>
            <a:r>
              <a:rPr sz="1600" spc="-8" dirty="0">
                <a:latin typeface="Calibri"/>
                <a:cs typeface="Calibri"/>
              </a:rPr>
              <a:t>pictures</a:t>
            </a:r>
            <a:endParaRPr sz="1600">
              <a:latin typeface="Calibri"/>
              <a:cs typeface="Calibri"/>
            </a:endParaRPr>
          </a:p>
          <a:p>
            <a:pPr marL="795699" lvl="2" indent="-234416">
              <a:spcBef>
                <a:spcPts val="342"/>
              </a:spcBef>
              <a:buClr>
                <a:srgbClr val="CCCC00"/>
              </a:buClr>
              <a:buSzPct val="67647"/>
              <a:buFont typeface="Wingdings"/>
              <a:buChar char=""/>
              <a:tabLst>
                <a:tab pos="795699" algn="l"/>
                <a:tab pos="796205" algn="l"/>
              </a:tabLst>
            </a:pPr>
            <a:r>
              <a:rPr b="1" spc="-4" dirty="0">
                <a:solidFill>
                  <a:srgbClr val="FF0000"/>
                </a:solidFill>
                <a:latin typeface="Calibri"/>
                <a:cs typeface="Calibri"/>
              </a:rPr>
              <a:t>DOES NOT </a:t>
            </a:r>
            <a:r>
              <a:rPr spc="-4" dirty="0">
                <a:latin typeface="Calibri"/>
                <a:cs typeface="Calibri"/>
              </a:rPr>
              <a:t>require knowledge of maths, algorithms,</a:t>
            </a:r>
            <a:r>
              <a:rPr spc="6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programming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1418" y="2338496"/>
            <a:ext cx="2773468" cy="20874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487303" y="4496322"/>
            <a:ext cx="3453845" cy="2102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i="1" spc="-4" dirty="0">
                <a:latin typeface="Arial"/>
                <a:cs typeface="Arial"/>
              </a:rPr>
              <a:t>Example: Portraiture photoshop</a:t>
            </a:r>
            <a:r>
              <a:rPr sz="1300" b="1" i="1" spc="-28" dirty="0">
                <a:latin typeface="Arial"/>
                <a:cs typeface="Arial"/>
              </a:rPr>
              <a:t> </a:t>
            </a:r>
            <a:r>
              <a:rPr sz="1300" b="1" i="1" spc="-4" dirty="0">
                <a:latin typeface="Arial"/>
                <a:cs typeface="Arial"/>
              </a:rPr>
              <a:t>plugin</a:t>
            </a:r>
            <a:endParaRPr sz="13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949231" y="2346290"/>
            <a:ext cx="4633764" cy="97437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152467" y="3344222"/>
            <a:ext cx="4193460" cy="2102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i="1" spc="-4" dirty="0">
                <a:latin typeface="Arial"/>
                <a:cs typeface="Arial"/>
              </a:rPr>
              <a:t>Example: Knoll Light Factory photoshop plugin</a:t>
            </a:r>
            <a:endParaRPr sz="13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949231" y="3652210"/>
            <a:ext cx="2702105" cy="12035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896143" y="4451629"/>
            <a:ext cx="1582579" cy="41031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</a:pPr>
            <a:r>
              <a:rPr sz="1300" b="1" i="1" spc="-4" dirty="0">
                <a:latin typeface="Arial"/>
                <a:cs typeface="Arial"/>
              </a:rPr>
              <a:t>Example: </a:t>
            </a:r>
            <a:r>
              <a:rPr sz="1300" b="1" i="1" spc="-12" dirty="0">
                <a:latin typeface="Arial"/>
                <a:cs typeface="Arial"/>
              </a:rPr>
              <a:t>ToonIt  </a:t>
            </a:r>
            <a:r>
              <a:rPr sz="1300" b="1" i="1" spc="-4" dirty="0">
                <a:latin typeface="Arial"/>
                <a:cs typeface="Arial"/>
              </a:rPr>
              <a:t>photoshop</a:t>
            </a:r>
            <a:r>
              <a:rPr sz="1300" b="1" i="1" spc="-64" dirty="0">
                <a:latin typeface="Arial"/>
                <a:cs typeface="Arial"/>
              </a:rPr>
              <a:t> </a:t>
            </a:r>
            <a:r>
              <a:rPr sz="1300" b="1" i="1" spc="-4" dirty="0">
                <a:latin typeface="Arial"/>
                <a:cs typeface="Arial"/>
              </a:rPr>
              <a:t>plugin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9920" y="1029111"/>
            <a:ext cx="2813539" cy="394413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2500" spc="-4" dirty="0"/>
              <a:t>About This</a:t>
            </a:r>
            <a:r>
              <a:rPr sz="2500" spc="-32" dirty="0"/>
              <a:t> </a:t>
            </a:r>
            <a:r>
              <a:rPr sz="2500" spc="-8" dirty="0"/>
              <a:t>Course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903011" y="1443284"/>
            <a:ext cx="7184252" cy="3964807"/>
          </a:xfrm>
          <a:prstGeom prst="rect">
            <a:avLst/>
          </a:prstGeom>
        </p:spPr>
        <p:txBody>
          <a:bodyPr vert="horz" wrap="square" lIns="0" tIns="68203" rIns="0" bIns="0" rtlCol="0">
            <a:spAutoFit/>
          </a:bodyPr>
          <a:lstStyle/>
          <a:p>
            <a:pPr marL="282915" indent="-272811">
              <a:spcBef>
                <a:spcPts val="537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900" spc="-4" dirty="0">
                <a:latin typeface="Calibri"/>
                <a:cs typeface="Calibri"/>
              </a:rPr>
              <a:t>Most hobbyists </a:t>
            </a:r>
            <a:r>
              <a:rPr sz="1900" dirty="0">
                <a:latin typeface="Calibri"/>
                <a:cs typeface="Calibri"/>
              </a:rPr>
              <a:t>follow </a:t>
            </a:r>
            <a:r>
              <a:rPr sz="1900" spc="-4" dirty="0">
                <a:latin typeface="Calibri"/>
                <a:cs typeface="Calibri"/>
              </a:rPr>
              <a:t>artist path. </a:t>
            </a:r>
            <a:r>
              <a:rPr sz="1900" dirty="0">
                <a:latin typeface="Calibri"/>
                <a:cs typeface="Calibri"/>
              </a:rPr>
              <a:t>Not much</a:t>
            </a:r>
            <a:r>
              <a:rPr sz="1900" spc="-64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math!</a:t>
            </a:r>
            <a:endParaRPr sz="1900">
              <a:latin typeface="Calibri"/>
              <a:cs typeface="Calibri"/>
            </a:endParaRPr>
          </a:p>
          <a:p>
            <a:pPr marL="282915" marR="287967" indent="-273316">
              <a:spcBef>
                <a:spcPts val="457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900" spc="-4" dirty="0">
                <a:solidFill>
                  <a:srgbClr val="FF0000"/>
                </a:solidFill>
                <a:latin typeface="Calibri"/>
                <a:cs typeface="Calibri"/>
              </a:rPr>
              <a:t>This Course: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Image Processing </a:t>
            </a:r>
            <a:r>
              <a:rPr sz="1900" spc="-4" dirty="0">
                <a:solidFill>
                  <a:srgbClr val="FF0000"/>
                </a:solidFill>
                <a:latin typeface="Calibri"/>
                <a:cs typeface="Calibri"/>
              </a:rPr>
              <a:t>for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computer </a:t>
            </a:r>
            <a:r>
              <a:rPr sz="1900" spc="-4" dirty="0">
                <a:solidFill>
                  <a:srgbClr val="FF0000"/>
                </a:solidFill>
                <a:latin typeface="Calibri"/>
                <a:cs typeface="Calibri"/>
              </a:rPr>
              <a:t>scientists</a:t>
            </a:r>
            <a:r>
              <a:rPr sz="1900" spc="-103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dirty="0">
                <a:solidFill>
                  <a:srgbClr val="FF0000"/>
                </a:solidFill>
                <a:latin typeface="Calibri"/>
                <a:cs typeface="Calibri"/>
              </a:rPr>
              <a:t>and  </a:t>
            </a:r>
            <a:r>
              <a:rPr sz="1900" spc="-4" dirty="0">
                <a:solidFill>
                  <a:srgbClr val="FF0000"/>
                </a:solidFill>
                <a:latin typeface="Calibri"/>
                <a:cs typeface="Calibri"/>
              </a:rPr>
              <a:t>Engineers!!!</a:t>
            </a:r>
            <a:endParaRPr sz="1900">
              <a:latin typeface="Calibri"/>
              <a:cs typeface="Calibri"/>
            </a:endParaRPr>
          </a:p>
          <a:p>
            <a:pPr marL="282915" indent="-272811">
              <a:spcBef>
                <a:spcPts val="457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900" spc="-4" dirty="0">
                <a:latin typeface="Calibri"/>
                <a:cs typeface="Calibri"/>
              </a:rPr>
              <a:t>Teaches concepts, uses </a:t>
            </a:r>
            <a:r>
              <a:rPr sz="1900" dirty="0">
                <a:latin typeface="Calibri"/>
                <a:cs typeface="Calibri"/>
              </a:rPr>
              <a:t>Matlab/Python as </a:t>
            </a:r>
            <a:r>
              <a:rPr sz="1900" spc="-4" dirty="0">
                <a:latin typeface="Calibri"/>
                <a:cs typeface="Calibri"/>
              </a:rPr>
              <a:t>concrete</a:t>
            </a:r>
            <a:r>
              <a:rPr sz="1900" spc="-68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example</a:t>
            </a:r>
            <a:endParaRPr sz="1900">
              <a:latin typeface="Calibri"/>
              <a:cs typeface="Calibri"/>
            </a:endParaRPr>
          </a:p>
          <a:p>
            <a:pPr marL="282915" indent="-272811">
              <a:spcBef>
                <a:spcPts val="461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900" spc="-4" dirty="0">
                <a:latin typeface="Calibri"/>
                <a:cs typeface="Calibri"/>
              </a:rPr>
              <a:t>Matlab Image </a:t>
            </a:r>
            <a:r>
              <a:rPr sz="1900" dirty="0">
                <a:latin typeface="Calibri"/>
                <a:cs typeface="Calibri"/>
              </a:rPr>
              <a:t>Processing</a:t>
            </a:r>
            <a:r>
              <a:rPr sz="1900" spc="-8" dirty="0">
                <a:latin typeface="Calibri"/>
                <a:cs typeface="Calibri"/>
              </a:rPr>
              <a:t> </a:t>
            </a:r>
            <a:r>
              <a:rPr sz="1900" spc="-4" dirty="0">
                <a:latin typeface="Calibri"/>
                <a:cs typeface="Calibri"/>
              </a:rPr>
              <a:t>Toolbox</a:t>
            </a:r>
            <a:endParaRPr sz="1900">
              <a:latin typeface="Calibri"/>
              <a:cs typeface="Calibri"/>
            </a:endParaRPr>
          </a:p>
          <a:p>
            <a:pPr marL="560273" lvl="1" indent="-276853">
              <a:spcBef>
                <a:spcPts val="402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Includes lots of already </a:t>
            </a:r>
            <a:r>
              <a:rPr sz="1600" spc="-8" dirty="0">
                <a:latin typeface="Calibri"/>
                <a:cs typeface="Calibri"/>
              </a:rPr>
              <a:t>working</a:t>
            </a:r>
            <a:r>
              <a:rPr sz="1600" spc="32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algorithms,</a:t>
            </a:r>
            <a:endParaRPr sz="1600">
              <a:latin typeface="Calibri"/>
              <a:cs typeface="Calibri"/>
            </a:endParaRPr>
          </a:p>
          <a:p>
            <a:pPr marL="560273" lvl="1" indent="-276853">
              <a:spcBef>
                <a:spcPts val="382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Can be extended by </a:t>
            </a:r>
            <a:r>
              <a:rPr sz="1600" spc="-8" dirty="0">
                <a:latin typeface="Calibri"/>
                <a:cs typeface="Calibri"/>
              </a:rPr>
              <a:t>programming </a:t>
            </a:r>
            <a:r>
              <a:rPr sz="1600" spc="-4" dirty="0">
                <a:latin typeface="Calibri"/>
                <a:cs typeface="Calibri"/>
              </a:rPr>
              <a:t>new image </a:t>
            </a:r>
            <a:r>
              <a:rPr sz="1600" spc="-8" dirty="0">
                <a:latin typeface="Calibri"/>
                <a:cs typeface="Calibri"/>
              </a:rPr>
              <a:t>processing</a:t>
            </a:r>
            <a:r>
              <a:rPr sz="1600" spc="115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techniques</a:t>
            </a:r>
            <a:endParaRPr sz="1600">
              <a:latin typeface="Calibri"/>
              <a:cs typeface="Calibri"/>
            </a:endParaRPr>
          </a:p>
          <a:p>
            <a:pPr marL="282915" indent="-272811">
              <a:spcBef>
                <a:spcPts val="438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900" spc="-4" dirty="0">
                <a:latin typeface="Calibri"/>
                <a:cs typeface="Calibri"/>
              </a:rPr>
              <a:t>Course </a:t>
            </a:r>
            <a:r>
              <a:rPr sz="1900" dirty="0">
                <a:latin typeface="Calibri"/>
                <a:cs typeface="Calibri"/>
              </a:rPr>
              <a:t>is</a:t>
            </a:r>
            <a:r>
              <a:rPr sz="1900" spc="-8" dirty="0">
                <a:latin typeface="Calibri"/>
                <a:cs typeface="Calibri"/>
              </a:rPr>
              <a:t> </a:t>
            </a:r>
            <a:r>
              <a:rPr sz="1900" b="1" dirty="0">
                <a:solidFill>
                  <a:srgbClr val="FF0000"/>
                </a:solidFill>
                <a:latin typeface="Calibri"/>
                <a:cs typeface="Calibri"/>
              </a:rPr>
              <a:t>NOT</a:t>
            </a:r>
            <a:endParaRPr sz="1900">
              <a:latin typeface="Calibri"/>
              <a:cs typeface="Calibri"/>
            </a:endParaRPr>
          </a:p>
          <a:p>
            <a:pPr marL="560273" lvl="1" indent="-276853">
              <a:spcBef>
                <a:spcPts val="402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just about </a:t>
            </a:r>
            <a:r>
              <a:rPr sz="1600" spc="-8" dirty="0">
                <a:latin typeface="Calibri"/>
                <a:cs typeface="Calibri"/>
              </a:rPr>
              <a:t>programming </a:t>
            </a:r>
            <a:r>
              <a:rPr sz="1600" spc="-4" dirty="0">
                <a:latin typeface="Calibri"/>
                <a:cs typeface="Calibri"/>
              </a:rPr>
              <a:t>Matlab image </a:t>
            </a:r>
            <a:r>
              <a:rPr sz="1600" spc="-8" dirty="0">
                <a:latin typeface="Calibri"/>
                <a:cs typeface="Calibri"/>
              </a:rPr>
              <a:t>processing</a:t>
            </a:r>
            <a:r>
              <a:rPr sz="1600" spc="28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toolbox</a:t>
            </a:r>
            <a:endParaRPr sz="1600">
              <a:latin typeface="Calibri"/>
              <a:cs typeface="Calibri"/>
            </a:endParaRPr>
          </a:p>
          <a:p>
            <a:pPr marL="560273" marR="4042" lvl="1" indent="-276853">
              <a:spcBef>
                <a:spcPts val="382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a comprehensive course in matlab image </a:t>
            </a:r>
            <a:r>
              <a:rPr sz="1600" spc="-8" dirty="0">
                <a:latin typeface="Calibri"/>
                <a:cs typeface="Calibri"/>
              </a:rPr>
              <a:t>processing </a:t>
            </a:r>
            <a:r>
              <a:rPr sz="1600" spc="-4" dirty="0">
                <a:latin typeface="Calibri"/>
                <a:cs typeface="Calibri"/>
              </a:rPr>
              <a:t>toolbox and  </a:t>
            </a:r>
            <a:r>
              <a:rPr sz="1600" spc="-8" dirty="0">
                <a:latin typeface="Calibri"/>
                <a:cs typeface="Calibri"/>
              </a:rPr>
              <a:t>python </a:t>
            </a:r>
            <a:r>
              <a:rPr sz="1600" spc="-4" dirty="0">
                <a:latin typeface="Calibri"/>
                <a:cs typeface="Calibri"/>
              </a:rPr>
              <a:t>image </a:t>
            </a:r>
            <a:r>
              <a:rPr sz="1600" spc="-8" dirty="0">
                <a:latin typeface="Calibri"/>
                <a:cs typeface="Calibri"/>
              </a:rPr>
              <a:t>processing </a:t>
            </a:r>
            <a:r>
              <a:rPr sz="1600" spc="-4" dirty="0">
                <a:latin typeface="Calibri"/>
                <a:cs typeface="Calibri"/>
              </a:rPr>
              <a:t>library (PIL, scipy, </a:t>
            </a:r>
            <a:r>
              <a:rPr sz="1600" spc="-8" dirty="0">
                <a:latin typeface="Calibri"/>
                <a:cs typeface="Calibri"/>
              </a:rPr>
              <a:t>opencv-python </a:t>
            </a:r>
            <a:r>
              <a:rPr sz="1600" spc="-4" dirty="0">
                <a:latin typeface="Calibri"/>
                <a:cs typeface="Calibri"/>
              </a:rPr>
              <a:t>and so</a:t>
            </a:r>
            <a:r>
              <a:rPr sz="1600" spc="131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on)</a:t>
            </a:r>
            <a:endParaRPr sz="1600">
              <a:latin typeface="Calibri"/>
              <a:cs typeface="Calibri"/>
            </a:endParaRPr>
          </a:p>
          <a:p>
            <a:pPr lvl="1">
              <a:spcBef>
                <a:spcPts val="36"/>
              </a:spcBef>
              <a:buClr>
                <a:srgbClr val="659A9A"/>
              </a:buClr>
              <a:buFont typeface="Wingdings"/>
              <a:buChar char=""/>
            </a:pPr>
            <a:endParaRPr>
              <a:latin typeface="Calibri"/>
              <a:cs typeface="Calibri"/>
            </a:endParaRPr>
          </a:p>
          <a:p>
            <a:pPr marL="560273" lvl="1" indent="-276853"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about using packages like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Photoshop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9920" y="1029111"/>
            <a:ext cx="2813539" cy="394413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2500" spc="-4" dirty="0"/>
              <a:t>About This</a:t>
            </a:r>
            <a:r>
              <a:rPr sz="2500" spc="-32" dirty="0"/>
              <a:t> </a:t>
            </a:r>
            <a:r>
              <a:rPr sz="2500" spc="-8" dirty="0"/>
              <a:t>Course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903011" y="1440114"/>
            <a:ext cx="6423851" cy="3204066"/>
          </a:xfrm>
          <a:prstGeom prst="rect">
            <a:avLst/>
          </a:prstGeom>
        </p:spPr>
        <p:txBody>
          <a:bodyPr vert="horz" wrap="square" lIns="0" tIns="71739" rIns="0" bIns="0" rtlCol="0">
            <a:spAutoFit/>
          </a:bodyPr>
          <a:lstStyle/>
          <a:p>
            <a:pPr marL="282915" indent="-272811">
              <a:spcBef>
                <a:spcPts val="565"/>
              </a:spcBef>
              <a:buClr>
                <a:srgbClr val="330065"/>
              </a:buClr>
              <a:buSzPct val="6875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900" spc="-4" dirty="0">
                <a:latin typeface="Calibri"/>
                <a:cs typeface="Calibri"/>
              </a:rPr>
              <a:t>Class </a:t>
            </a:r>
            <a:r>
              <a:rPr sz="1900" dirty="0">
                <a:latin typeface="Calibri"/>
                <a:cs typeface="Calibri"/>
              </a:rPr>
              <a:t>is </a:t>
            </a:r>
            <a:r>
              <a:rPr sz="1900" spc="-4" dirty="0">
                <a:latin typeface="Calibri"/>
                <a:cs typeface="Calibri"/>
              </a:rPr>
              <a:t>concerned</a:t>
            </a:r>
            <a:r>
              <a:rPr sz="1900" spc="-12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with:</a:t>
            </a:r>
            <a:endParaRPr sz="1900">
              <a:latin typeface="Calibri"/>
              <a:cs typeface="Calibri"/>
            </a:endParaRPr>
          </a:p>
          <a:p>
            <a:pPr marL="560273" lvl="1" indent="-276853">
              <a:spcBef>
                <a:spcPts val="405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How to </a:t>
            </a:r>
            <a:r>
              <a:rPr sz="1600" spc="-8" dirty="0">
                <a:latin typeface="Calibri"/>
                <a:cs typeface="Calibri"/>
              </a:rPr>
              <a:t>implement </a:t>
            </a:r>
            <a:r>
              <a:rPr sz="1600" spc="-4" dirty="0">
                <a:latin typeface="Calibri"/>
                <a:cs typeface="Calibri"/>
              </a:rPr>
              <a:t>image </a:t>
            </a:r>
            <a:r>
              <a:rPr sz="1600" spc="-8" dirty="0">
                <a:latin typeface="Calibri"/>
                <a:cs typeface="Calibri"/>
              </a:rPr>
              <a:t>processing</a:t>
            </a:r>
            <a:r>
              <a:rPr sz="1600" spc="72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algorithms</a:t>
            </a:r>
            <a:endParaRPr sz="1600">
              <a:latin typeface="Calibri"/>
              <a:cs typeface="Calibri"/>
            </a:endParaRPr>
          </a:p>
          <a:p>
            <a:pPr marL="560273" lvl="1" indent="-276853">
              <a:spcBef>
                <a:spcPts val="382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Underlying mathematics</a:t>
            </a:r>
            <a:endParaRPr sz="1600">
              <a:latin typeface="Calibri"/>
              <a:cs typeface="Calibri"/>
            </a:endParaRPr>
          </a:p>
          <a:p>
            <a:pPr marL="560273" lvl="1" indent="-276853">
              <a:spcBef>
                <a:spcPts val="382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Underlying algorithms</a:t>
            </a:r>
            <a:endParaRPr sz="1600">
              <a:latin typeface="Calibri"/>
              <a:cs typeface="Calibri"/>
            </a:endParaRPr>
          </a:p>
          <a:p>
            <a:pPr lvl="1">
              <a:spcBef>
                <a:spcPts val="4"/>
              </a:spcBef>
              <a:buClr>
                <a:srgbClr val="659A9A"/>
              </a:buClr>
              <a:buFont typeface="Wingdings"/>
              <a:buChar char=""/>
            </a:pPr>
            <a:endParaRPr sz="2300">
              <a:latin typeface="Calibri"/>
              <a:cs typeface="Calibri"/>
            </a:endParaRPr>
          </a:p>
          <a:p>
            <a:pPr marL="285441" indent="-275842">
              <a:lnSpc>
                <a:spcPts val="2283"/>
              </a:lnSpc>
              <a:buClr>
                <a:srgbClr val="330065"/>
              </a:buClr>
              <a:buSzPct val="68750"/>
              <a:buFont typeface="Wingdings"/>
              <a:buChar char=""/>
              <a:tabLst>
                <a:tab pos="285441" algn="l"/>
                <a:tab pos="285947" algn="l"/>
              </a:tabLst>
            </a:pPr>
            <a:r>
              <a:rPr sz="1900" spc="-4" dirty="0">
                <a:latin typeface="Calibri"/>
                <a:cs typeface="Calibri"/>
              </a:rPr>
              <a:t>This course </a:t>
            </a:r>
            <a:r>
              <a:rPr sz="1900" dirty="0">
                <a:latin typeface="Calibri"/>
                <a:cs typeface="Calibri"/>
              </a:rPr>
              <a:t>is a </a:t>
            </a:r>
            <a:r>
              <a:rPr sz="1900" spc="-4" dirty="0">
                <a:latin typeface="Calibri"/>
                <a:cs typeface="Calibri"/>
              </a:rPr>
              <a:t>lot of </a:t>
            </a:r>
            <a:r>
              <a:rPr sz="1900" dirty="0">
                <a:latin typeface="Calibri"/>
                <a:cs typeface="Calibri"/>
              </a:rPr>
              <a:t>work. </a:t>
            </a:r>
            <a:r>
              <a:rPr sz="1900" b="1" dirty="0">
                <a:solidFill>
                  <a:srgbClr val="FF0000"/>
                </a:solidFill>
                <a:latin typeface="Calibri"/>
                <a:cs typeface="Calibri"/>
              </a:rPr>
              <a:t>Especially heavy</a:t>
            </a:r>
            <a:r>
              <a:rPr sz="1900" b="1" spc="-72" dirty="0">
                <a:solidFill>
                  <a:srgbClr val="FF0000"/>
                </a:solidFill>
                <a:latin typeface="Calibri"/>
                <a:cs typeface="Calibri"/>
              </a:rPr>
              <a:t> </a:t>
            </a:r>
            <a:r>
              <a:rPr sz="1900" b="1" spc="-4" dirty="0">
                <a:solidFill>
                  <a:srgbClr val="FF0000"/>
                </a:solidFill>
                <a:latin typeface="Calibri"/>
                <a:cs typeface="Calibri"/>
              </a:rPr>
              <a:t>coding!!!</a:t>
            </a:r>
            <a:endParaRPr sz="1900">
              <a:latin typeface="Calibri"/>
              <a:cs typeface="Calibri"/>
            </a:endParaRPr>
          </a:p>
          <a:p>
            <a:pPr marL="285441">
              <a:lnSpc>
                <a:spcPts val="2283"/>
              </a:lnSpc>
            </a:pPr>
            <a:r>
              <a:rPr sz="1900" spc="-4" dirty="0">
                <a:latin typeface="Calibri"/>
                <a:cs typeface="Calibri"/>
              </a:rPr>
              <a:t>Requires:</a:t>
            </a:r>
            <a:endParaRPr sz="1900">
              <a:latin typeface="Calibri"/>
              <a:cs typeface="Calibri"/>
            </a:endParaRPr>
          </a:p>
          <a:p>
            <a:pPr>
              <a:lnSpc>
                <a:spcPct val="100000"/>
              </a:lnSpc>
            </a:pPr>
            <a:endParaRPr sz="1900">
              <a:latin typeface="Calibri"/>
              <a:cs typeface="Calibri"/>
            </a:endParaRPr>
          </a:p>
          <a:p>
            <a:pPr marL="560273" lvl="1" indent="-276853">
              <a:spcBef>
                <a:spcPts val="1293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Lots of </a:t>
            </a:r>
            <a:r>
              <a:rPr sz="1600" spc="-8" dirty="0">
                <a:latin typeface="Calibri"/>
                <a:cs typeface="Calibri"/>
              </a:rPr>
              <a:t>programming </a:t>
            </a:r>
            <a:r>
              <a:rPr sz="1600" spc="-4" dirty="0">
                <a:latin typeface="Calibri"/>
                <a:cs typeface="Calibri"/>
              </a:rPr>
              <a:t>(maybe in</a:t>
            </a:r>
            <a:r>
              <a:rPr sz="1600" spc="20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MATLAB/Python)</a:t>
            </a:r>
            <a:endParaRPr sz="1600">
              <a:latin typeface="Calibri"/>
              <a:cs typeface="Calibri"/>
            </a:endParaRPr>
          </a:p>
          <a:p>
            <a:pPr marL="560273" lvl="1" indent="-276853">
              <a:spcBef>
                <a:spcPts val="382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Lots of math, linear </a:t>
            </a:r>
            <a:r>
              <a:rPr sz="1600" spc="-8" dirty="0">
                <a:latin typeface="Calibri"/>
                <a:cs typeface="Calibri"/>
              </a:rPr>
              <a:t>systems, </a:t>
            </a:r>
            <a:r>
              <a:rPr sz="1600" spc="-4" dirty="0">
                <a:latin typeface="Calibri"/>
                <a:cs typeface="Calibri"/>
              </a:rPr>
              <a:t>fourier</a:t>
            </a:r>
            <a:r>
              <a:rPr sz="1600" spc="72" dirty="0">
                <a:latin typeface="Calibri"/>
                <a:cs typeface="Calibri"/>
              </a:rPr>
              <a:t> </a:t>
            </a:r>
            <a:r>
              <a:rPr sz="1600" spc="-8" dirty="0">
                <a:latin typeface="Calibri"/>
                <a:cs typeface="Calibri"/>
              </a:rPr>
              <a:t>analysis</a:t>
            </a:r>
            <a:endParaRPr sz="16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95157" y="761483"/>
            <a:ext cx="5694630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/>
              <a:t>Administrivia: </a:t>
            </a:r>
            <a:r>
              <a:rPr dirty="0"/>
              <a:t>Syllabus</a:t>
            </a:r>
            <a:r>
              <a:rPr spc="-52" dirty="0"/>
              <a:t> </a:t>
            </a:r>
            <a:r>
              <a:rPr dirty="0"/>
              <a:t>Summary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3726" y="1372922"/>
            <a:ext cx="6914618" cy="3152331"/>
          </a:xfrm>
          <a:prstGeom prst="rect">
            <a:avLst/>
          </a:prstGeom>
        </p:spPr>
        <p:txBody>
          <a:bodyPr vert="horz" wrap="square" lIns="0" tIns="58604" rIns="0" bIns="0" rtlCol="0">
            <a:spAutoFit/>
          </a:bodyPr>
          <a:lstStyle/>
          <a:p>
            <a:pPr marL="282915" indent="-272811">
              <a:spcBef>
                <a:spcPts val="461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600" spc="-4" dirty="0">
                <a:latin typeface="Calibri"/>
                <a:cs typeface="Calibri"/>
              </a:rPr>
              <a:t>3 Assignments (30%), one Mid-Exam (30%), 1 final Projects</a:t>
            </a:r>
            <a:r>
              <a:rPr sz="1600" spc="40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(40%)</a:t>
            </a:r>
            <a:endParaRPr sz="1600">
              <a:latin typeface="Calibri"/>
              <a:cs typeface="Calibri"/>
            </a:endParaRPr>
          </a:p>
          <a:p>
            <a:pPr marL="282915" indent="-272811">
              <a:spcBef>
                <a:spcPts val="382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600" spc="-4" dirty="0">
                <a:latin typeface="Calibri"/>
                <a:cs typeface="Calibri"/>
              </a:rPr>
              <a:t>Projects:</a:t>
            </a:r>
            <a:endParaRPr sz="1600">
              <a:latin typeface="Calibri"/>
              <a:cs typeface="Calibri"/>
            </a:endParaRPr>
          </a:p>
          <a:p>
            <a:pPr marL="560273" lvl="1" indent="-276853">
              <a:spcBef>
                <a:spcPts val="32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300" spc="-4" dirty="0">
                <a:latin typeface="Calibri"/>
                <a:cs typeface="Calibri"/>
              </a:rPr>
              <a:t>Develop </a:t>
            </a:r>
            <a:r>
              <a:rPr sz="1300" dirty="0">
                <a:latin typeface="Calibri"/>
                <a:cs typeface="Calibri"/>
              </a:rPr>
              <a:t>image </a:t>
            </a:r>
            <a:r>
              <a:rPr sz="1300" spc="-4" dirty="0">
                <a:latin typeface="Calibri"/>
                <a:cs typeface="Calibri"/>
              </a:rPr>
              <a:t>processing </a:t>
            </a:r>
            <a:r>
              <a:rPr sz="1300" dirty="0">
                <a:latin typeface="Calibri"/>
                <a:cs typeface="Calibri"/>
              </a:rPr>
              <a:t>algorithm on </a:t>
            </a:r>
            <a:r>
              <a:rPr sz="1300" spc="-4" dirty="0">
                <a:latin typeface="Calibri"/>
                <a:cs typeface="Calibri"/>
              </a:rPr>
              <a:t>any platform using</a:t>
            </a:r>
            <a:r>
              <a:rPr sz="1300" spc="-8" dirty="0">
                <a:latin typeface="Calibri"/>
                <a:cs typeface="Calibri"/>
              </a:rPr>
              <a:t> </a:t>
            </a:r>
            <a:r>
              <a:rPr sz="1300" spc="-4" dirty="0">
                <a:latin typeface="Calibri"/>
                <a:cs typeface="Calibri"/>
              </a:rPr>
              <a:t>MATLAB/Python</a:t>
            </a:r>
            <a:endParaRPr sz="1300">
              <a:latin typeface="Calibri"/>
              <a:cs typeface="Calibri"/>
            </a:endParaRPr>
          </a:p>
          <a:p>
            <a:pPr marL="560273" lvl="1" indent="-276853">
              <a:spcBef>
                <a:spcPts val="306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300" spc="-4" dirty="0">
                <a:latin typeface="Calibri"/>
                <a:cs typeface="Calibri"/>
              </a:rPr>
              <a:t>May discuss projects but turn in individual</a:t>
            </a:r>
            <a:r>
              <a:rPr sz="1300" spc="4" dirty="0">
                <a:latin typeface="Calibri"/>
                <a:cs typeface="Calibri"/>
              </a:rPr>
              <a:t> </a:t>
            </a:r>
            <a:r>
              <a:rPr sz="1300" spc="-4" dirty="0">
                <a:latin typeface="Calibri"/>
                <a:cs typeface="Calibri"/>
              </a:rPr>
              <a:t>projects</a:t>
            </a:r>
            <a:endParaRPr sz="1300">
              <a:latin typeface="Calibri"/>
              <a:cs typeface="Calibri"/>
            </a:endParaRPr>
          </a:p>
          <a:p>
            <a:pPr marL="282915" indent="-272811">
              <a:spcBef>
                <a:spcPts val="581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600" spc="-8" dirty="0">
                <a:latin typeface="Calibri"/>
                <a:cs typeface="Calibri"/>
              </a:rPr>
              <a:t>Text:</a:t>
            </a:r>
            <a:endParaRPr sz="1600">
              <a:latin typeface="Calibri"/>
              <a:cs typeface="Calibri"/>
            </a:endParaRPr>
          </a:p>
          <a:p>
            <a:pPr marL="560273" marR="4042" lvl="1" indent="-276853">
              <a:spcBef>
                <a:spcPts val="330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300" i="1" spc="-4" dirty="0">
                <a:latin typeface="Calibri"/>
                <a:cs typeface="Calibri"/>
              </a:rPr>
              <a:t>Digital Image </a:t>
            </a:r>
            <a:r>
              <a:rPr sz="1300" i="1" dirty="0">
                <a:latin typeface="Calibri"/>
                <a:cs typeface="Calibri"/>
              </a:rPr>
              <a:t>Processing: </a:t>
            </a:r>
            <a:r>
              <a:rPr sz="1300" i="1" spc="-4" dirty="0">
                <a:latin typeface="Calibri"/>
                <a:cs typeface="Calibri"/>
              </a:rPr>
              <a:t>An Algorithmic Introduction using Java </a:t>
            </a:r>
            <a:r>
              <a:rPr sz="1300" spc="-4" dirty="0">
                <a:latin typeface="Calibri"/>
                <a:cs typeface="Calibri"/>
              </a:rPr>
              <a:t>by Wilhelm </a:t>
            </a:r>
            <a:r>
              <a:rPr sz="1300" dirty="0">
                <a:latin typeface="Calibri"/>
                <a:cs typeface="Calibri"/>
              </a:rPr>
              <a:t>Burger  </a:t>
            </a:r>
            <a:r>
              <a:rPr sz="1300" spc="-4" dirty="0">
                <a:latin typeface="Calibri"/>
                <a:cs typeface="Calibri"/>
              </a:rPr>
              <a:t>and Mark J. </a:t>
            </a:r>
            <a:r>
              <a:rPr sz="1300" dirty="0">
                <a:latin typeface="Calibri"/>
                <a:cs typeface="Calibri"/>
              </a:rPr>
              <a:t>Burge, </a:t>
            </a:r>
            <a:r>
              <a:rPr sz="1300" spc="-4" dirty="0">
                <a:latin typeface="Calibri"/>
                <a:cs typeface="Calibri"/>
              </a:rPr>
              <a:t>Springer Verlag,</a:t>
            </a:r>
            <a:r>
              <a:rPr sz="1300" spc="-8" dirty="0">
                <a:latin typeface="Calibri"/>
                <a:cs typeface="Calibri"/>
              </a:rPr>
              <a:t> </a:t>
            </a:r>
            <a:r>
              <a:rPr sz="1300" spc="-4" dirty="0">
                <a:latin typeface="Calibri"/>
                <a:cs typeface="Calibri"/>
              </a:rPr>
              <a:t>2008</a:t>
            </a:r>
            <a:endParaRPr sz="1300">
              <a:latin typeface="Calibri"/>
              <a:cs typeface="Calibri"/>
            </a:endParaRPr>
          </a:p>
          <a:p>
            <a:pPr marL="282915" indent="-272811">
              <a:spcBef>
                <a:spcPts val="358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600" spc="-4" dirty="0">
                <a:latin typeface="Calibri"/>
                <a:cs typeface="Calibri"/>
              </a:rPr>
              <a:t>Cheating: Immediate ‘F’ in the</a:t>
            </a:r>
            <a:r>
              <a:rPr sz="1600" spc="52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course</a:t>
            </a:r>
            <a:endParaRPr sz="1600">
              <a:latin typeface="Calibri"/>
              <a:cs typeface="Calibri"/>
            </a:endParaRPr>
          </a:p>
          <a:p>
            <a:pPr marL="282915" indent="-272811">
              <a:spcBef>
                <a:spcPts val="382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600" spc="-4" dirty="0">
                <a:latin typeface="Calibri"/>
                <a:cs typeface="Calibri"/>
              </a:rPr>
              <a:t>My</a:t>
            </a:r>
            <a:r>
              <a:rPr sz="1600" spc="-12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advice:</a:t>
            </a:r>
            <a:endParaRPr sz="1600">
              <a:latin typeface="Calibri"/>
              <a:cs typeface="Calibri"/>
            </a:endParaRPr>
          </a:p>
          <a:p>
            <a:pPr marL="560273" lvl="1" indent="-276853">
              <a:spcBef>
                <a:spcPts val="329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300" spc="-4" dirty="0">
                <a:latin typeface="Calibri"/>
                <a:cs typeface="Calibri"/>
              </a:rPr>
              <a:t>Come to</a:t>
            </a:r>
            <a:r>
              <a:rPr sz="1300" spc="-52" dirty="0">
                <a:latin typeface="Calibri"/>
                <a:cs typeface="Calibri"/>
              </a:rPr>
              <a:t> </a:t>
            </a:r>
            <a:r>
              <a:rPr sz="1300" spc="-4" dirty="0">
                <a:latin typeface="Calibri"/>
                <a:cs typeface="Calibri"/>
              </a:rPr>
              <a:t>class</a:t>
            </a:r>
            <a:endParaRPr sz="1300">
              <a:latin typeface="Calibri"/>
              <a:cs typeface="Calibri"/>
            </a:endParaRPr>
          </a:p>
          <a:p>
            <a:pPr marL="560273" lvl="1" indent="-276853">
              <a:spcBef>
                <a:spcPts val="302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300" dirty="0">
                <a:latin typeface="Calibri"/>
                <a:cs typeface="Calibri"/>
              </a:rPr>
              <a:t>Read </a:t>
            </a:r>
            <a:r>
              <a:rPr sz="1300" spc="-4" dirty="0">
                <a:latin typeface="Calibri"/>
                <a:cs typeface="Calibri"/>
              </a:rPr>
              <a:t>the</a:t>
            </a:r>
            <a:r>
              <a:rPr sz="1300" spc="-68" dirty="0">
                <a:latin typeface="Calibri"/>
                <a:cs typeface="Calibri"/>
              </a:rPr>
              <a:t> </a:t>
            </a:r>
            <a:r>
              <a:rPr sz="1300" dirty="0">
                <a:latin typeface="Calibri"/>
                <a:cs typeface="Calibri"/>
              </a:rPr>
              <a:t>text</a:t>
            </a:r>
            <a:endParaRPr sz="1300">
              <a:latin typeface="Calibri"/>
              <a:cs typeface="Calibri"/>
            </a:endParaRPr>
          </a:p>
          <a:p>
            <a:pPr marL="560273" lvl="1" indent="-276853">
              <a:spcBef>
                <a:spcPts val="306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300" spc="-4" dirty="0">
                <a:latin typeface="Calibri"/>
                <a:cs typeface="Calibri"/>
              </a:rPr>
              <a:t>Understand concepts before</a:t>
            </a:r>
            <a:r>
              <a:rPr sz="1300" dirty="0">
                <a:latin typeface="Calibri"/>
                <a:cs typeface="Calibri"/>
              </a:rPr>
              <a:t> </a:t>
            </a:r>
            <a:r>
              <a:rPr sz="1300" spc="-4" dirty="0">
                <a:latin typeface="Calibri"/>
                <a:cs typeface="Calibri"/>
              </a:rPr>
              <a:t>coding</a:t>
            </a:r>
            <a:endParaRPr sz="13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279920" y="1029111"/>
            <a:ext cx="1721726" cy="394413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2500" spc="-8" dirty="0"/>
              <a:t>References</a:t>
            </a:r>
            <a:endParaRPr sz="2500"/>
          </a:p>
        </p:txBody>
      </p:sp>
      <p:sp>
        <p:nvSpPr>
          <p:cNvPr id="3" name="object 3"/>
          <p:cNvSpPr txBox="1"/>
          <p:nvPr/>
        </p:nvSpPr>
        <p:spPr>
          <a:xfrm>
            <a:off x="856821" y="1491094"/>
            <a:ext cx="7402498" cy="2957163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323332" marR="581492" indent="-273316">
              <a:spcBef>
                <a:spcPts val="8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22827" algn="l"/>
                <a:tab pos="323332" algn="l"/>
              </a:tabLst>
            </a:pPr>
            <a:r>
              <a:rPr sz="2200" spc="-4" dirty="0">
                <a:latin typeface="Calibri"/>
                <a:cs typeface="Calibri"/>
              </a:rPr>
              <a:t>Wilhelm Burger and </a:t>
            </a:r>
            <a:r>
              <a:rPr sz="2200" dirty="0">
                <a:latin typeface="Calibri"/>
                <a:cs typeface="Calibri"/>
              </a:rPr>
              <a:t>Mark J. </a:t>
            </a:r>
            <a:r>
              <a:rPr sz="2200" spc="-4" dirty="0">
                <a:latin typeface="Calibri"/>
                <a:cs typeface="Calibri"/>
              </a:rPr>
              <a:t>Burge, Digital Image  </a:t>
            </a:r>
            <a:r>
              <a:rPr sz="2200" dirty="0">
                <a:latin typeface="Calibri"/>
                <a:cs typeface="Calibri"/>
              </a:rPr>
              <a:t>Processing, </a:t>
            </a:r>
            <a:r>
              <a:rPr sz="2200" spc="-4" dirty="0">
                <a:latin typeface="Calibri"/>
                <a:cs typeface="Calibri"/>
              </a:rPr>
              <a:t>Springer,</a:t>
            </a:r>
            <a:r>
              <a:rPr sz="2200" spc="-12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2008</a:t>
            </a:r>
            <a:endParaRPr sz="2200">
              <a:latin typeface="Calibri"/>
              <a:cs typeface="Calibri"/>
            </a:endParaRPr>
          </a:p>
          <a:p>
            <a:pPr marL="323332" marR="44458" indent="-273316">
              <a:spcBef>
                <a:spcPts val="1492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22827" algn="l"/>
                <a:tab pos="323332" algn="l"/>
              </a:tabLst>
            </a:pPr>
            <a:r>
              <a:rPr sz="2200" dirty="0">
                <a:latin typeface="Calibri"/>
                <a:cs typeface="Calibri"/>
              </a:rPr>
              <a:t>University </a:t>
            </a:r>
            <a:r>
              <a:rPr sz="2200" spc="-4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Utah, </a:t>
            </a:r>
            <a:r>
              <a:rPr sz="2200" spc="-4" dirty="0">
                <a:latin typeface="Calibri"/>
                <a:cs typeface="Calibri"/>
              </a:rPr>
              <a:t>CS </a:t>
            </a:r>
            <a:r>
              <a:rPr sz="2200" dirty="0">
                <a:latin typeface="Calibri"/>
                <a:cs typeface="Calibri"/>
              </a:rPr>
              <a:t>4640: Image Processing</a:t>
            </a:r>
            <a:r>
              <a:rPr sz="2200" spc="-72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Basics,  </a:t>
            </a:r>
            <a:r>
              <a:rPr sz="2200" spc="-4" dirty="0">
                <a:latin typeface="Calibri"/>
                <a:cs typeface="Calibri"/>
              </a:rPr>
              <a:t>Spring</a:t>
            </a:r>
            <a:r>
              <a:rPr sz="2200" dirty="0">
                <a:latin typeface="Calibri"/>
                <a:cs typeface="Calibri"/>
              </a:rPr>
              <a:t> 2012</a:t>
            </a:r>
            <a:endParaRPr sz="2200">
              <a:latin typeface="Calibri"/>
              <a:cs typeface="Calibri"/>
            </a:endParaRPr>
          </a:p>
          <a:p>
            <a:pPr marL="323332" marR="357686" indent="-272811">
              <a:spcBef>
                <a:spcPts val="1488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22827" algn="l"/>
                <a:tab pos="323332" algn="l"/>
              </a:tabLst>
            </a:pPr>
            <a:r>
              <a:rPr sz="2200" spc="-4" dirty="0">
                <a:latin typeface="Calibri"/>
                <a:cs typeface="Calibri"/>
              </a:rPr>
              <a:t>Gonzales and </a:t>
            </a:r>
            <a:r>
              <a:rPr sz="2200" dirty="0">
                <a:latin typeface="Calibri"/>
                <a:cs typeface="Calibri"/>
              </a:rPr>
              <a:t>Woods, </a:t>
            </a:r>
            <a:r>
              <a:rPr sz="2200" spc="-4" dirty="0">
                <a:latin typeface="Calibri"/>
                <a:cs typeface="Calibri"/>
              </a:rPr>
              <a:t>Digital </a:t>
            </a:r>
            <a:r>
              <a:rPr sz="2200" dirty="0">
                <a:latin typeface="Calibri"/>
                <a:cs typeface="Calibri"/>
              </a:rPr>
              <a:t>Image Processing (3</a:t>
            </a:r>
            <a:r>
              <a:rPr sz="2200" baseline="25525" dirty="0">
                <a:latin typeface="Calibri"/>
                <a:cs typeface="Calibri"/>
              </a:rPr>
              <a:t>rd </a:t>
            </a:r>
            <a:r>
              <a:rPr sz="1500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edition), </a:t>
            </a:r>
            <a:r>
              <a:rPr sz="2200" spc="-4" dirty="0">
                <a:latin typeface="Calibri"/>
                <a:cs typeface="Calibri"/>
              </a:rPr>
              <a:t>Prentice</a:t>
            </a:r>
            <a:r>
              <a:rPr sz="2200" spc="-24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Hall</a:t>
            </a:r>
            <a:endParaRPr sz="2200">
              <a:latin typeface="Calibri"/>
              <a:cs typeface="Calibri"/>
            </a:endParaRPr>
          </a:p>
          <a:p>
            <a:pPr marL="323332" indent="-272811">
              <a:spcBef>
                <a:spcPts val="1488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322827" algn="l"/>
                <a:tab pos="323332" algn="l"/>
              </a:tabLst>
            </a:pPr>
            <a:r>
              <a:rPr sz="2200" spc="-4" dirty="0">
                <a:latin typeface="Calibri"/>
                <a:cs typeface="Calibri"/>
              </a:rPr>
              <a:t>Digital </a:t>
            </a:r>
            <a:r>
              <a:rPr sz="2200" dirty="0">
                <a:latin typeface="Calibri"/>
                <a:cs typeface="Calibri"/>
              </a:rPr>
              <a:t>Image Processing </a:t>
            </a:r>
            <a:r>
              <a:rPr sz="2200" spc="-4" dirty="0">
                <a:latin typeface="Calibri"/>
                <a:cs typeface="Calibri"/>
              </a:rPr>
              <a:t>slides by </a:t>
            </a:r>
            <a:r>
              <a:rPr sz="2200" dirty="0">
                <a:latin typeface="Calibri"/>
                <a:cs typeface="Calibri"/>
              </a:rPr>
              <a:t>Brian Mac</a:t>
            </a:r>
            <a:r>
              <a:rPr sz="2200" spc="-56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Namee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82625" y="1891006"/>
            <a:ext cx="3414199" cy="103355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67579" y="2011909"/>
            <a:ext cx="2621851" cy="67192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4300" b="0" dirty="0">
                <a:solidFill>
                  <a:srgbClr val="000000"/>
                </a:solidFill>
              </a:rPr>
              <a:t>Thank</a:t>
            </a:r>
            <a:r>
              <a:rPr sz="4300" b="0" spc="-64" dirty="0">
                <a:solidFill>
                  <a:srgbClr val="000000"/>
                </a:solidFill>
              </a:rPr>
              <a:t> </a:t>
            </a:r>
            <a:r>
              <a:rPr sz="4300" b="0" spc="-107" dirty="0">
                <a:solidFill>
                  <a:srgbClr val="000000"/>
                </a:solidFill>
              </a:rPr>
              <a:t>You</a:t>
            </a:r>
            <a:endParaRPr sz="43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5588" cy="6859588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3900154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2" dirty="0">
                <a:solidFill>
                  <a:srgbClr val="FFFFFF"/>
                </a:solidFill>
                <a:latin typeface="Calibri Light"/>
                <a:cs typeface="Calibri Light"/>
              </a:rPr>
              <a:t>Object</a:t>
            </a:r>
            <a:r>
              <a:rPr sz="3400" b="0" spc="-12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b="0" spc="40" dirty="0">
                <a:solidFill>
                  <a:srgbClr val="FFFFFF"/>
                </a:solidFill>
                <a:latin typeface="Calibri Light"/>
                <a:cs typeface="Calibri Light"/>
              </a:rPr>
              <a:t>Recognition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6594" y="1677194"/>
            <a:ext cx="7391400" cy="35052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5588" cy="6859588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193" y="422421"/>
            <a:ext cx="4300274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36" dirty="0">
                <a:solidFill>
                  <a:srgbClr val="FFFFFF"/>
                </a:solidFill>
                <a:latin typeface="Calibri Light"/>
                <a:cs typeface="Calibri Light"/>
              </a:rPr>
              <a:t>Pedestrian</a:t>
            </a:r>
            <a:r>
              <a:rPr sz="3400" b="0" spc="-16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b="0" spc="48" dirty="0">
                <a:solidFill>
                  <a:srgbClr val="FFFFFF"/>
                </a:solidFill>
                <a:latin typeface="Calibri Light"/>
                <a:cs typeface="Calibri Light"/>
              </a:rPr>
              <a:t>Detection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708" y="1905794"/>
            <a:ext cx="8314171" cy="17148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5588" cy="6859588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2815848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6" dirty="0">
                <a:solidFill>
                  <a:srgbClr val="FFFFFF"/>
                </a:solidFill>
                <a:latin typeface="Calibri Light"/>
                <a:cs typeface="Calibri Light"/>
              </a:rPr>
              <a:t>Scene</a:t>
            </a:r>
            <a:r>
              <a:rPr sz="3400" b="0" spc="-32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b="0" spc="28" dirty="0">
                <a:solidFill>
                  <a:srgbClr val="FFFFFF"/>
                </a:solidFill>
                <a:latin typeface="Calibri Light"/>
                <a:cs typeface="Calibri Light"/>
              </a:rPr>
              <a:t>Parsing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05594" y="1143794"/>
            <a:ext cx="8314171" cy="35077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1278881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-263" dirty="0">
                <a:solidFill>
                  <a:srgbClr val="000000"/>
                </a:solidFill>
                <a:latin typeface="Calibri Light"/>
                <a:cs typeface="Calibri Light"/>
              </a:rPr>
              <a:t>T</a:t>
            </a:r>
            <a:r>
              <a:rPr sz="3400" b="0" spc="64" dirty="0">
                <a:solidFill>
                  <a:srgbClr val="000000"/>
                </a:solidFill>
                <a:latin typeface="Calibri Light"/>
                <a:cs typeface="Calibri Light"/>
              </a:rPr>
              <a:t>o</a:t>
            </a:r>
            <a:r>
              <a:rPr sz="3400" b="0" spc="60" dirty="0">
                <a:solidFill>
                  <a:srgbClr val="000000"/>
                </a:solidFill>
                <a:latin typeface="Calibri Light"/>
                <a:cs typeface="Calibri Light"/>
              </a:rPr>
              <a:t>p</a:t>
            </a:r>
            <a:r>
              <a:rPr sz="3400" b="0" spc="28" dirty="0">
                <a:solidFill>
                  <a:srgbClr val="000000"/>
                </a:solidFill>
                <a:latin typeface="Calibri Light"/>
                <a:cs typeface="Calibri Light"/>
              </a:rPr>
              <a:t>i</a:t>
            </a: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cs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7901" y="2304912"/>
            <a:ext cx="1883780" cy="8477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85170" y="2576048"/>
            <a:ext cx="1669763" cy="28720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800" spc="-12" dirty="0">
                <a:solidFill>
                  <a:srgbClr val="FFFFFF"/>
                </a:solidFill>
                <a:latin typeface="Calibri"/>
                <a:cs typeface="Calibri"/>
              </a:rPr>
              <a:t>Representation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650059" y="2553585"/>
            <a:ext cx="399360" cy="350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215195" y="2304912"/>
            <a:ext cx="1883780" cy="8477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573880" y="2576048"/>
            <a:ext cx="1166871" cy="28720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800" spc="-8" dirty="0">
                <a:solidFill>
                  <a:srgbClr val="FFFFFF"/>
                </a:solidFill>
                <a:latin typeface="Calibri"/>
                <a:cs typeface="Calibri"/>
              </a:rPr>
              <a:t>Processing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287354" y="2553585"/>
            <a:ext cx="399361" cy="3504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852487" y="2304912"/>
            <a:ext cx="1883781" cy="84774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988684" y="2576048"/>
            <a:ext cx="1611448" cy="28720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800" spc="-4" dirty="0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nd</a:t>
            </a:r>
            <a:r>
              <a:rPr sz="1800" spc="-4" dirty="0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sz="1800" spc="-32"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sz="1800" spc="-24" dirty="0">
                <a:solidFill>
                  <a:srgbClr val="FFFFFF"/>
                </a:solidFill>
                <a:latin typeface="Calibri"/>
                <a:cs typeface="Calibri"/>
              </a:rPr>
              <a:t>st</a:t>
            </a:r>
            <a:r>
              <a:rPr sz="1800" spc="-4" dirty="0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sz="1800" dirty="0">
                <a:solidFill>
                  <a:srgbClr val="FFFFFF"/>
                </a:solidFill>
                <a:latin typeface="Calibri"/>
                <a:cs typeface="Calibri"/>
              </a:rPr>
              <a:t>nding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4691155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Image</a:t>
            </a:r>
            <a:r>
              <a:rPr sz="3400" b="0" spc="-36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36" dirty="0">
                <a:solidFill>
                  <a:srgbClr val="000000"/>
                </a:solidFill>
                <a:latin typeface="Calibri Light"/>
                <a:cs typeface="Calibri Light"/>
              </a:rPr>
              <a:t>Representations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195" y="1224246"/>
            <a:ext cx="2717695" cy="2913336"/>
          </a:xfrm>
          <a:prstGeom prst="rect">
            <a:avLst/>
          </a:prstGeom>
        </p:spPr>
        <p:txBody>
          <a:bodyPr vert="horz" wrap="square" lIns="0" tIns="50521" rIns="0" bIns="0" rtlCol="0">
            <a:spAutoFit/>
          </a:bodyPr>
          <a:lstStyle/>
          <a:p>
            <a:pPr marL="191978" marR="37890" indent="-182379">
              <a:lnSpc>
                <a:spcPts val="2387"/>
              </a:lnSpc>
              <a:spcBef>
                <a:spcPts val="398"/>
              </a:spcBef>
              <a:buFont typeface="Arial"/>
              <a:buChar char="•"/>
              <a:tabLst>
                <a:tab pos="192483" algn="l"/>
              </a:tabLst>
            </a:pPr>
            <a:r>
              <a:rPr sz="2200" spc="-8" dirty="0">
                <a:latin typeface="Calibri"/>
                <a:cs typeface="Calibri"/>
              </a:rPr>
              <a:t>Image </a:t>
            </a:r>
            <a:r>
              <a:rPr sz="2200" spc="-4" dirty="0">
                <a:latin typeface="Calibri"/>
                <a:cs typeface="Calibri"/>
              </a:rPr>
              <a:t>Sensing</a:t>
            </a:r>
            <a:r>
              <a:rPr sz="2200" spc="-44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and  Acquisition</a:t>
            </a:r>
            <a:endParaRPr sz="2200" dirty="0">
              <a:latin typeface="Calibri"/>
              <a:cs typeface="Calibri"/>
            </a:endParaRPr>
          </a:p>
          <a:p>
            <a:pPr>
              <a:spcBef>
                <a:spcPts val="48"/>
              </a:spcBef>
              <a:buFont typeface="Arial"/>
              <a:buChar char="•"/>
            </a:pPr>
            <a:endParaRPr sz="3300" dirty="0">
              <a:latin typeface="Calibri"/>
              <a:cs typeface="Calibri"/>
            </a:endParaRPr>
          </a:p>
          <a:p>
            <a:pPr marL="191978" marR="631508" indent="-182379">
              <a:lnSpc>
                <a:spcPts val="2387"/>
              </a:lnSpc>
              <a:buFont typeface="Arial"/>
              <a:buChar char="•"/>
              <a:tabLst>
                <a:tab pos="192483" algn="l"/>
              </a:tabLst>
            </a:pPr>
            <a:r>
              <a:rPr sz="2200" spc="-4" dirty="0">
                <a:latin typeface="Calibri"/>
                <a:cs typeface="Calibri"/>
              </a:rPr>
              <a:t>Sampling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and  </a:t>
            </a:r>
            <a:r>
              <a:rPr sz="2200" spc="-12" dirty="0">
                <a:latin typeface="Calibri"/>
                <a:cs typeface="Calibri"/>
              </a:rPr>
              <a:t>Quantization</a:t>
            </a:r>
            <a:endParaRPr sz="2200" dirty="0">
              <a:latin typeface="Calibri"/>
              <a:cs typeface="Calibri"/>
            </a:endParaRPr>
          </a:p>
          <a:p>
            <a:pPr>
              <a:spcBef>
                <a:spcPts val="28"/>
              </a:spcBef>
              <a:buFont typeface="Arial"/>
              <a:buChar char="•"/>
            </a:pPr>
            <a:endParaRPr sz="3300" dirty="0">
              <a:latin typeface="Calibri"/>
              <a:cs typeface="Calibri"/>
            </a:endParaRPr>
          </a:p>
          <a:p>
            <a:pPr marL="191978" marR="4042" indent="-182379">
              <a:lnSpc>
                <a:spcPts val="2411"/>
              </a:lnSpc>
              <a:buFont typeface="Arial"/>
              <a:buChar char="•"/>
              <a:tabLst>
                <a:tab pos="192483" algn="l"/>
              </a:tabLst>
            </a:pPr>
            <a:r>
              <a:rPr sz="2200" spc="-4" dirty="0">
                <a:latin typeface="Calibri"/>
                <a:cs typeface="Calibri"/>
              </a:rPr>
              <a:t>Basic </a:t>
            </a:r>
            <a:r>
              <a:rPr sz="2200" spc="-12" dirty="0">
                <a:latin typeface="Calibri"/>
                <a:cs typeface="Calibri"/>
              </a:rPr>
              <a:t>Relationships  </a:t>
            </a:r>
            <a:r>
              <a:rPr sz="2200" spc="-8" dirty="0">
                <a:latin typeface="Calibri"/>
                <a:cs typeface="Calibri"/>
              </a:rPr>
              <a:t>between </a:t>
            </a:r>
            <a:r>
              <a:rPr sz="2200" spc="-12" dirty="0">
                <a:latin typeface="Calibri"/>
                <a:cs typeface="Calibri"/>
              </a:rPr>
              <a:t>Pixels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10680" y="1590178"/>
            <a:ext cx="4045405" cy="16216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3547957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Image</a:t>
            </a:r>
            <a:r>
              <a:rPr sz="3400" b="0" spc="-44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Processing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193" y="1224246"/>
            <a:ext cx="3005804" cy="30725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91978" indent="-182379">
              <a:spcBef>
                <a:spcPts val="80"/>
              </a:spcBef>
              <a:buFont typeface="Arial"/>
              <a:buChar char="•"/>
              <a:tabLst>
                <a:tab pos="192483" algn="l"/>
              </a:tabLst>
            </a:pPr>
            <a:r>
              <a:rPr sz="2200" spc="-20" dirty="0">
                <a:latin typeface="Calibri"/>
                <a:cs typeface="Calibri"/>
              </a:rPr>
              <a:t>Gray-level</a:t>
            </a:r>
            <a:r>
              <a:rPr sz="2200" spc="-48" dirty="0">
                <a:latin typeface="Calibri"/>
                <a:cs typeface="Calibri"/>
              </a:rPr>
              <a:t> </a:t>
            </a:r>
            <a:r>
              <a:rPr sz="2200" spc="-8" dirty="0">
                <a:latin typeface="Calibri"/>
                <a:cs typeface="Calibri"/>
              </a:rPr>
              <a:t>processing</a:t>
            </a:r>
            <a:endParaRPr sz="2200" dirty="0">
              <a:latin typeface="Calibri"/>
              <a:cs typeface="Calibri"/>
            </a:endParaRPr>
          </a:p>
          <a:p>
            <a:pPr>
              <a:spcBef>
                <a:spcPts val="24"/>
              </a:spcBef>
              <a:buFont typeface="Arial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191978" indent="-182379">
              <a:spcBef>
                <a:spcPts val="4"/>
              </a:spcBef>
              <a:buFont typeface="Arial"/>
              <a:buChar char="•"/>
              <a:tabLst>
                <a:tab pos="192483" algn="l"/>
              </a:tabLst>
            </a:pPr>
            <a:r>
              <a:rPr sz="2200" spc="-8" dirty="0">
                <a:latin typeface="Calibri"/>
                <a:cs typeface="Calibri"/>
              </a:rPr>
              <a:t>Image</a:t>
            </a:r>
            <a:r>
              <a:rPr sz="2200" spc="-12" dirty="0">
                <a:latin typeface="Calibri"/>
                <a:cs typeface="Calibri"/>
              </a:rPr>
              <a:t> </a:t>
            </a:r>
            <a:r>
              <a:rPr sz="2200" spc="-8" dirty="0">
                <a:latin typeface="Calibri"/>
                <a:cs typeface="Calibri"/>
              </a:rPr>
              <a:t>filtering</a:t>
            </a:r>
            <a:endParaRPr sz="2200" dirty="0">
              <a:latin typeface="Calibri"/>
              <a:cs typeface="Calibri"/>
            </a:endParaRPr>
          </a:p>
          <a:p>
            <a:pPr>
              <a:spcBef>
                <a:spcPts val="24"/>
              </a:spcBef>
              <a:buFont typeface="Arial"/>
              <a:buChar char="•"/>
            </a:pPr>
            <a:endParaRPr sz="3000" dirty="0">
              <a:latin typeface="Calibri"/>
              <a:cs typeface="Calibri"/>
            </a:endParaRPr>
          </a:p>
          <a:p>
            <a:pPr marL="191978" indent="-182379">
              <a:spcBef>
                <a:spcPts val="4"/>
              </a:spcBef>
              <a:buFont typeface="Arial"/>
              <a:buChar char="•"/>
              <a:tabLst>
                <a:tab pos="192483" algn="l"/>
              </a:tabLst>
            </a:pPr>
            <a:r>
              <a:rPr sz="2200" spc="-8" dirty="0">
                <a:latin typeface="Calibri"/>
                <a:cs typeface="Calibri"/>
              </a:rPr>
              <a:t>Image</a:t>
            </a:r>
            <a:r>
              <a:rPr sz="2200" spc="-16" dirty="0">
                <a:latin typeface="Calibri"/>
                <a:cs typeface="Calibri"/>
              </a:rPr>
              <a:t> restoration</a:t>
            </a:r>
            <a:endParaRPr sz="2200" dirty="0">
              <a:latin typeface="Calibri"/>
              <a:cs typeface="Calibri"/>
            </a:endParaRPr>
          </a:p>
          <a:p>
            <a:pPr>
              <a:spcBef>
                <a:spcPts val="12"/>
              </a:spcBef>
              <a:buFont typeface="Arial"/>
              <a:buChar char="•"/>
            </a:pPr>
            <a:endParaRPr sz="3300" dirty="0">
              <a:latin typeface="Calibri"/>
              <a:cs typeface="Calibri"/>
            </a:endParaRPr>
          </a:p>
          <a:p>
            <a:pPr marL="191978" marR="764882" indent="-182379">
              <a:lnSpc>
                <a:spcPts val="2411"/>
              </a:lnSpc>
              <a:buFont typeface="Arial"/>
              <a:buChar char="•"/>
              <a:tabLst>
                <a:tab pos="192483" algn="l"/>
              </a:tabLst>
            </a:pPr>
            <a:r>
              <a:rPr sz="2200" spc="4" dirty="0">
                <a:latin typeface="Calibri"/>
                <a:cs typeface="Calibri"/>
              </a:rPr>
              <a:t>M</a:t>
            </a:r>
            <a:r>
              <a:rPr sz="2200" dirty="0">
                <a:latin typeface="Calibri"/>
                <a:cs typeface="Calibri"/>
              </a:rPr>
              <a:t>o</a:t>
            </a:r>
            <a:r>
              <a:rPr sz="2200" spc="-4" dirty="0">
                <a:latin typeface="Calibri"/>
                <a:cs typeface="Calibri"/>
              </a:rPr>
              <a:t>r</a:t>
            </a:r>
            <a:r>
              <a:rPr sz="2200" dirty="0">
                <a:latin typeface="Calibri"/>
                <a:cs typeface="Calibri"/>
              </a:rPr>
              <a:t>ph</a:t>
            </a:r>
            <a:r>
              <a:rPr sz="2200" spc="-4" dirty="0">
                <a:latin typeface="Calibri"/>
                <a:cs typeface="Calibri"/>
              </a:rPr>
              <a:t>ologi</a:t>
            </a:r>
            <a:r>
              <a:rPr sz="2200" spc="-16" dirty="0">
                <a:latin typeface="Calibri"/>
                <a:cs typeface="Calibri"/>
              </a:rPr>
              <a:t>c</a:t>
            </a:r>
            <a:r>
              <a:rPr sz="2200" spc="-4" dirty="0">
                <a:latin typeface="Calibri"/>
                <a:cs typeface="Calibri"/>
              </a:rPr>
              <a:t>a</a:t>
            </a:r>
            <a:r>
              <a:rPr sz="2200" dirty="0">
                <a:latin typeface="Calibri"/>
                <a:cs typeface="Calibri"/>
              </a:rPr>
              <a:t>l  </a:t>
            </a:r>
            <a:r>
              <a:rPr sz="2200" spc="-8" dirty="0">
                <a:latin typeface="Calibri"/>
                <a:cs typeface="Calibri"/>
              </a:rPr>
              <a:t>processing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97699" y="1245032"/>
            <a:ext cx="3980295" cy="35563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3" y="422421"/>
            <a:ext cx="4346464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4" dirty="0">
                <a:solidFill>
                  <a:srgbClr val="000000"/>
                </a:solidFill>
                <a:latin typeface="Calibri Light"/>
                <a:cs typeface="Calibri Light"/>
              </a:rPr>
              <a:t>Visual</a:t>
            </a:r>
            <a:r>
              <a:rPr sz="3400" b="0" spc="-4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Understanding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194" y="1224246"/>
            <a:ext cx="2910537" cy="2764803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91978" indent="-181874">
              <a:spcBef>
                <a:spcPts val="80"/>
              </a:spcBef>
              <a:buFont typeface="Arial"/>
              <a:buChar char="•"/>
              <a:tabLst>
                <a:tab pos="191978" algn="l"/>
              </a:tabLst>
            </a:pPr>
            <a:r>
              <a:rPr sz="2200" spc="-16" dirty="0">
                <a:latin typeface="Calibri"/>
                <a:cs typeface="Calibri"/>
              </a:rPr>
              <a:t>Features</a:t>
            </a:r>
            <a:endParaRPr sz="2200">
              <a:latin typeface="Calibri"/>
              <a:cs typeface="Calibri"/>
            </a:endParaRPr>
          </a:p>
          <a:p>
            <a:pPr>
              <a:spcBef>
                <a:spcPts val="24"/>
              </a:spcBef>
              <a:buFont typeface="Arial"/>
              <a:buChar char="•"/>
            </a:pPr>
            <a:endParaRPr sz="3000">
              <a:latin typeface="Calibri"/>
              <a:cs typeface="Calibri"/>
            </a:endParaRPr>
          </a:p>
          <a:p>
            <a:pPr marL="191978" indent="-181874">
              <a:spcBef>
                <a:spcPts val="4"/>
              </a:spcBef>
              <a:buFont typeface="Arial"/>
              <a:buChar char="•"/>
              <a:tabLst>
                <a:tab pos="191978" algn="l"/>
              </a:tabLst>
            </a:pPr>
            <a:r>
              <a:rPr sz="2200" spc="-8" dirty="0">
                <a:latin typeface="Calibri"/>
                <a:cs typeface="Calibri"/>
              </a:rPr>
              <a:t>Image</a:t>
            </a:r>
            <a:r>
              <a:rPr sz="2200" spc="-16" dirty="0">
                <a:latin typeface="Calibri"/>
                <a:cs typeface="Calibri"/>
              </a:rPr>
              <a:t> </a:t>
            </a:r>
            <a:r>
              <a:rPr sz="2200" spc="-8" dirty="0">
                <a:latin typeface="Calibri"/>
                <a:cs typeface="Calibri"/>
              </a:rPr>
              <a:t>recognition</a:t>
            </a:r>
            <a:endParaRPr sz="2200">
              <a:latin typeface="Calibri"/>
              <a:cs typeface="Calibri"/>
            </a:endParaRPr>
          </a:p>
          <a:p>
            <a:pPr>
              <a:spcBef>
                <a:spcPts val="24"/>
              </a:spcBef>
              <a:buFont typeface="Arial"/>
              <a:buChar char="•"/>
            </a:pPr>
            <a:endParaRPr sz="3000">
              <a:latin typeface="Calibri"/>
              <a:cs typeface="Calibri"/>
            </a:endParaRPr>
          </a:p>
          <a:p>
            <a:pPr marL="191978" indent="-181874">
              <a:spcBef>
                <a:spcPts val="4"/>
              </a:spcBef>
              <a:buFont typeface="Arial"/>
              <a:buChar char="•"/>
              <a:tabLst>
                <a:tab pos="191978" algn="l"/>
              </a:tabLst>
            </a:pPr>
            <a:r>
              <a:rPr sz="2200" spc="-4" dirty="0">
                <a:latin typeface="Calibri"/>
                <a:cs typeface="Calibri"/>
              </a:rPr>
              <a:t>Object</a:t>
            </a:r>
            <a:r>
              <a:rPr sz="2200" spc="-8" dirty="0">
                <a:latin typeface="Calibri"/>
                <a:cs typeface="Calibri"/>
              </a:rPr>
              <a:t> detection</a:t>
            </a:r>
            <a:endParaRPr sz="2200">
              <a:latin typeface="Calibri"/>
              <a:cs typeface="Calibri"/>
            </a:endParaRPr>
          </a:p>
          <a:p>
            <a:pPr>
              <a:spcBef>
                <a:spcPts val="4"/>
              </a:spcBef>
              <a:buFont typeface="Arial"/>
              <a:buChar char="•"/>
            </a:pPr>
            <a:endParaRPr sz="3100">
              <a:latin typeface="Calibri"/>
              <a:cs typeface="Calibri"/>
            </a:endParaRPr>
          </a:p>
          <a:p>
            <a:pPr marL="191978" indent="-181874">
              <a:buFont typeface="Arial"/>
              <a:buChar char="•"/>
              <a:tabLst>
                <a:tab pos="191978" algn="l"/>
              </a:tabLst>
            </a:pPr>
            <a:r>
              <a:rPr sz="2200" spc="-8" dirty="0">
                <a:latin typeface="Calibri"/>
                <a:cs typeface="Calibri"/>
              </a:rPr>
              <a:t>Image</a:t>
            </a:r>
            <a:r>
              <a:rPr sz="2200" spc="-68" dirty="0">
                <a:latin typeface="Calibri"/>
                <a:cs typeface="Calibri"/>
              </a:rPr>
              <a:t> </a:t>
            </a:r>
            <a:r>
              <a:rPr sz="2200" spc="-8" dirty="0">
                <a:latin typeface="Calibri"/>
                <a:cs typeface="Calibri"/>
              </a:rPr>
              <a:t>segmentation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038311" y="1514919"/>
            <a:ext cx="3969847" cy="19315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44629"/>
            <a:ext cx="3204997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/>
              <a:t>What is </a:t>
            </a:r>
            <a:r>
              <a:rPr dirty="0"/>
              <a:t>an</a:t>
            </a:r>
            <a:r>
              <a:rPr spc="-60" dirty="0"/>
              <a:t> </a:t>
            </a:r>
            <a:r>
              <a:rPr dirty="0"/>
              <a:t>Image?</a:t>
            </a:r>
          </a:p>
        </p:txBody>
      </p:sp>
      <p:sp>
        <p:nvSpPr>
          <p:cNvPr id="3" name="object 3"/>
          <p:cNvSpPr/>
          <p:nvPr/>
        </p:nvSpPr>
        <p:spPr>
          <a:xfrm>
            <a:off x="1537126" y="2610471"/>
            <a:ext cx="5493073" cy="205996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496560" y="2104819"/>
            <a:ext cx="2057180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Set of Intensity</a:t>
            </a:r>
            <a:r>
              <a:rPr spc="-5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values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33726" y="1491094"/>
            <a:ext cx="7517973" cy="78220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282915" indent="-272811">
              <a:spcBef>
                <a:spcPts val="8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2‐dimensional </a:t>
            </a:r>
            <a:r>
              <a:rPr sz="2200" dirty="0">
                <a:latin typeface="Calibri"/>
                <a:cs typeface="Calibri"/>
              </a:rPr>
              <a:t>matrix </a:t>
            </a:r>
            <a:r>
              <a:rPr sz="2200" spc="-4" dirty="0">
                <a:latin typeface="Calibri"/>
                <a:cs typeface="Calibri"/>
              </a:rPr>
              <a:t>of Intensity </a:t>
            </a:r>
            <a:r>
              <a:rPr sz="2200" dirty="0">
                <a:latin typeface="Calibri"/>
                <a:cs typeface="Calibri"/>
              </a:rPr>
              <a:t>(gray </a:t>
            </a:r>
            <a:r>
              <a:rPr sz="2200" spc="-4" dirty="0">
                <a:latin typeface="Calibri"/>
                <a:cs typeface="Calibri"/>
              </a:rPr>
              <a:t>or color)</a:t>
            </a:r>
            <a:r>
              <a:rPr sz="2200" spc="-32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values</a:t>
            </a:r>
            <a:endParaRPr sz="2200">
              <a:latin typeface="Calibri"/>
              <a:cs typeface="Calibri"/>
            </a:endParaRPr>
          </a:p>
          <a:p>
            <a:pPr marL="4375084">
              <a:spcBef>
                <a:spcPts val="1671"/>
              </a:spcBef>
            </a:pP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r>
              <a:rPr spc="-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coordinates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22229" y="2151074"/>
            <a:ext cx="1121258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are</a:t>
            </a:r>
            <a:r>
              <a:rPr spc="-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integers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28672" y="2334858"/>
            <a:ext cx="282913" cy="264163"/>
          </a:xfrm>
          <a:custGeom>
            <a:avLst/>
            <a:gdLst/>
            <a:ahLst/>
            <a:cxnLst/>
            <a:rect l="l" t="t" r="r" b="b"/>
            <a:pathLst>
              <a:path w="311150" h="387350">
                <a:moveTo>
                  <a:pt x="287119" y="356867"/>
                </a:moveTo>
                <a:lnTo>
                  <a:pt x="284365" y="338240"/>
                </a:lnTo>
                <a:lnTo>
                  <a:pt x="14477" y="0"/>
                </a:lnTo>
                <a:lnTo>
                  <a:pt x="0" y="11430"/>
                </a:lnTo>
                <a:lnTo>
                  <a:pt x="268823" y="349921"/>
                </a:lnTo>
                <a:lnTo>
                  <a:pt x="287119" y="356867"/>
                </a:lnTo>
                <a:close/>
              </a:path>
              <a:path w="311150" h="387350">
                <a:moveTo>
                  <a:pt x="306323" y="385310"/>
                </a:moveTo>
                <a:lnTo>
                  <a:pt x="306323" y="365760"/>
                </a:lnTo>
                <a:lnTo>
                  <a:pt x="291083" y="377952"/>
                </a:lnTo>
                <a:lnTo>
                  <a:pt x="268823" y="349921"/>
                </a:lnTo>
                <a:lnTo>
                  <a:pt x="220217" y="331470"/>
                </a:lnTo>
                <a:lnTo>
                  <a:pt x="214883" y="329184"/>
                </a:lnTo>
                <a:lnTo>
                  <a:pt x="209549" y="331470"/>
                </a:lnTo>
                <a:lnTo>
                  <a:pt x="207263" y="336804"/>
                </a:lnTo>
                <a:lnTo>
                  <a:pt x="205739" y="341376"/>
                </a:lnTo>
                <a:lnTo>
                  <a:pt x="208025" y="346710"/>
                </a:lnTo>
                <a:lnTo>
                  <a:pt x="213359" y="348996"/>
                </a:lnTo>
                <a:lnTo>
                  <a:pt x="306323" y="385310"/>
                </a:lnTo>
                <a:close/>
              </a:path>
              <a:path w="311150" h="387350">
                <a:moveTo>
                  <a:pt x="302513" y="368808"/>
                </a:moveTo>
                <a:lnTo>
                  <a:pt x="302513" y="362712"/>
                </a:lnTo>
                <a:lnTo>
                  <a:pt x="289559" y="373380"/>
                </a:lnTo>
                <a:lnTo>
                  <a:pt x="287119" y="356867"/>
                </a:lnTo>
                <a:lnTo>
                  <a:pt x="268823" y="349921"/>
                </a:lnTo>
                <a:lnTo>
                  <a:pt x="291083" y="377952"/>
                </a:lnTo>
                <a:lnTo>
                  <a:pt x="302513" y="368808"/>
                </a:lnTo>
                <a:close/>
              </a:path>
              <a:path w="311150" h="387350">
                <a:moveTo>
                  <a:pt x="310895" y="387096"/>
                </a:moveTo>
                <a:lnTo>
                  <a:pt x="294893" y="278130"/>
                </a:lnTo>
                <a:lnTo>
                  <a:pt x="289559" y="274320"/>
                </a:lnTo>
                <a:lnTo>
                  <a:pt x="284987" y="275082"/>
                </a:lnTo>
                <a:lnTo>
                  <a:pt x="279653" y="275844"/>
                </a:lnTo>
                <a:lnTo>
                  <a:pt x="275843" y="280416"/>
                </a:lnTo>
                <a:lnTo>
                  <a:pt x="284365" y="338240"/>
                </a:lnTo>
                <a:lnTo>
                  <a:pt x="306323" y="365760"/>
                </a:lnTo>
                <a:lnTo>
                  <a:pt x="306323" y="385310"/>
                </a:lnTo>
                <a:lnTo>
                  <a:pt x="310895" y="387096"/>
                </a:lnTo>
                <a:close/>
              </a:path>
              <a:path w="311150" h="387350">
                <a:moveTo>
                  <a:pt x="306323" y="365760"/>
                </a:moveTo>
                <a:lnTo>
                  <a:pt x="284365" y="338240"/>
                </a:lnTo>
                <a:lnTo>
                  <a:pt x="287119" y="356867"/>
                </a:lnTo>
                <a:lnTo>
                  <a:pt x="302513" y="362712"/>
                </a:lnTo>
                <a:lnTo>
                  <a:pt x="302513" y="368808"/>
                </a:lnTo>
                <a:lnTo>
                  <a:pt x="306323" y="365760"/>
                </a:lnTo>
                <a:close/>
              </a:path>
              <a:path w="311150" h="387350">
                <a:moveTo>
                  <a:pt x="302513" y="362712"/>
                </a:moveTo>
                <a:lnTo>
                  <a:pt x="287119" y="356867"/>
                </a:lnTo>
                <a:lnTo>
                  <a:pt x="289559" y="373380"/>
                </a:lnTo>
                <a:lnTo>
                  <a:pt x="302513" y="362712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03751" y="2380069"/>
            <a:ext cx="493654" cy="284950"/>
          </a:xfrm>
          <a:custGeom>
            <a:avLst/>
            <a:gdLst/>
            <a:ahLst/>
            <a:cxnLst/>
            <a:rect l="l" t="t" r="r" b="b"/>
            <a:pathLst>
              <a:path w="542925" h="417829">
                <a:moveTo>
                  <a:pt x="59435" y="323088"/>
                </a:moveTo>
                <a:lnTo>
                  <a:pt x="57149" y="317754"/>
                </a:lnTo>
                <a:lnTo>
                  <a:pt x="51815" y="315468"/>
                </a:lnTo>
                <a:lnTo>
                  <a:pt x="47243" y="313182"/>
                </a:lnTo>
                <a:lnTo>
                  <a:pt x="41909" y="315468"/>
                </a:lnTo>
                <a:lnTo>
                  <a:pt x="39623" y="320802"/>
                </a:lnTo>
                <a:lnTo>
                  <a:pt x="0" y="417576"/>
                </a:lnTo>
                <a:lnTo>
                  <a:pt x="9143" y="416433"/>
                </a:lnTo>
                <a:lnTo>
                  <a:pt x="9143" y="398526"/>
                </a:lnTo>
                <a:lnTo>
                  <a:pt x="36642" y="377530"/>
                </a:lnTo>
                <a:lnTo>
                  <a:pt x="57149" y="327660"/>
                </a:lnTo>
                <a:lnTo>
                  <a:pt x="59435" y="323088"/>
                </a:lnTo>
                <a:close/>
              </a:path>
              <a:path w="542925" h="417829">
                <a:moveTo>
                  <a:pt x="36642" y="377530"/>
                </a:moveTo>
                <a:lnTo>
                  <a:pt x="9143" y="398526"/>
                </a:lnTo>
                <a:lnTo>
                  <a:pt x="13715" y="404317"/>
                </a:lnTo>
                <a:lnTo>
                  <a:pt x="13715" y="396240"/>
                </a:lnTo>
                <a:lnTo>
                  <a:pt x="29751" y="394287"/>
                </a:lnTo>
                <a:lnTo>
                  <a:pt x="36642" y="377530"/>
                </a:lnTo>
                <a:close/>
              </a:path>
              <a:path w="542925" h="417829">
                <a:moveTo>
                  <a:pt x="112775" y="399288"/>
                </a:moveTo>
                <a:lnTo>
                  <a:pt x="111251" y="388620"/>
                </a:lnTo>
                <a:lnTo>
                  <a:pt x="106679" y="384810"/>
                </a:lnTo>
                <a:lnTo>
                  <a:pt x="101345" y="385572"/>
                </a:lnTo>
                <a:lnTo>
                  <a:pt x="48059" y="392059"/>
                </a:lnTo>
                <a:lnTo>
                  <a:pt x="20573" y="413004"/>
                </a:lnTo>
                <a:lnTo>
                  <a:pt x="9143" y="398526"/>
                </a:lnTo>
                <a:lnTo>
                  <a:pt x="9143" y="416433"/>
                </a:lnTo>
                <a:lnTo>
                  <a:pt x="103631" y="404622"/>
                </a:lnTo>
                <a:lnTo>
                  <a:pt x="108965" y="403860"/>
                </a:lnTo>
                <a:lnTo>
                  <a:pt x="112775" y="399288"/>
                </a:lnTo>
                <a:close/>
              </a:path>
              <a:path w="542925" h="417829">
                <a:moveTo>
                  <a:pt x="29751" y="394287"/>
                </a:moveTo>
                <a:lnTo>
                  <a:pt x="13715" y="396240"/>
                </a:lnTo>
                <a:lnTo>
                  <a:pt x="23621" y="409194"/>
                </a:lnTo>
                <a:lnTo>
                  <a:pt x="29751" y="394287"/>
                </a:lnTo>
                <a:close/>
              </a:path>
              <a:path w="542925" h="417829">
                <a:moveTo>
                  <a:pt x="48059" y="392059"/>
                </a:moveTo>
                <a:lnTo>
                  <a:pt x="29751" y="394287"/>
                </a:lnTo>
                <a:lnTo>
                  <a:pt x="23621" y="409194"/>
                </a:lnTo>
                <a:lnTo>
                  <a:pt x="13715" y="396240"/>
                </a:lnTo>
                <a:lnTo>
                  <a:pt x="13715" y="404317"/>
                </a:lnTo>
                <a:lnTo>
                  <a:pt x="20573" y="413004"/>
                </a:lnTo>
                <a:lnTo>
                  <a:pt x="48059" y="392059"/>
                </a:lnTo>
                <a:close/>
              </a:path>
              <a:path w="542925" h="417829">
                <a:moveTo>
                  <a:pt x="542543" y="15239"/>
                </a:moveTo>
                <a:lnTo>
                  <a:pt x="531113" y="0"/>
                </a:lnTo>
                <a:lnTo>
                  <a:pt x="36642" y="377530"/>
                </a:lnTo>
                <a:lnTo>
                  <a:pt x="29751" y="394287"/>
                </a:lnTo>
                <a:lnTo>
                  <a:pt x="48059" y="392059"/>
                </a:lnTo>
                <a:lnTo>
                  <a:pt x="542543" y="1523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704" y="845149"/>
            <a:ext cx="4474641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Example of </a:t>
            </a:r>
            <a:r>
              <a:rPr spc="-4" dirty="0"/>
              <a:t>Digital</a:t>
            </a:r>
            <a:r>
              <a:rPr spc="-64" dirty="0"/>
              <a:t> </a:t>
            </a:r>
            <a:r>
              <a:rPr dirty="0"/>
              <a:t>Images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704" y="1453989"/>
            <a:ext cx="3247146" cy="3578088"/>
          </a:xfrm>
          <a:prstGeom prst="rect">
            <a:avLst/>
          </a:prstGeom>
        </p:spPr>
        <p:txBody>
          <a:bodyPr vert="horz" wrap="square" lIns="0" tIns="58604" rIns="0" bIns="0" rtlCol="0">
            <a:spAutoFit/>
          </a:bodyPr>
          <a:lstStyle/>
          <a:p>
            <a:pPr marL="373852" indent="-363748">
              <a:spcBef>
                <a:spcPts val="461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4" dirty="0">
                <a:latin typeface="Calibri"/>
                <a:cs typeface="Calibri"/>
              </a:rPr>
              <a:t>Natural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8" dirty="0">
                <a:latin typeface="Calibri"/>
                <a:cs typeface="Calibri"/>
              </a:rPr>
              <a:t>landscape</a:t>
            </a:r>
            <a:endParaRPr sz="1600">
              <a:latin typeface="Calibri"/>
              <a:cs typeface="Calibri"/>
            </a:endParaRPr>
          </a:p>
          <a:p>
            <a:pPr marL="373852" indent="-363748">
              <a:spcBef>
                <a:spcPts val="382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4" dirty="0">
                <a:latin typeface="Calibri"/>
                <a:cs typeface="Calibri"/>
              </a:rPr>
              <a:t>Synthetically generated</a:t>
            </a:r>
            <a:r>
              <a:rPr sz="1600" spc="44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scene</a:t>
            </a:r>
            <a:endParaRPr sz="1600">
              <a:latin typeface="Calibri"/>
              <a:cs typeface="Calibri"/>
            </a:endParaRPr>
          </a:p>
          <a:p>
            <a:pPr marL="373852" indent="-363748">
              <a:spcBef>
                <a:spcPts val="382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4" dirty="0">
                <a:latin typeface="Calibri"/>
                <a:cs typeface="Calibri"/>
              </a:rPr>
              <a:t>Poster</a:t>
            </a:r>
            <a:r>
              <a:rPr sz="1600" spc="4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graphic</a:t>
            </a:r>
            <a:endParaRPr sz="1600">
              <a:latin typeface="Calibri"/>
              <a:cs typeface="Calibri"/>
            </a:endParaRPr>
          </a:p>
          <a:p>
            <a:pPr marL="373852" indent="-363748">
              <a:spcBef>
                <a:spcPts val="382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4" dirty="0">
                <a:latin typeface="Calibri"/>
                <a:cs typeface="Calibri"/>
              </a:rPr>
              <a:t>Computer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screenshot</a:t>
            </a:r>
            <a:endParaRPr sz="1600">
              <a:latin typeface="Calibri"/>
              <a:cs typeface="Calibri"/>
            </a:endParaRPr>
          </a:p>
          <a:p>
            <a:pPr marL="373852" indent="-363748">
              <a:spcBef>
                <a:spcPts val="382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4" dirty="0">
                <a:latin typeface="Calibri"/>
                <a:cs typeface="Calibri"/>
              </a:rPr>
              <a:t>Black and white</a:t>
            </a:r>
            <a:r>
              <a:rPr sz="1600" spc="12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illustration</a:t>
            </a:r>
            <a:endParaRPr sz="1600">
              <a:latin typeface="Calibri"/>
              <a:cs typeface="Calibri"/>
            </a:endParaRPr>
          </a:p>
          <a:p>
            <a:pPr marL="373852" indent="-363748">
              <a:spcBef>
                <a:spcPts val="382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4" dirty="0">
                <a:latin typeface="Calibri"/>
                <a:cs typeface="Calibri"/>
              </a:rPr>
              <a:t>Barcode</a:t>
            </a:r>
            <a:endParaRPr sz="1600">
              <a:latin typeface="Calibri"/>
              <a:cs typeface="Calibri"/>
            </a:endParaRPr>
          </a:p>
          <a:p>
            <a:pPr marL="373852" indent="-363748">
              <a:spcBef>
                <a:spcPts val="382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8" dirty="0">
                <a:latin typeface="Calibri"/>
                <a:cs typeface="Calibri"/>
              </a:rPr>
              <a:t>Fingerprint</a:t>
            </a:r>
            <a:endParaRPr sz="1600">
              <a:latin typeface="Calibri"/>
              <a:cs typeface="Calibri"/>
            </a:endParaRPr>
          </a:p>
          <a:p>
            <a:pPr marL="373852" indent="-363748">
              <a:spcBef>
                <a:spcPts val="382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4" dirty="0">
                <a:latin typeface="Calibri"/>
                <a:cs typeface="Calibri"/>
              </a:rPr>
              <a:t>X‐ray</a:t>
            </a:r>
            <a:endParaRPr sz="1600">
              <a:latin typeface="Calibri"/>
              <a:cs typeface="Calibri"/>
            </a:endParaRPr>
          </a:p>
          <a:p>
            <a:pPr marL="373852" indent="-363748">
              <a:spcBef>
                <a:spcPts val="382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4" dirty="0">
                <a:latin typeface="Calibri"/>
                <a:cs typeface="Calibri"/>
              </a:rPr>
              <a:t>Microscope</a:t>
            </a:r>
            <a:r>
              <a:rPr sz="1600" spc="8" dirty="0">
                <a:latin typeface="Calibri"/>
                <a:cs typeface="Calibri"/>
              </a:rPr>
              <a:t> </a:t>
            </a:r>
            <a:r>
              <a:rPr sz="1600" spc="-8" dirty="0">
                <a:latin typeface="Calibri"/>
                <a:cs typeface="Calibri"/>
              </a:rPr>
              <a:t>slide</a:t>
            </a:r>
            <a:endParaRPr sz="1600">
              <a:latin typeface="Calibri"/>
              <a:cs typeface="Calibri"/>
            </a:endParaRPr>
          </a:p>
          <a:p>
            <a:pPr marL="373852" indent="-363748">
              <a:spcBef>
                <a:spcPts val="382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4" dirty="0">
                <a:latin typeface="Calibri"/>
                <a:cs typeface="Calibri"/>
              </a:rPr>
              <a:t>Satellite</a:t>
            </a:r>
            <a:r>
              <a:rPr sz="1600" spc="24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  <a:p>
            <a:pPr marL="373852" indent="-363748">
              <a:spcBef>
                <a:spcPts val="382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4" dirty="0">
                <a:latin typeface="Calibri"/>
                <a:cs typeface="Calibri"/>
              </a:rPr>
              <a:t>Radar</a:t>
            </a:r>
            <a:r>
              <a:rPr sz="1600" dirty="0">
                <a:latin typeface="Calibri"/>
                <a:cs typeface="Calibri"/>
              </a:rPr>
              <a:t> </a:t>
            </a:r>
            <a:r>
              <a:rPr sz="1600" spc="-8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  <a:p>
            <a:pPr marL="373852" indent="-363748">
              <a:spcBef>
                <a:spcPts val="382"/>
              </a:spcBef>
              <a:buClr>
                <a:srgbClr val="330065"/>
              </a:buClr>
              <a:buSzPct val="70000"/>
              <a:buAutoNum type="alphaLcParenR"/>
              <a:tabLst>
                <a:tab pos="373347" algn="l"/>
                <a:tab pos="373852" algn="l"/>
              </a:tabLst>
            </a:pPr>
            <a:r>
              <a:rPr sz="1600" spc="-4" dirty="0">
                <a:latin typeface="Calibri"/>
                <a:cs typeface="Calibri"/>
              </a:rPr>
              <a:t>Astronomical</a:t>
            </a:r>
            <a:r>
              <a:rPr sz="1600" spc="4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object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4389" y="1349052"/>
            <a:ext cx="3126128" cy="36116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3" y="422421"/>
            <a:ext cx="3587796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Basic</a:t>
            </a:r>
            <a:r>
              <a:rPr sz="3400" b="0" spc="-4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36" dirty="0">
                <a:solidFill>
                  <a:srgbClr val="000000"/>
                </a:solidFill>
                <a:latin typeface="Calibri Light"/>
                <a:cs typeface="Calibri Light"/>
              </a:rPr>
              <a:t>Information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20099" y="1154372"/>
            <a:ext cx="8219895" cy="2223688"/>
          </a:xfrm>
          <a:prstGeom prst="rect">
            <a:avLst/>
          </a:prstGeom>
        </p:spPr>
        <p:txBody>
          <a:bodyPr vert="horz" wrap="square" lIns="0" tIns="91442" rIns="0" bIns="0" rtlCol="0">
            <a:spAutoFit/>
          </a:bodyPr>
          <a:lstStyle/>
          <a:p>
            <a:pPr marL="212187" indent="-182379">
              <a:spcBef>
                <a:spcPts val="720"/>
              </a:spcBef>
              <a:buFont typeface="Arial"/>
              <a:buChar char="•"/>
              <a:tabLst>
                <a:tab pos="212692" algn="l"/>
              </a:tabLst>
            </a:pPr>
            <a:r>
              <a:rPr sz="2400" spc="-4" dirty="0">
                <a:latin typeface="Calibri"/>
                <a:cs typeface="Calibri"/>
              </a:rPr>
              <a:t>Time </a:t>
            </a:r>
            <a:r>
              <a:rPr sz="2400" dirty="0">
                <a:latin typeface="Calibri"/>
                <a:cs typeface="Calibri"/>
              </a:rPr>
              <a:t>&amp; </a:t>
            </a:r>
            <a:r>
              <a:rPr sz="2400" spc="-24" dirty="0">
                <a:latin typeface="Calibri"/>
                <a:cs typeface="Calibri"/>
              </a:rPr>
              <a:t>Venue</a:t>
            </a:r>
            <a:endParaRPr sz="2400" dirty="0">
              <a:latin typeface="Calibri"/>
              <a:cs typeface="Calibri"/>
            </a:endParaRPr>
          </a:p>
          <a:p>
            <a:pPr marL="575935" lvl="1" indent="-181874">
              <a:lnSpc>
                <a:spcPts val="2188"/>
              </a:lnSpc>
              <a:spcBef>
                <a:spcPts val="549"/>
              </a:spcBef>
              <a:buFont typeface="Arial"/>
              <a:buChar char="•"/>
              <a:tabLst>
                <a:tab pos="575935" algn="l"/>
              </a:tabLst>
            </a:pPr>
            <a:r>
              <a:rPr sz="2000" spc="-4" dirty="0">
                <a:latin typeface="Calibri"/>
                <a:cs typeface="Calibri"/>
              </a:rPr>
              <a:t>Tuesday: </a:t>
            </a:r>
            <a:r>
              <a:rPr lang="en-US" sz="2000" spc="-4" dirty="0" smtClean="0">
                <a:latin typeface="Calibri"/>
                <a:cs typeface="Calibri"/>
              </a:rPr>
              <a:t>15</a:t>
            </a:r>
            <a:r>
              <a:rPr sz="2000" spc="-4" dirty="0" smtClean="0">
                <a:latin typeface="Calibri"/>
                <a:cs typeface="Calibri"/>
              </a:rPr>
              <a:t>:</a:t>
            </a:r>
            <a:r>
              <a:rPr lang="en-US" sz="2000" spc="-4" dirty="0" smtClean="0">
                <a:latin typeface="Calibri"/>
                <a:cs typeface="Calibri"/>
              </a:rPr>
              <a:t>4</a:t>
            </a:r>
            <a:r>
              <a:rPr sz="2000" spc="-4" dirty="0" smtClean="0">
                <a:latin typeface="Calibri"/>
                <a:cs typeface="Calibri"/>
              </a:rPr>
              <a:t>0 </a:t>
            </a:r>
            <a:r>
              <a:rPr lang="en-US" sz="2000" spc="-4" dirty="0" smtClean="0">
                <a:latin typeface="Calibri"/>
                <a:cs typeface="Calibri"/>
              </a:rPr>
              <a:t>p</a:t>
            </a:r>
            <a:r>
              <a:rPr sz="2000" spc="-4" dirty="0" smtClean="0">
                <a:latin typeface="Calibri"/>
                <a:cs typeface="Calibri"/>
              </a:rPr>
              <a:t>m </a:t>
            </a:r>
            <a:r>
              <a:rPr sz="2000" dirty="0">
                <a:latin typeface="Calibri"/>
                <a:cs typeface="Calibri"/>
              </a:rPr>
              <a:t>– </a:t>
            </a:r>
            <a:r>
              <a:rPr lang="en-US" sz="2000" spc="-4" dirty="0" smtClean="0">
                <a:latin typeface="Calibri"/>
                <a:cs typeface="Calibri"/>
              </a:rPr>
              <a:t>17</a:t>
            </a:r>
            <a:r>
              <a:rPr sz="2000" spc="-4" dirty="0" smtClean="0">
                <a:latin typeface="Calibri"/>
                <a:cs typeface="Calibri"/>
              </a:rPr>
              <a:t>:</a:t>
            </a:r>
            <a:r>
              <a:rPr lang="en-US" sz="2000" spc="-4" dirty="0" smtClean="0">
                <a:latin typeface="Calibri"/>
                <a:cs typeface="Calibri"/>
              </a:rPr>
              <a:t>2</a:t>
            </a:r>
            <a:r>
              <a:rPr sz="2000" spc="-4" dirty="0" smtClean="0">
                <a:latin typeface="Calibri"/>
                <a:cs typeface="Calibri"/>
              </a:rPr>
              <a:t>0 </a:t>
            </a:r>
            <a:r>
              <a:rPr sz="2000" spc="-4" dirty="0">
                <a:latin typeface="Calibri"/>
                <a:cs typeface="Calibri"/>
              </a:rPr>
              <a:t>pm,</a:t>
            </a:r>
            <a:r>
              <a:rPr sz="2000" spc="-76" dirty="0">
                <a:latin typeface="Calibri"/>
                <a:cs typeface="Calibri"/>
              </a:rPr>
              <a:t> </a:t>
            </a:r>
            <a:r>
              <a:rPr lang="en-US" sz="2000" spc="-4" dirty="0" smtClean="0">
                <a:latin typeface="Calibri"/>
                <a:cs typeface="Calibri"/>
              </a:rPr>
              <a:t>East Lecture Hall 101 (All Weeks)</a:t>
            </a:r>
            <a:endParaRPr sz="2000" dirty="0">
              <a:latin typeface="Calibri"/>
              <a:cs typeface="Calibri"/>
            </a:endParaRPr>
          </a:p>
          <a:p>
            <a:pPr marL="575935" lvl="1" indent="-181874">
              <a:lnSpc>
                <a:spcPts val="2188"/>
              </a:lnSpc>
              <a:buFont typeface="Arial"/>
              <a:buChar char="•"/>
              <a:tabLst>
                <a:tab pos="575935" algn="l"/>
              </a:tabLst>
            </a:pPr>
            <a:r>
              <a:rPr sz="2000" spc="-103" dirty="0">
                <a:latin typeface="Calibri"/>
                <a:cs typeface="Calibri"/>
              </a:rPr>
              <a:t>Thursday:  </a:t>
            </a:r>
            <a:r>
              <a:rPr sz="2000" spc="-95" dirty="0" smtClean="0">
                <a:latin typeface="Calibri"/>
                <a:cs typeface="Calibri"/>
              </a:rPr>
              <a:t>10:</a:t>
            </a:r>
            <a:r>
              <a:rPr lang="en-US" sz="2000" spc="-95" dirty="0" smtClean="0">
                <a:latin typeface="Calibri"/>
                <a:cs typeface="Calibri"/>
              </a:rPr>
              <a:t>1</a:t>
            </a:r>
            <a:r>
              <a:rPr sz="2000" spc="-95" dirty="0" smtClean="0">
                <a:latin typeface="Calibri"/>
                <a:cs typeface="Calibri"/>
              </a:rPr>
              <a:t>0 </a:t>
            </a:r>
            <a:r>
              <a:rPr sz="2000" spc="-60" dirty="0">
                <a:latin typeface="Calibri"/>
                <a:cs typeface="Calibri"/>
              </a:rPr>
              <a:t>am </a:t>
            </a:r>
            <a:r>
              <a:rPr sz="2000" dirty="0">
                <a:latin typeface="Calibri"/>
                <a:cs typeface="Calibri"/>
              </a:rPr>
              <a:t>– 12:00 </a:t>
            </a:r>
            <a:r>
              <a:rPr sz="2000" spc="-4" dirty="0">
                <a:latin typeface="Calibri"/>
                <a:cs typeface="Calibri"/>
              </a:rPr>
              <a:t>pm, </a:t>
            </a:r>
            <a:r>
              <a:rPr lang="en-US" altLang="zh-CN" sz="2000" spc="-4" dirty="0">
                <a:cs typeface="Calibri"/>
              </a:rPr>
              <a:t>East Lecture Hall 101</a:t>
            </a:r>
            <a:r>
              <a:rPr lang="en-US" sz="2000" dirty="0" smtClean="0">
                <a:latin typeface="Calibri"/>
                <a:cs typeface="Calibri"/>
              </a:rPr>
              <a:t>(</a:t>
            </a:r>
            <a:r>
              <a:rPr lang="en-US" sz="2000" b="1" dirty="0" smtClean="0">
                <a:solidFill>
                  <a:srgbClr val="FF0000"/>
                </a:solidFill>
                <a:latin typeface="Calibri"/>
                <a:cs typeface="Calibri"/>
              </a:rPr>
              <a:t>Odd Weeks</a:t>
            </a:r>
            <a:r>
              <a:rPr lang="en-US" sz="2000" dirty="0" smtClean="0">
                <a:latin typeface="Calibri"/>
                <a:cs typeface="Calibri"/>
              </a:rPr>
              <a:t>)</a:t>
            </a:r>
            <a:endParaRPr sz="2000" dirty="0">
              <a:latin typeface="Calibri"/>
              <a:cs typeface="Calibri"/>
            </a:endParaRPr>
          </a:p>
          <a:p>
            <a:pPr lvl="1">
              <a:spcBef>
                <a:spcPts val="24"/>
              </a:spcBef>
              <a:buFont typeface="Arial"/>
              <a:buChar char="•"/>
            </a:pPr>
            <a:endParaRPr sz="2800" dirty="0">
              <a:latin typeface="Calibri"/>
              <a:cs typeface="Calibri"/>
            </a:endParaRPr>
          </a:p>
          <a:p>
            <a:pPr marL="212187" indent="-182379">
              <a:buFont typeface="Arial"/>
              <a:buChar char="•"/>
              <a:tabLst>
                <a:tab pos="212692" algn="l"/>
              </a:tabLst>
            </a:pPr>
            <a:r>
              <a:rPr sz="2400" spc="-16" dirty="0">
                <a:latin typeface="Calibri"/>
                <a:cs typeface="Calibri"/>
              </a:rPr>
              <a:t>Staff</a:t>
            </a:r>
            <a:endParaRPr sz="2400" dirty="0">
              <a:latin typeface="Calibri"/>
              <a:cs typeface="Calibri"/>
            </a:endParaRPr>
          </a:p>
          <a:p>
            <a:pPr marL="575935" lvl="1" indent="-181874">
              <a:spcBef>
                <a:spcPts val="166"/>
              </a:spcBef>
              <a:buFont typeface="Arial"/>
              <a:buChar char="•"/>
              <a:tabLst>
                <a:tab pos="575935" algn="l"/>
              </a:tabLst>
            </a:pPr>
            <a:r>
              <a:rPr sz="2000" dirty="0">
                <a:latin typeface="Calibri"/>
                <a:cs typeface="Calibri"/>
              </a:rPr>
              <a:t>Instructor: </a:t>
            </a:r>
            <a:r>
              <a:rPr lang="en-US" sz="2000" spc="-4" dirty="0" err="1" smtClean="0">
                <a:latin typeface="Calibri"/>
                <a:cs typeface="Calibri"/>
              </a:rPr>
              <a:t>Zhilai</a:t>
            </a:r>
            <a:r>
              <a:rPr sz="2000" spc="-4" dirty="0" smtClean="0">
                <a:latin typeface="Calibri"/>
                <a:cs typeface="Calibri"/>
              </a:rPr>
              <a:t> Li</a:t>
            </a:r>
            <a:r>
              <a:rPr lang="en-US" sz="2000" spc="-12" dirty="0" smtClean="0">
                <a:latin typeface="Calibri"/>
                <a:cs typeface="Calibri"/>
              </a:rPr>
              <a:t>u</a:t>
            </a:r>
            <a:r>
              <a:rPr sz="2000" spc="-4" dirty="0" smtClean="0">
                <a:latin typeface="Calibri"/>
                <a:cs typeface="Calibri"/>
              </a:rPr>
              <a:t>(</a:t>
            </a:r>
            <a:r>
              <a:rPr sz="2000" u="heavy" spc="-4" dirty="0" smtClean="0">
                <a:solidFill>
                  <a:srgbClr val="0563C1"/>
                </a:solidFill>
                <a:uFill>
                  <a:solidFill>
                    <a:srgbClr val="0563C1"/>
                  </a:solidFill>
                </a:uFill>
                <a:latin typeface="Calibri"/>
                <a:cs typeface="Calibri"/>
              </a:rPr>
              <a:t>lizhen@cuhk.edu.cn)</a:t>
            </a:r>
            <a:endParaRPr sz="20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44629"/>
            <a:ext cx="2744254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Imaging</a:t>
            </a:r>
            <a:r>
              <a:rPr spc="-64" dirty="0"/>
              <a:t> </a:t>
            </a:r>
            <a:r>
              <a:rPr dirty="0"/>
              <a:t>System</a:t>
            </a:r>
          </a:p>
        </p:txBody>
      </p:sp>
      <p:sp>
        <p:nvSpPr>
          <p:cNvPr id="3" name="object 3"/>
          <p:cNvSpPr/>
          <p:nvPr/>
        </p:nvSpPr>
        <p:spPr>
          <a:xfrm>
            <a:off x="702918" y="1491784"/>
            <a:ext cx="6853890" cy="28396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37236" y="4487486"/>
            <a:ext cx="2778896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Credits: Gonzales and</a:t>
            </a:r>
            <a:r>
              <a:rPr spc="-1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8" dirty="0">
                <a:solidFill>
                  <a:srgbClr val="FF0000"/>
                </a:solidFill>
                <a:latin typeface="Arial"/>
                <a:cs typeface="Arial"/>
              </a:rPr>
              <a:t>Woods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11567" y="4539447"/>
            <a:ext cx="2147250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</a:pP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Example: a camera  Converts light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to</a:t>
            </a:r>
            <a:r>
              <a:rPr spc="-1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936980" y="3511381"/>
            <a:ext cx="168593" cy="1010750"/>
          </a:xfrm>
          <a:custGeom>
            <a:avLst/>
            <a:gdLst/>
            <a:ahLst/>
            <a:cxnLst/>
            <a:rect l="l" t="t" r="r" b="b"/>
            <a:pathLst>
              <a:path w="185420" h="1482090">
                <a:moveTo>
                  <a:pt x="110490" y="89153"/>
                </a:moveTo>
                <a:lnTo>
                  <a:pt x="107442" y="85343"/>
                </a:lnTo>
                <a:lnTo>
                  <a:pt x="46482" y="0"/>
                </a:lnTo>
                <a:lnTo>
                  <a:pt x="2286" y="94487"/>
                </a:lnTo>
                <a:lnTo>
                  <a:pt x="0" y="99059"/>
                </a:lnTo>
                <a:lnTo>
                  <a:pt x="2286" y="104393"/>
                </a:lnTo>
                <a:lnTo>
                  <a:pt x="11430" y="108965"/>
                </a:lnTo>
                <a:lnTo>
                  <a:pt x="16764" y="107441"/>
                </a:lnTo>
                <a:lnTo>
                  <a:pt x="19050" y="102107"/>
                </a:lnTo>
                <a:lnTo>
                  <a:pt x="38862" y="60899"/>
                </a:lnTo>
                <a:lnTo>
                  <a:pt x="38862" y="19049"/>
                </a:lnTo>
                <a:lnTo>
                  <a:pt x="57912" y="17525"/>
                </a:lnTo>
                <a:lnTo>
                  <a:pt x="61029" y="53346"/>
                </a:lnTo>
                <a:lnTo>
                  <a:pt x="91440" y="96011"/>
                </a:lnTo>
                <a:lnTo>
                  <a:pt x="94488" y="100583"/>
                </a:lnTo>
                <a:lnTo>
                  <a:pt x="100584" y="101345"/>
                </a:lnTo>
                <a:lnTo>
                  <a:pt x="105156" y="98297"/>
                </a:lnTo>
                <a:lnTo>
                  <a:pt x="108966" y="95249"/>
                </a:lnTo>
                <a:lnTo>
                  <a:pt x="110490" y="89153"/>
                </a:lnTo>
                <a:close/>
              </a:path>
              <a:path w="185420" h="1482090">
                <a:moveTo>
                  <a:pt x="61029" y="53346"/>
                </a:moveTo>
                <a:lnTo>
                  <a:pt x="57912" y="17525"/>
                </a:lnTo>
                <a:lnTo>
                  <a:pt x="38862" y="19049"/>
                </a:lnTo>
                <a:lnTo>
                  <a:pt x="40386" y="36571"/>
                </a:lnTo>
                <a:lnTo>
                  <a:pt x="40386" y="24383"/>
                </a:lnTo>
                <a:lnTo>
                  <a:pt x="57150" y="22859"/>
                </a:lnTo>
                <a:lnTo>
                  <a:pt x="57150" y="47903"/>
                </a:lnTo>
                <a:lnTo>
                  <a:pt x="61029" y="53346"/>
                </a:lnTo>
                <a:close/>
              </a:path>
              <a:path w="185420" h="1482090">
                <a:moveTo>
                  <a:pt x="41944" y="54487"/>
                </a:moveTo>
                <a:lnTo>
                  <a:pt x="38862" y="19049"/>
                </a:lnTo>
                <a:lnTo>
                  <a:pt x="38862" y="60899"/>
                </a:lnTo>
                <a:lnTo>
                  <a:pt x="41944" y="54487"/>
                </a:lnTo>
                <a:close/>
              </a:path>
              <a:path w="185420" h="1482090">
                <a:moveTo>
                  <a:pt x="57150" y="22859"/>
                </a:moveTo>
                <a:lnTo>
                  <a:pt x="40386" y="24383"/>
                </a:lnTo>
                <a:lnTo>
                  <a:pt x="49959" y="37815"/>
                </a:lnTo>
                <a:lnTo>
                  <a:pt x="57150" y="22859"/>
                </a:lnTo>
                <a:close/>
              </a:path>
              <a:path w="185420" h="1482090">
                <a:moveTo>
                  <a:pt x="49959" y="37815"/>
                </a:moveTo>
                <a:lnTo>
                  <a:pt x="40386" y="24383"/>
                </a:lnTo>
                <a:lnTo>
                  <a:pt x="40386" y="36571"/>
                </a:lnTo>
                <a:lnTo>
                  <a:pt x="41944" y="54487"/>
                </a:lnTo>
                <a:lnTo>
                  <a:pt x="49959" y="37815"/>
                </a:lnTo>
                <a:close/>
              </a:path>
              <a:path w="185420" h="1482090">
                <a:moveTo>
                  <a:pt x="185166" y="1479803"/>
                </a:moveTo>
                <a:lnTo>
                  <a:pt x="61029" y="53346"/>
                </a:lnTo>
                <a:lnTo>
                  <a:pt x="49959" y="37815"/>
                </a:lnTo>
                <a:lnTo>
                  <a:pt x="41944" y="54487"/>
                </a:lnTo>
                <a:lnTo>
                  <a:pt x="166116" y="1482089"/>
                </a:lnTo>
                <a:lnTo>
                  <a:pt x="185166" y="1479803"/>
                </a:lnTo>
                <a:close/>
              </a:path>
              <a:path w="185420" h="1482090">
                <a:moveTo>
                  <a:pt x="57150" y="47903"/>
                </a:moveTo>
                <a:lnTo>
                  <a:pt x="57150" y="22859"/>
                </a:lnTo>
                <a:lnTo>
                  <a:pt x="49959" y="37815"/>
                </a:lnTo>
                <a:lnTo>
                  <a:pt x="57150" y="47903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2694022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spc="-4" dirty="0"/>
              <a:t>Digital</a:t>
            </a:r>
            <a:r>
              <a:rPr sz="3100" spc="-44" dirty="0"/>
              <a:t> </a:t>
            </a:r>
            <a:r>
              <a:rPr sz="3100" dirty="0"/>
              <a:t>Image?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03011" y="1388200"/>
            <a:ext cx="6589558" cy="687311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-505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8635" algn="l"/>
              </a:tabLst>
            </a:pPr>
            <a:r>
              <a:rPr sz="2200" b="1" dirty="0">
                <a:latin typeface="Calibri"/>
                <a:cs typeface="Calibri"/>
              </a:rPr>
              <a:t>Remember: </a:t>
            </a:r>
            <a:r>
              <a:rPr sz="2200" i="1" spc="-4" dirty="0">
                <a:solidFill>
                  <a:srgbClr val="FF0000"/>
                </a:solidFill>
                <a:latin typeface="Calibri"/>
                <a:cs typeface="Calibri"/>
              </a:rPr>
              <a:t>digitization </a:t>
            </a:r>
            <a:r>
              <a:rPr sz="2200" spc="-4" dirty="0">
                <a:latin typeface="Calibri"/>
                <a:cs typeface="Calibri"/>
              </a:rPr>
              <a:t>causes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4" dirty="0">
                <a:latin typeface="Calibri"/>
                <a:cs typeface="Calibri"/>
              </a:rPr>
              <a:t>digital image to  become </a:t>
            </a:r>
            <a:r>
              <a:rPr sz="2200" dirty="0">
                <a:latin typeface="Calibri"/>
                <a:cs typeface="Calibri"/>
              </a:rPr>
              <a:t>an </a:t>
            </a:r>
            <a:r>
              <a:rPr sz="2200" i="1" spc="-4" dirty="0">
                <a:solidFill>
                  <a:srgbClr val="FF0000"/>
                </a:solidFill>
                <a:latin typeface="Calibri"/>
                <a:cs typeface="Calibri"/>
              </a:rPr>
              <a:t>approximation </a:t>
            </a:r>
            <a:r>
              <a:rPr sz="2200" spc="-4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a real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scene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3859" y="2520748"/>
            <a:ext cx="3524928" cy="1514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378104" y="2494396"/>
            <a:ext cx="4110175" cy="15745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70724" y="2929875"/>
            <a:ext cx="196769" cy="1408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358954" y="2518300"/>
            <a:ext cx="2118959" cy="1526951"/>
          </a:xfrm>
          <a:custGeom>
            <a:avLst/>
            <a:gdLst/>
            <a:ahLst/>
            <a:cxnLst/>
            <a:rect l="l" t="t" r="r" b="b"/>
            <a:pathLst>
              <a:path w="2330450" h="2239010">
                <a:moveTo>
                  <a:pt x="2330196" y="2238756"/>
                </a:moveTo>
                <a:lnTo>
                  <a:pt x="2330196" y="0"/>
                </a:lnTo>
                <a:lnTo>
                  <a:pt x="0" y="0"/>
                </a:lnTo>
                <a:lnTo>
                  <a:pt x="0" y="2238756"/>
                </a:lnTo>
                <a:lnTo>
                  <a:pt x="6096" y="2238756"/>
                </a:lnTo>
                <a:lnTo>
                  <a:pt x="6096" y="12953"/>
                </a:lnTo>
                <a:lnTo>
                  <a:pt x="12192" y="6858"/>
                </a:lnTo>
                <a:lnTo>
                  <a:pt x="12192" y="12953"/>
                </a:lnTo>
                <a:lnTo>
                  <a:pt x="2317242" y="12953"/>
                </a:lnTo>
                <a:lnTo>
                  <a:pt x="2317242" y="6858"/>
                </a:lnTo>
                <a:lnTo>
                  <a:pt x="2324100" y="12953"/>
                </a:lnTo>
                <a:lnTo>
                  <a:pt x="2324100" y="2238756"/>
                </a:lnTo>
                <a:lnTo>
                  <a:pt x="2330196" y="2238756"/>
                </a:lnTo>
                <a:close/>
              </a:path>
              <a:path w="2330450" h="2239010">
                <a:moveTo>
                  <a:pt x="12192" y="12953"/>
                </a:moveTo>
                <a:lnTo>
                  <a:pt x="12192" y="6858"/>
                </a:lnTo>
                <a:lnTo>
                  <a:pt x="6096" y="12953"/>
                </a:lnTo>
                <a:lnTo>
                  <a:pt x="12192" y="12953"/>
                </a:lnTo>
                <a:close/>
              </a:path>
              <a:path w="2330450" h="2239010">
                <a:moveTo>
                  <a:pt x="12192" y="2225802"/>
                </a:moveTo>
                <a:lnTo>
                  <a:pt x="12192" y="12953"/>
                </a:lnTo>
                <a:lnTo>
                  <a:pt x="6096" y="12953"/>
                </a:lnTo>
                <a:lnTo>
                  <a:pt x="6096" y="2225802"/>
                </a:lnTo>
                <a:lnTo>
                  <a:pt x="12192" y="2225802"/>
                </a:lnTo>
                <a:close/>
              </a:path>
              <a:path w="2330450" h="2239010">
                <a:moveTo>
                  <a:pt x="2324100" y="2225802"/>
                </a:moveTo>
                <a:lnTo>
                  <a:pt x="6096" y="2225802"/>
                </a:lnTo>
                <a:lnTo>
                  <a:pt x="12192" y="2231898"/>
                </a:lnTo>
                <a:lnTo>
                  <a:pt x="12192" y="2238756"/>
                </a:lnTo>
                <a:lnTo>
                  <a:pt x="2317242" y="2238756"/>
                </a:lnTo>
                <a:lnTo>
                  <a:pt x="2317242" y="2231898"/>
                </a:lnTo>
                <a:lnTo>
                  <a:pt x="2324100" y="2225802"/>
                </a:lnTo>
                <a:close/>
              </a:path>
              <a:path w="2330450" h="2239010">
                <a:moveTo>
                  <a:pt x="12192" y="2238756"/>
                </a:moveTo>
                <a:lnTo>
                  <a:pt x="12192" y="2231898"/>
                </a:lnTo>
                <a:lnTo>
                  <a:pt x="6096" y="2225802"/>
                </a:lnTo>
                <a:lnTo>
                  <a:pt x="6096" y="2238756"/>
                </a:lnTo>
                <a:lnTo>
                  <a:pt x="12192" y="2238756"/>
                </a:lnTo>
                <a:close/>
              </a:path>
              <a:path w="2330450" h="2239010">
                <a:moveTo>
                  <a:pt x="2324100" y="12953"/>
                </a:moveTo>
                <a:lnTo>
                  <a:pt x="2317242" y="6858"/>
                </a:lnTo>
                <a:lnTo>
                  <a:pt x="2317242" y="12953"/>
                </a:lnTo>
                <a:lnTo>
                  <a:pt x="2324100" y="12953"/>
                </a:lnTo>
                <a:close/>
              </a:path>
              <a:path w="2330450" h="2239010">
                <a:moveTo>
                  <a:pt x="2324100" y="2225802"/>
                </a:moveTo>
                <a:lnTo>
                  <a:pt x="2324100" y="12953"/>
                </a:lnTo>
                <a:lnTo>
                  <a:pt x="2317242" y="12953"/>
                </a:lnTo>
                <a:lnTo>
                  <a:pt x="2317242" y="2225802"/>
                </a:lnTo>
                <a:lnTo>
                  <a:pt x="2324100" y="2225802"/>
                </a:lnTo>
                <a:close/>
              </a:path>
              <a:path w="2330450" h="2239010">
                <a:moveTo>
                  <a:pt x="2324100" y="2238756"/>
                </a:moveTo>
                <a:lnTo>
                  <a:pt x="2324100" y="2225802"/>
                </a:lnTo>
                <a:lnTo>
                  <a:pt x="2317242" y="2231898"/>
                </a:lnTo>
                <a:lnTo>
                  <a:pt x="2317242" y="2238756"/>
                </a:lnTo>
                <a:lnTo>
                  <a:pt x="2324100" y="2238756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52250" y="2871153"/>
            <a:ext cx="700931" cy="133381"/>
          </a:xfrm>
          <a:custGeom>
            <a:avLst/>
            <a:gdLst/>
            <a:ahLst/>
            <a:cxnLst/>
            <a:rect l="l" t="t" r="r" b="b"/>
            <a:pathLst>
              <a:path w="770890" h="195579">
                <a:moveTo>
                  <a:pt x="698053" y="46040"/>
                </a:moveTo>
                <a:lnTo>
                  <a:pt x="694100" y="27780"/>
                </a:lnTo>
                <a:lnTo>
                  <a:pt x="0" y="176784"/>
                </a:lnTo>
                <a:lnTo>
                  <a:pt x="4572" y="195072"/>
                </a:lnTo>
                <a:lnTo>
                  <a:pt x="698053" y="46040"/>
                </a:lnTo>
                <a:close/>
              </a:path>
              <a:path w="770890" h="195579">
                <a:moveTo>
                  <a:pt x="770382" y="21336"/>
                </a:moveTo>
                <a:lnTo>
                  <a:pt x="688086" y="0"/>
                </a:lnTo>
                <a:lnTo>
                  <a:pt x="694100" y="27780"/>
                </a:lnTo>
                <a:lnTo>
                  <a:pt x="706374" y="25146"/>
                </a:lnTo>
                <a:lnTo>
                  <a:pt x="710184" y="43434"/>
                </a:lnTo>
                <a:lnTo>
                  <a:pt x="710184" y="69079"/>
                </a:lnTo>
                <a:lnTo>
                  <a:pt x="770382" y="21336"/>
                </a:lnTo>
                <a:close/>
              </a:path>
              <a:path w="770890" h="195579">
                <a:moveTo>
                  <a:pt x="710184" y="43434"/>
                </a:moveTo>
                <a:lnTo>
                  <a:pt x="706374" y="25146"/>
                </a:lnTo>
                <a:lnTo>
                  <a:pt x="694100" y="27780"/>
                </a:lnTo>
                <a:lnTo>
                  <a:pt x="698053" y="46040"/>
                </a:lnTo>
                <a:lnTo>
                  <a:pt x="710184" y="43434"/>
                </a:lnTo>
                <a:close/>
              </a:path>
              <a:path w="770890" h="195579">
                <a:moveTo>
                  <a:pt x="710184" y="69079"/>
                </a:moveTo>
                <a:lnTo>
                  <a:pt x="710184" y="43434"/>
                </a:lnTo>
                <a:lnTo>
                  <a:pt x="698053" y="46040"/>
                </a:lnTo>
                <a:lnTo>
                  <a:pt x="704088" y="73914"/>
                </a:lnTo>
                <a:lnTo>
                  <a:pt x="710184" y="69079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914618" y="2912726"/>
            <a:ext cx="92149" cy="701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7264044" y="2750245"/>
            <a:ext cx="356817" cy="133313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800" dirty="0">
                <a:solidFill>
                  <a:srgbClr val="CC0000"/>
                </a:solidFill>
                <a:latin typeface="Arial"/>
                <a:cs typeface="Arial"/>
              </a:rPr>
              <a:t>1</a:t>
            </a:r>
            <a:r>
              <a:rPr sz="800" spc="-60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800" spc="-4" dirty="0">
                <a:solidFill>
                  <a:srgbClr val="CC0000"/>
                </a:solidFill>
                <a:latin typeface="Arial"/>
                <a:cs typeface="Arial"/>
              </a:rPr>
              <a:t>pixel</a:t>
            </a:r>
            <a:endParaRPr sz="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022702" y="2819187"/>
            <a:ext cx="247116" cy="105665"/>
          </a:xfrm>
          <a:custGeom>
            <a:avLst/>
            <a:gdLst/>
            <a:ahLst/>
            <a:cxnLst/>
            <a:rect l="l" t="t" r="r" b="b"/>
            <a:pathLst>
              <a:path w="271779" h="154939">
                <a:moveTo>
                  <a:pt x="62530" y="109526"/>
                </a:moveTo>
                <a:lnTo>
                  <a:pt x="48767" y="84582"/>
                </a:lnTo>
                <a:lnTo>
                  <a:pt x="0" y="154686"/>
                </a:lnTo>
                <a:lnTo>
                  <a:pt x="51053" y="152406"/>
                </a:lnTo>
                <a:lnTo>
                  <a:pt x="51053" y="115824"/>
                </a:lnTo>
                <a:lnTo>
                  <a:pt x="62530" y="109526"/>
                </a:lnTo>
                <a:close/>
              </a:path>
              <a:path w="271779" h="154939">
                <a:moveTo>
                  <a:pt x="71449" y="125692"/>
                </a:moveTo>
                <a:lnTo>
                  <a:pt x="62530" y="109526"/>
                </a:lnTo>
                <a:lnTo>
                  <a:pt x="51053" y="115824"/>
                </a:lnTo>
                <a:lnTo>
                  <a:pt x="60197" y="131826"/>
                </a:lnTo>
                <a:lnTo>
                  <a:pt x="71449" y="125692"/>
                </a:lnTo>
                <a:close/>
              </a:path>
              <a:path w="271779" h="154939">
                <a:moveTo>
                  <a:pt x="85343" y="150876"/>
                </a:moveTo>
                <a:lnTo>
                  <a:pt x="71449" y="125692"/>
                </a:lnTo>
                <a:lnTo>
                  <a:pt x="60197" y="131826"/>
                </a:lnTo>
                <a:lnTo>
                  <a:pt x="51053" y="115824"/>
                </a:lnTo>
                <a:lnTo>
                  <a:pt x="51053" y="152406"/>
                </a:lnTo>
                <a:lnTo>
                  <a:pt x="85343" y="150876"/>
                </a:lnTo>
                <a:close/>
              </a:path>
              <a:path w="271779" h="154939">
                <a:moveTo>
                  <a:pt x="271271" y="16764"/>
                </a:moveTo>
                <a:lnTo>
                  <a:pt x="262127" y="0"/>
                </a:lnTo>
                <a:lnTo>
                  <a:pt x="62530" y="109526"/>
                </a:lnTo>
                <a:lnTo>
                  <a:pt x="71449" y="125692"/>
                </a:lnTo>
                <a:lnTo>
                  <a:pt x="271271" y="16764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41580" y="4163734"/>
            <a:ext cx="1000010" cy="2102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Real</a:t>
            </a:r>
            <a:r>
              <a:rPr sz="1300" b="1" spc="-52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image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620658" y="4092555"/>
            <a:ext cx="1687084" cy="41031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Digital</a:t>
            </a:r>
            <a:r>
              <a:rPr sz="1300" b="1" spc="4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Image</a:t>
            </a:r>
            <a:endParaRPr sz="1300">
              <a:latin typeface="Arial"/>
              <a:cs typeface="Arial"/>
            </a:endParaRPr>
          </a:p>
          <a:p>
            <a:pPr marL="10104"/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(an</a:t>
            </a:r>
            <a:r>
              <a:rPr sz="1300" b="1" spc="-48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approximation)</a:t>
            </a:r>
            <a:endParaRPr sz="13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959120" y="4143338"/>
            <a:ext cx="1000010" cy="2102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Real</a:t>
            </a:r>
            <a:r>
              <a:rPr sz="1300" b="1" spc="-52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image</a:t>
            </a:r>
            <a:endParaRPr sz="13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536718" y="4071604"/>
            <a:ext cx="1687084" cy="41031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Digital</a:t>
            </a:r>
            <a:r>
              <a:rPr sz="1300" b="1" spc="4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Image</a:t>
            </a:r>
            <a:endParaRPr sz="1300">
              <a:latin typeface="Arial"/>
              <a:cs typeface="Arial"/>
            </a:endParaRPr>
          </a:p>
          <a:p>
            <a:pPr marL="10104"/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(an</a:t>
            </a:r>
            <a:r>
              <a:rPr sz="1300" b="1" spc="-48" dirty="0">
                <a:solidFill>
                  <a:srgbClr val="00B0F0"/>
                </a:solidFill>
                <a:latin typeface="Arial"/>
                <a:cs typeface="Arial"/>
              </a:rPr>
              <a:t> </a:t>
            </a: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approximation)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704" y="709517"/>
            <a:ext cx="2295058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/>
              <a:t>Digital</a:t>
            </a:r>
            <a:r>
              <a:rPr spc="-44" dirty="0"/>
              <a:t> </a:t>
            </a:r>
            <a:r>
              <a:rPr dirty="0"/>
              <a:t>Image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57280" y="1149526"/>
            <a:ext cx="7863243" cy="1489700"/>
          </a:xfrm>
          <a:prstGeom prst="rect">
            <a:avLst/>
          </a:prstGeom>
        </p:spPr>
        <p:txBody>
          <a:bodyPr vert="horz" wrap="square" lIns="0" tIns="80833" rIns="0" bIns="0" rtlCol="0">
            <a:spAutoFit/>
          </a:bodyPr>
          <a:lstStyle/>
          <a:p>
            <a:pPr marL="158129" indent="-148531">
              <a:spcBef>
                <a:spcPts val="636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8635" algn="l"/>
              </a:tabLst>
            </a:pPr>
            <a:r>
              <a:rPr sz="2200" spc="-4" dirty="0">
                <a:latin typeface="Calibri"/>
                <a:cs typeface="Calibri"/>
              </a:rPr>
              <a:t>Common image formats</a:t>
            </a:r>
            <a:r>
              <a:rPr sz="2200" spc="-12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include:</a:t>
            </a:r>
            <a:endParaRPr sz="2200" dirty="0">
              <a:latin typeface="Calibri"/>
              <a:cs typeface="Calibri"/>
            </a:endParaRPr>
          </a:p>
          <a:p>
            <a:pPr marL="560273" lvl="1" indent="-276853">
              <a:spcBef>
                <a:spcPts val="473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900" dirty="0">
                <a:latin typeface="Calibri"/>
                <a:cs typeface="Calibri"/>
              </a:rPr>
              <a:t>1 values </a:t>
            </a:r>
            <a:r>
              <a:rPr sz="1900" spc="-4" dirty="0">
                <a:latin typeface="Calibri"/>
                <a:cs typeface="Calibri"/>
              </a:rPr>
              <a:t>per point/pixel </a:t>
            </a:r>
            <a:r>
              <a:rPr sz="1900" dirty="0">
                <a:latin typeface="Calibri"/>
                <a:cs typeface="Calibri"/>
              </a:rPr>
              <a:t>(B&amp;W </a:t>
            </a:r>
            <a:r>
              <a:rPr sz="1900" spc="-4" dirty="0">
                <a:latin typeface="Calibri"/>
                <a:cs typeface="Calibri"/>
              </a:rPr>
              <a:t>or</a:t>
            </a:r>
            <a:r>
              <a:rPr sz="1900" spc="-32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Grayscale)</a:t>
            </a:r>
          </a:p>
          <a:p>
            <a:pPr marL="560273" lvl="1" indent="-276853">
              <a:spcBef>
                <a:spcPts val="457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900" dirty="0">
                <a:latin typeface="Calibri"/>
                <a:cs typeface="Calibri"/>
              </a:rPr>
              <a:t>3 values </a:t>
            </a:r>
            <a:r>
              <a:rPr sz="1900" spc="-4" dirty="0">
                <a:latin typeface="Calibri"/>
                <a:cs typeface="Calibri"/>
              </a:rPr>
              <a:t>per point/pixel (Red, Green, </a:t>
            </a:r>
            <a:r>
              <a:rPr sz="1900" dirty="0">
                <a:latin typeface="Calibri"/>
                <a:cs typeface="Calibri"/>
              </a:rPr>
              <a:t>and</a:t>
            </a:r>
            <a:r>
              <a:rPr sz="1900" spc="-4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Blue)</a:t>
            </a:r>
          </a:p>
          <a:p>
            <a:pPr marL="560273" lvl="1" indent="-276853">
              <a:spcBef>
                <a:spcPts val="461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900" dirty="0">
                <a:latin typeface="Calibri"/>
                <a:cs typeface="Calibri"/>
              </a:rPr>
              <a:t>4 values </a:t>
            </a:r>
            <a:r>
              <a:rPr sz="1900" spc="-4" dirty="0">
                <a:latin typeface="Calibri"/>
                <a:cs typeface="Calibri"/>
              </a:rPr>
              <a:t>per point/pixel (Red, Green, </a:t>
            </a:r>
            <a:r>
              <a:rPr sz="1900" dirty="0">
                <a:latin typeface="Calibri"/>
                <a:cs typeface="Calibri"/>
              </a:rPr>
              <a:t>Blue, + </a:t>
            </a:r>
            <a:r>
              <a:rPr sz="1900" spc="-4" dirty="0">
                <a:latin typeface="Calibri"/>
                <a:cs typeface="Calibri"/>
              </a:rPr>
              <a:t>“Alpha” or</a:t>
            </a:r>
            <a:r>
              <a:rPr sz="1900" spc="-56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Opacity)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410784" y="4908597"/>
            <a:ext cx="7732179" cy="3487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58129" indent="-148531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8635" algn="l"/>
              </a:tabLst>
            </a:pPr>
            <a:r>
              <a:rPr sz="2200" spc="-4" dirty="0">
                <a:latin typeface="Calibri"/>
                <a:cs typeface="Calibri"/>
              </a:rPr>
              <a:t>We will </a:t>
            </a:r>
            <a:r>
              <a:rPr sz="2200" dirty="0">
                <a:latin typeface="Calibri"/>
                <a:cs typeface="Calibri"/>
              </a:rPr>
              <a:t>start </a:t>
            </a:r>
            <a:r>
              <a:rPr sz="2200" spc="-4" dirty="0">
                <a:latin typeface="Calibri"/>
                <a:cs typeface="Calibri"/>
              </a:rPr>
              <a:t>with gray‐scale images, extend to color</a:t>
            </a:r>
            <a:r>
              <a:rPr sz="2200" spc="-24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later</a:t>
            </a:r>
            <a:endParaRPr sz="2200" dirty="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303885" y="3102067"/>
            <a:ext cx="2196326" cy="142388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82929" y="3103581"/>
            <a:ext cx="2200167" cy="14236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25159" y="3102067"/>
            <a:ext cx="2197019" cy="142388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242202" y="4608231"/>
            <a:ext cx="3069315" cy="2102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  <a:tabLst>
                <a:tab pos="2315359" algn="l"/>
              </a:tabLst>
            </a:pP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Grayscal</a:t>
            </a:r>
            <a:r>
              <a:rPr sz="1300" b="1" dirty="0">
                <a:solidFill>
                  <a:srgbClr val="00B0F0"/>
                </a:solidFill>
                <a:latin typeface="Arial"/>
                <a:cs typeface="Arial"/>
              </a:rPr>
              <a:t>e	R</a:t>
            </a:r>
            <a:r>
              <a:rPr sz="1300" b="1" spc="-4" dirty="0">
                <a:solidFill>
                  <a:srgbClr val="00B0F0"/>
                </a:solidFill>
                <a:latin typeface="Arial"/>
                <a:cs typeface="Arial"/>
              </a:rPr>
              <a:t>GB</a:t>
            </a:r>
            <a:endParaRPr sz="1300" dirty="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554273" y="4575486"/>
            <a:ext cx="568712" cy="2102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dirty="0">
                <a:solidFill>
                  <a:srgbClr val="00B0F0"/>
                </a:solidFill>
                <a:latin typeface="Arial"/>
                <a:cs typeface="Arial"/>
              </a:rPr>
              <a:t>RGBA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180150" y="501650"/>
            <a:ext cx="4594734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/>
              <a:t>What is image</a:t>
            </a:r>
            <a:r>
              <a:rPr spc="-52" dirty="0"/>
              <a:t> </a:t>
            </a:r>
            <a:r>
              <a:rPr spc="-4" dirty="0"/>
              <a:t>Processing?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010" y="1014353"/>
            <a:ext cx="5838396" cy="602915"/>
          </a:xfrm>
          <a:prstGeom prst="rect">
            <a:avLst/>
          </a:prstGeom>
        </p:spPr>
        <p:txBody>
          <a:bodyPr vert="horz" wrap="square" lIns="0" tIns="58604" rIns="0" bIns="0" rtlCol="0">
            <a:spAutoFit/>
          </a:bodyPr>
          <a:lstStyle/>
          <a:p>
            <a:pPr marL="282915" indent="-272811">
              <a:spcBef>
                <a:spcPts val="461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600" b="1" spc="-4" dirty="0">
                <a:latin typeface="Calibri"/>
                <a:cs typeface="Calibri"/>
              </a:rPr>
              <a:t>Algorithms that alter an input image to create new</a:t>
            </a:r>
            <a:r>
              <a:rPr sz="1600" b="1" spc="40" dirty="0">
                <a:latin typeface="Calibri"/>
                <a:cs typeface="Calibri"/>
              </a:rPr>
              <a:t> </a:t>
            </a:r>
            <a:r>
              <a:rPr sz="1600" b="1" spc="-4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  <a:p>
            <a:pPr marL="282915" indent="-272811">
              <a:spcBef>
                <a:spcPts val="382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600" b="1" spc="-4" dirty="0">
                <a:latin typeface="Calibri"/>
                <a:cs typeface="Calibri"/>
              </a:rPr>
              <a:t>Input is image, output is</a:t>
            </a:r>
            <a:r>
              <a:rPr sz="1600" b="1" spc="-20" dirty="0">
                <a:latin typeface="Calibri"/>
                <a:cs typeface="Calibri"/>
              </a:rPr>
              <a:t> </a:t>
            </a:r>
            <a:r>
              <a:rPr sz="1600" b="1" spc="-4" dirty="0">
                <a:latin typeface="Calibri"/>
                <a:cs typeface="Calibri"/>
              </a:rPr>
              <a:t>image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39271" y="1714897"/>
            <a:ext cx="2090321" cy="1567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018073" y="1714897"/>
            <a:ext cx="2088242" cy="15667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903010" y="3224290"/>
            <a:ext cx="7028939" cy="1832802"/>
          </a:xfrm>
          <a:prstGeom prst="rect">
            <a:avLst/>
          </a:prstGeom>
        </p:spPr>
        <p:txBody>
          <a:bodyPr vert="horz" wrap="square" lIns="0" tIns="92957" rIns="0" bIns="0" rtlCol="0">
            <a:spAutoFit/>
          </a:bodyPr>
          <a:lstStyle/>
          <a:p>
            <a:pPr marL="469336">
              <a:spcBef>
                <a:spcPts val="731"/>
              </a:spcBef>
              <a:tabLst>
                <a:tab pos="4750957" algn="l"/>
              </a:tabLst>
            </a:pPr>
            <a:r>
              <a:rPr sz="1300" i="1" spc="-4" dirty="0">
                <a:latin typeface="Verdana"/>
                <a:cs typeface="Verdana"/>
              </a:rPr>
              <a:t>Original</a:t>
            </a:r>
            <a:r>
              <a:rPr sz="1300" i="1" spc="8" dirty="0">
                <a:latin typeface="Verdana"/>
                <a:cs typeface="Verdana"/>
              </a:rPr>
              <a:t> </a:t>
            </a:r>
            <a:r>
              <a:rPr sz="1300" i="1" spc="-4" dirty="0">
                <a:latin typeface="Verdana"/>
                <a:cs typeface="Verdana"/>
              </a:rPr>
              <a:t>Image	Processed</a:t>
            </a:r>
            <a:r>
              <a:rPr sz="1300" i="1" spc="-40" dirty="0">
                <a:latin typeface="Verdana"/>
                <a:cs typeface="Verdana"/>
              </a:rPr>
              <a:t> </a:t>
            </a:r>
            <a:r>
              <a:rPr sz="1300" i="1" spc="-4" dirty="0">
                <a:latin typeface="Verdana"/>
                <a:cs typeface="Verdana"/>
              </a:rPr>
              <a:t>Image</a:t>
            </a:r>
            <a:endParaRPr sz="1300">
              <a:latin typeface="Verdana"/>
              <a:cs typeface="Verdana"/>
            </a:endParaRPr>
          </a:p>
          <a:p>
            <a:pPr marL="282915" indent="-272811">
              <a:spcBef>
                <a:spcPts val="815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1600" b="1" spc="-4" dirty="0">
                <a:latin typeface="Calibri"/>
                <a:cs typeface="Calibri"/>
              </a:rPr>
              <a:t>Improves an image for human interpretation in ways</a:t>
            </a:r>
            <a:r>
              <a:rPr sz="1600" b="1" spc="72" dirty="0">
                <a:latin typeface="Calibri"/>
                <a:cs typeface="Calibri"/>
              </a:rPr>
              <a:t> </a:t>
            </a:r>
            <a:r>
              <a:rPr sz="1600" b="1" spc="-4" dirty="0">
                <a:latin typeface="Calibri"/>
                <a:cs typeface="Calibri"/>
              </a:rPr>
              <a:t>including:</a:t>
            </a:r>
            <a:endParaRPr sz="1600">
              <a:latin typeface="Calibri"/>
              <a:cs typeface="Calibri"/>
            </a:endParaRPr>
          </a:p>
          <a:p>
            <a:pPr marL="560273" lvl="1" indent="-276853">
              <a:spcBef>
                <a:spcPts val="382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Image </a:t>
            </a:r>
            <a:r>
              <a:rPr sz="1600" spc="-8" dirty="0">
                <a:latin typeface="Calibri"/>
                <a:cs typeface="Calibri"/>
              </a:rPr>
              <a:t>display </a:t>
            </a:r>
            <a:r>
              <a:rPr sz="1600" spc="-4" dirty="0">
                <a:latin typeface="Calibri"/>
                <a:cs typeface="Calibri"/>
              </a:rPr>
              <a:t>and</a:t>
            </a:r>
            <a:r>
              <a:rPr sz="1600" spc="24" dirty="0">
                <a:latin typeface="Calibri"/>
                <a:cs typeface="Calibri"/>
              </a:rPr>
              <a:t> </a:t>
            </a:r>
            <a:r>
              <a:rPr sz="1600" spc="-8" dirty="0">
                <a:latin typeface="Calibri"/>
                <a:cs typeface="Calibri"/>
              </a:rPr>
              <a:t>printing</a:t>
            </a:r>
            <a:endParaRPr sz="1600">
              <a:latin typeface="Calibri"/>
              <a:cs typeface="Calibri"/>
            </a:endParaRPr>
          </a:p>
          <a:p>
            <a:pPr marL="560273" lvl="1" indent="-276853">
              <a:spcBef>
                <a:spcPts val="382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Image</a:t>
            </a:r>
            <a:r>
              <a:rPr sz="1600" spc="-8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editting</a:t>
            </a:r>
            <a:endParaRPr sz="1600">
              <a:latin typeface="Calibri"/>
              <a:cs typeface="Calibri"/>
            </a:endParaRPr>
          </a:p>
          <a:p>
            <a:pPr marL="560273" lvl="1" indent="-276853">
              <a:spcBef>
                <a:spcPts val="382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Image</a:t>
            </a:r>
            <a:r>
              <a:rPr sz="1600" spc="-8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enhancement</a:t>
            </a:r>
            <a:endParaRPr sz="1600">
              <a:latin typeface="Calibri"/>
              <a:cs typeface="Calibri"/>
            </a:endParaRPr>
          </a:p>
          <a:p>
            <a:pPr marL="560273" lvl="1" indent="-276853">
              <a:spcBef>
                <a:spcPts val="382"/>
              </a:spcBef>
              <a:buClr>
                <a:srgbClr val="659A9A"/>
              </a:buClr>
              <a:buSzPct val="7000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600" spc="-4" dirty="0">
                <a:latin typeface="Calibri"/>
                <a:cs typeface="Calibri"/>
              </a:rPr>
              <a:t>Image</a:t>
            </a:r>
            <a:r>
              <a:rPr sz="1600" spc="-8" dirty="0">
                <a:latin typeface="Calibri"/>
                <a:cs typeface="Calibri"/>
              </a:rPr>
              <a:t> </a:t>
            </a:r>
            <a:r>
              <a:rPr sz="1600" spc="-4" dirty="0">
                <a:latin typeface="Calibri"/>
                <a:cs typeface="Calibri"/>
              </a:rPr>
              <a:t>compression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741377" y="2234563"/>
            <a:ext cx="1662834" cy="540480"/>
          </a:xfrm>
          <a:prstGeom prst="rect">
            <a:avLst/>
          </a:prstGeom>
          <a:solidFill>
            <a:srgbClr val="00B0F0"/>
          </a:solidFill>
        </p:spPr>
        <p:txBody>
          <a:bodyPr vert="horz" wrap="square" lIns="0" tIns="32333" rIns="0" bIns="0" rtlCol="0">
            <a:spAutoFit/>
          </a:bodyPr>
          <a:lstStyle/>
          <a:p>
            <a:pPr marL="393555" marR="116703" indent="-271801">
              <a:spcBef>
                <a:spcPts val="255"/>
              </a:spcBef>
            </a:pPr>
            <a:r>
              <a:rPr sz="1100" b="1" spc="-4" dirty="0">
                <a:latin typeface="Arial"/>
                <a:cs typeface="Arial"/>
              </a:rPr>
              <a:t>Image</a:t>
            </a:r>
            <a:r>
              <a:rPr sz="1100" b="1" spc="-36" dirty="0">
                <a:latin typeface="Arial"/>
                <a:cs typeface="Arial"/>
              </a:rPr>
              <a:t> </a:t>
            </a:r>
            <a:r>
              <a:rPr sz="1100" b="1" spc="-4" dirty="0">
                <a:latin typeface="Arial"/>
                <a:cs typeface="Arial"/>
              </a:rPr>
              <a:t>Processing  </a:t>
            </a:r>
            <a:r>
              <a:rPr sz="1100" b="1" spc="-8" dirty="0">
                <a:latin typeface="Arial"/>
                <a:cs typeface="Arial"/>
              </a:rPr>
              <a:t>Algorithm</a:t>
            </a:r>
            <a:endParaRPr sz="1100">
              <a:latin typeface="Arial"/>
              <a:cs typeface="Arial"/>
            </a:endParaRPr>
          </a:p>
          <a:p>
            <a:pPr marL="155098"/>
            <a:r>
              <a:rPr sz="1100" b="1" spc="-4" dirty="0">
                <a:latin typeface="Arial"/>
                <a:cs typeface="Arial"/>
              </a:rPr>
              <a:t>(e.g. Sobel</a:t>
            </a:r>
            <a:r>
              <a:rPr sz="1100" b="1" spc="-24" dirty="0">
                <a:latin typeface="Arial"/>
                <a:cs typeface="Arial"/>
              </a:rPr>
              <a:t> </a:t>
            </a:r>
            <a:r>
              <a:rPr sz="1100" b="1" spc="-4" dirty="0">
                <a:latin typeface="Arial"/>
                <a:cs typeface="Arial"/>
              </a:rPr>
              <a:t>Filter)</a:t>
            </a:r>
            <a:endParaRPr sz="11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29592" y="2390463"/>
            <a:ext cx="612015" cy="207866"/>
          </a:xfrm>
          <a:custGeom>
            <a:avLst/>
            <a:gdLst/>
            <a:ahLst/>
            <a:cxnLst/>
            <a:rect l="l" t="t" r="r" b="b"/>
            <a:pathLst>
              <a:path w="673100" h="304800">
                <a:moveTo>
                  <a:pt x="672846" y="152399"/>
                </a:moveTo>
                <a:lnTo>
                  <a:pt x="520445" y="0"/>
                </a:lnTo>
                <a:lnTo>
                  <a:pt x="520445" y="76199"/>
                </a:lnTo>
                <a:lnTo>
                  <a:pt x="0" y="76200"/>
                </a:lnTo>
                <a:lnTo>
                  <a:pt x="0" y="228600"/>
                </a:lnTo>
                <a:lnTo>
                  <a:pt x="520445" y="228600"/>
                </a:lnTo>
                <a:lnTo>
                  <a:pt x="520445" y="304799"/>
                </a:lnTo>
                <a:lnTo>
                  <a:pt x="672846" y="152399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117814" y="2369676"/>
            <a:ext cx="640307" cy="250306"/>
          </a:xfrm>
          <a:custGeom>
            <a:avLst/>
            <a:gdLst/>
            <a:ahLst/>
            <a:cxnLst/>
            <a:rect l="l" t="t" r="r" b="b"/>
            <a:pathLst>
              <a:path w="704214" h="367029">
                <a:moveTo>
                  <a:pt x="533400" y="94487"/>
                </a:moveTo>
                <a:lnTo>
                  <a:pt x="0" y="94487"/>
                </a:lnTo>
                <a:lnTo>
                  <a:pt x="0" y="272034"/>
                </a:lnTo>
                <a:lnTo>
                  <a:pt x="12954" y="272034"/>
                </a:lnTo>
                <a:lnTo>
                  <a:pt x="12954" y="119633"/>
                </a:lnTo>
                <a:lnTo>
                  <a:pt x="25907" y="106679"/>
                </a:lnTo>
                <a:lnTo>
                  <a:pt x="25907" y="119633"/>
                </a:lnTo>
                <a:lnTo>
                  <a:pt x="521208" y="119633"/>
                </a:lnTo>
                <a:lnTo>
                  <a:pt x="521208" y="106679"/>
                </a:lnTo>
                <a:lnTo>
                  <a:pt x="533400" y="94487"/>
                </a:lnTo>
                <a:close/>
              </a:path>
              <a:path w="704214" h="367029">
                <a:moveTo>
                  <a:pt x="25907" y="119633"/>
                </a:moveTo>
                <a:lnTo>
                  <a:pt x="25907" y="106679"/>
                </a:lnTo>
                <a:lnTo>
                  <a:pt x="12954" y="119633"/>
                </a:lnTo>
                <a:lnTo>
                  <a:pt x="25907" y="119633"/>
                </a:lnTo>
                <a:close/>
              </a:path>
              <a:path w="704214" h="367029">
                <a:moveTo>
                  <a:pt x="25908" y="246887"/>
                </a:moveTo>
                <a:lnTo>
                  <a:pt x="25907" y="119633"/>
                </a:lnTo>
                <a:lnTo>
                  <a:pt x="12954" y="119633"/>
                </a:lnTo>
                <a:lnTo>
                  <a:pt x="12954" y="246887"/>
                </a:lnTo>
                <a:lnTo>
                  <a:pt x="25908" y="246887"/>
                </a:lnTo>
                <a:close/>
              </a:path>
              <a:path w="704214" h="367029">
                <a:moveTo>
                  <a:pt x="546354" y="305561"/>
                </a:moveTo>
                <a:lnTo>
                  <a:pt x="546354" y="246887"/>
                </a:lnTo>
                <a:lnTo>
                  <a:pt x="12954" y="246887"/>
                </a:lnTo>
                <a:lnTo>
                  <a:pt x="25908" y="259079"/>
                </a:lnTo>
                <a:lnTo>
                  <a:pt x="25908" y="272034"/>
                </a:lnTo>
                <a:lnTo>
                  <a:pt x="521208" y="272033"/>
                </a:lnTo>
                <a:lnTo>
                  <a:pt x="521208" y="259079"/>
                </a:lnTo>
                <a:lnTo>
                  <a:pt x="533400" y="272033"/>
                </a:lnTo>
                <a:lnTo>
                  <a:pt x="533400" y="318516"/>
                </a:lnTo>
                <a:lnTo>
                  <a:pt x="546354" y="305561"/>
                </a:lnTo>
                <a:close/>
              </a:path>
              <a:path w="704214" h="367029">
                <a:moveTo>
                  <a:pt x="25908" y="272034"/>
                </a:moveTo>
                <a:lnTo>
                  <a:pt x="25908" y="259079"/>
                </a:lnTo>
                <a:lnTo>
                  <a:pt x="12954" y="246887"/>
                </a:lnTo>
                <a:lnTo>
                  <a:pt x="12954" y="272034"/>
                </a:lnTo>
                <a:lnTo>
                  <a:pt x="25908" y="272034"/>
                </a:lnTo>
                <a:close/>
              </a:path>
              <a:path w="704214" h="367029">
                <a:moveTo>
                  <a:pt x="704088" y="182879"/>
                </a:moveTo>
                <a:lnTo>
                  <a:pt x="521208" y="0"/>
                </a:lnTo>
                <a:lnTo>
                  <a:pt x="521208" y="94487"/>
                </a:lnTo>
                <a:lnTo>
                  <a:pt x="525018" y="94487"/>
                </a:lnTo>
                <a:lnTo>
                  <a:pt x="525018" y="39623"/>
                </a:lnTo>
                <a:lnTo>
                  <a:pt x="546354" y="30479"/>
                </a:lnTo>
                <a:lnTo>
                  <a:pt x="546354" y="60959"/>
                </a:lnTo>
                <a:lnTo>
                  <a:pt x="668655" y="183260"/>
                </a:lnTo>
                <a:lnTo>
                  <a:pt x="677418" y="174497"/>
                </a:lnTo>
                <a:lnTo>
                  <a:pt x="677418" y="209661"/>
                </a:lnTo>
                <a:lnTo>
                  <a:pt x="704088" y="182879"/>
                </a:lnTo>
                <a:close/>
              </a:path>
              <a:path w="704214" h="367029">
                <a:moveTo>
                  <a:pt x="533400" y="119633"/>
                </a:moveTo>
                <a:lnTo>
                  <a:pt x="533400" y="94487"/>
                </a:lnTo>
                <a:lnTo>
                  <a:pt x="521208" y="106679"/>
                </a:lnTo>
                <a:lnTo>
                  <a:pt x="521208" y="119633"/>
                </a:lnTo>
                <a:lnTo>
                  <a:pt x="533400" y="119633"/>
                </a:lnTo>
                <a:close/>
              </a:path>
              <a:path w="704214" h="367029">
                <a:moveTo>
                  <a:pt x="533400" y="272033"/>
                </a:moveTo>
                <a:lnTo>
                  <a:pt x="521208" y="259079"/>
                </a:lnTo>
                <a:lnTo>
                  <a:pt x="521208" y="272033"/>
                </a:lnTo>
                <a:lnTo>
                  <a:pt x="533400" y="272033"/>
                </a:lnTo>
                <a:close/>
              </a:path>
              <a:path w="704214" h="367029">
                <a:moveTo>
                  <a:pt x="533400" y="318516"/>
                </a:moveTo>
                <a:lnTo>
                  <a:pt x="533400" y="272033"/>
                </a:lnTo>
                <a:lnTo>
                  <a:pt x="521208" y="272033"/>
                </a:lnTo>
                <a:lnTo>
                  <a:pt x="521208" y="366521"/>
                </a:lnTo>
                <a:lnTo>
                  <a:pt x="525018" y="362696"/>
                </a:lnTo>
                <a:lnTo>
                  <a:pt x="525018" y="326897"/>
                </a:lnTo>
                <a:lnTo>
                  <a:pt x="533400" y="318516"/>
                </a:lnTo>
                <a:close/>
              </a:path>
              <a:path w="704214" h="367029">
                <a:moveTo>
                  <a:pt x="546354" y="60959"/>
                </a:moveTo>
                <a:lnTo>
                  <a:pt x="546354" y="30479"/>
                </a:lnTo>
                <a:lnTo>
                  <a:pt x="525018" y="39623"/>
                </a:lnTo>
                <a:lnTo>
                  <a:pt x="546354" y="60959"/>
                </a:lnTo>
                <a:close/>
              </a:path>
              <a:path w="704214" h="367029">
                <a:moveTo>
                  <a:pt x="546354" y="119633"/>
                </a:moveTo>
                <a:lnTo>
                  <a:pt x="546354" y="60959"/>
                </a:lnTo>
                <a:lnTo>
                  <a:pt x="525018" y="39623"/>
                </a:lnTo>
                <a:lnTo>
                  <a:pt x="525018" y="94487"/>
                </a:lnTo>
                <a:lnTo>
                  <a:pt x="533400" y="94487"/>
                </a:lnTo>
                <a:lnTo>
                  <a:pt x="533400" y="119633"/>
                </a:lnTo>
                <a:lnTo>
                  <a:pt x="546354" y="119633"/>
                </a:lnTo>
                <a:close/>
              </a:path>
              <a:path w="704214" h="367029">
                <a:moveTo>
                  <a:pt x="677418" y="209661"/>
                </a:moveTo>
                <a:lnTo>
                  <a:pt x="677418" y="192023"/>
                </a:lnTo>
                <a:lnTo>
                  <a:pt x="668655" y="183260"/>
                </a:lnTo>
                <a:lnTo>
                  <a:pt x="525018" y="326897"/>
                </a:lnTo>
                <a:lnTo>
                  <a:pt x="546354" y="335279"/>
                </a:lnTo>
                <a:lnTo>
                  <a:pt x="546354" y="341271"/>
                </a:lnTo>
                <a:lnTo>
                  <a:pt x="677418" y="209661"/>
                </a:lnTo>
                <a:close/>
              </a:path>
              <a:path w="704214" h="367029">
                <a:moveTo>
                  <a:pt x="546354" y="341271"/>
                </a:moveTo>
                <a:lnTo>
                  <a:pt x="546354" y="335279"/>
                </a:lnTo>
                <a:lnTo>
                  <a:pt x="525018" y="326897"/>
                </a:lnTo>
                <a:lnTo>
                  <a:pt x="525018" y="362696"/>
                </a:lnTo>
                <a:lnTo>
                  <a:pt x="546354" y="341271"/>
                </a:lnTo>
                <a:close/>
              </a:path>
              <a:path w="704214" h="367029">
                <a:moveTo>
                  <a:pt x="677418" y="192023"/>
                </a:moveTo>
                <a:lnTo>
                  <a:pt x="677418" y="174497"/>
                </a:lnTo>
                <a:lnTo>
                  <a:pt x="668655" y="183260"/>
                </a:lnTo>
                <a:lnTo>
                  <a:pt x="677418" y="192023"/>
                </a:lnTo>
                <a:close/>
              </a:path>
            </a:pathLst>
          </a:custGeom>
          <a:solidFill>
            <a:srgbClr val="9595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415989" y="2395140"/>
            <a:ext cx="612015" cy="207866"/>
          </a:xfrm>
          <a:custGeom>
            <a:avLst/>
            <a:gdLst/>
            <a:ahLst/>
            <a:cxnLst/>
            <a:rect l="l" t="t" r="r" b="b"/>
            <a:pathLst>
              <a:path w="673100" h="304800">
                <a:moveTo>
                  <a:pt x="672846" y="152399"/>
                </a:moveTo>
                <a:lnTo>
                  <a:pt x="520445" y="0"/>
                </a:lnTo>
                <a:lnTo>
                  <a:pt x="520445" y="76199"/>
                </a:lnTo>
                <a:lnTo>
                  <a:pt x="0" y="76200"/>
                </a:lnTo>
                <a:lnTo>
                  <a:pt x="0" y="228600"/>
                </a:lnTo>
                <a:lnTo>
                  <a:pt x="520445" y="228600"/>
                </a:lnTo>
                <a:lnTo>
                  <a:pt x="520445" y="304799"/>
                </a:lnTo>
                <a:lnTo>
                  <a:pt x="672846" y="152399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04211" y="2374353"/>
            <a:ext cx="640307" cy="249440"/>
          </a:xfrm>
          <a:custGeom>
            <a:avLst/>
            <a:gdLst/>
            <a:ahLst/>
            <a:cxnLst/>
            <a:rect l="l" t="t" r="r" b="b"/>
            <a:pathLst>
              <a:path w="704215" h="365760">
                <a:moveTo>
                  <a:pt x="533400" y="93725"/>
                </a:moveTo>
                <a:lnTo>
                  <a:pt x="0" y="93725"/>
                </a:lnTo>
                <a:lnTo>
                  <a:pt x="0" y="271271"/>
                </a:lnTo>
                <a:lnTo>
                  <a:pt x="12954" y="271271"/>
                </a:lnTo>
                <a:lnTo>
                  <a:pt x="12954" y="118871"/>
                </a:lnTo>
                <a:lnTo>
                  <a:pt x="25907" y="106679"/>
                </a:lnTo>
                <a:lnTo>
                  <a:pt x="25907" y="118871"/>
                </a:lnTo>
                <a:lnTo>
                  <a:pt x="521208" y="118871"/>
                </a:lnTo>
                <a:lnTo>
                  <a:pt x="521208" y="106679"/>
                </a:lnTo>
                <a:lnTo>
                  <a:pt x="533400" y="93725"/>
                </a:lnTo>
                <a:close/>
              </a:path>
              <a:path w="704215" h="365760">
                <a:moveTo>
                  <a:pt x="25907" y="118871"/>
                </a:moveTo>
                <a:lnTo>
                  <a:pt x="25907" y="106679"/>
                </a:lnTo>
                <a:lnTo>
                  <a:pt x="12954" y="118871"/>
                </a:lnTo>
                <a:lnTo>
                  <a:pt x="25907" y="118871"/>
                </a:lnTo>
                <a:close/>
              </a:path>
              <a:path w="704215" h="365760">
                <a:moveTo>
                  <a:pt x="25908" y="246125"/>
                </a:moveTo>
                <a:lnTo>
                  <a:pt x="25907" y="118871"/>
                </a:lnTo>
                <a:lnTo>
                  <a:pt x="12954" y="118871"/>
                </a:lnTo>
                <a:lnTo>
                  <a:pt x="12954" y="246125"/>
                </a:lnTo>
                <a:lnTo>
                  <a:pt x="25908" y="246125"/>
                </a:lnTo>
                <a:close/>
              </a:path>
              <a:path w="704215" h="365760">
                <a:moveTo>
                  <a:pt x="546354" y="304799"/>
                </a:moveTo>
                <a:lnTo>
                  <a:pt x="546354" y="246125"/>
                </a:lnTo>
                <a:lnTo>
                  <a:pt x="12954" y="246125"/>
                </a:lnTo>
                <a:lnTo>
                  <a:pt x="25908" y="259079"/>
                </a:lnTo>
                <a:lnTo>
                  <a:pt x="25907" y="271271"/>
                </a:lnTo>
                <a:lnTo>
                  <a:pt x="521208" y="271271"/>
                </a:lnTo>
                <a:lnTo>
                  <a:pt x="521208" y="259079"/>
                </a:lnTo>
                <a:lnTo>
                  <a:pt x="533400" y="271271"/>
                </a:lnTo>
                <a:lnTo>
                  <a:pt x="533400" y="317753"/>
                </a:lnTo>
                <a:lnTo>
                  <a:pt x="546354" y="304799"/>
                </a:lnTo>
                <a:close/>
              </a:path>
              <a:path w="704215" h="365760">
                <a:moveTo>
                  <a:pt x="25907" y="271271"/>
                </a:moveTo>
                <a:lnTo>
                  <a:pt x="25908" y="259079"/>
                </a:lnTo>
                <a:lnTo>
                  <a:pt x="12954" y="246125"/>
                </a:lnTo>
                <a:lnTo>
                  <a:pt x="12954" y="271271"/>
                </a:lnTo>
                <a:lnTo>
                  <a:pt x="25907" y="271271"/>
                </a:lnTo>
                <a:close/>
              </a:path>
              <a:path w="704215" h="365760">
                <a:moveTo>
                  <a:pt x="704088" y="182879"/>
                </a:moveTo>
                <a:lnTo>
                  <a:pt x="521208" y="0"/>
                </a:lnTo>
                <a:lnTo>
                  <a:pt x="521208" y="93725"/>
                </a:lnTo>
                <a:lnTo>
                  <a:pt x="525018" y="93725"/>
                </a:lnTo>
                <a:lnTo>
                  <a:pt x="525018" y="39623"/>
                </a:lnTo>
                <a:lnTo>
                  <a:pt x="546354" y="30479"/>
                </a:lnTo>
                <a:lnTo>
                  <a:pt x="546354" y="60959"/>
                </a:lnTo>
                <a:lnTo>
                  <a:pt x="668274" y="182879"/>
                </a:lnTo>
                <a:lnTo>
                  <a:pt x="677418" y="173735"/>
                </a:lnTo>
                <a:lnTo>
                  <a:pt x="677418" y="209549"/>
                </a:lnTo>
                <a:lnTo>
                  <a:pt x="704088" y="182879"/>
                </a:lnTo>
                <a:close/>
              </a:path>
              <a:path w="704215" h="365760">
                <a:moveTo>
                  <a:pt x="533400" y="118871"/>
                </a:moveTo>
                <a:lnTo>
                  <a:pt x="533400" y="93725"/>
                </a:lnTo>
                <a:lnTo>
                  <a:pt x="521208" y="106679"/>
                </a:lnTo>
                <a:lnTo>
                  <a:pt x="521208" y="118871"/>
                </a:lnTo>
                <a:lnTo>
                  <a:pt x="533400" y="118871"/>
                </a:lnTo>
                <a:close/>
              </a:path>
              <a:path w="704215" h="365760">
                <a:moveTo>
                  <a:pt x="533400" y="271271"/>
                </a:moveTo>
                <a:lnTo>
                  <a:pt x="521208" y="259079"/>
                </a:lnTo>
                <a:lnTo>
                  <a:pt x="521208" y="271271"/>
                </a:lnTo>
                <a:lnTo>
                  <a:pt x="533400" y="271271"/>
                </a:lnTo>
                <a:close/>
              </a:path>
              <a:path w="704215" h="365760">
                <a:moveTo>
                  <a:pt x="533400" y="317753"/>
                </a:moveTo>
                <a:lnTo>
                  <a:pt x="533400" y="271271"/>
                </a:lnTo>
                <a:lnTo>
                  <a:pt x="521208" y="271271"/>
                </a:lnTo>
                <a:lnTo>
                  <a:pt x="521208" y="365759"/>
                </a:lnTo>
                <a:lnTo>
                  <a:pt x="525018" y="361949"/>
                </a:lnTo>
                <a:lnTo>
                  <a:pt x="525018" y="326135"/>
                </a:lnTo>
                <a:lnTo>
                  <a:pt x="533400" y="317753"/>
                </a:lnTo>
                <a:close/>
              </a:path>
              <a:path w="704215" h="365760">
                <a:moveTo>
                  <a:pt x="546354" y="60959"/>
                </a:moveTo>
                <a:lnTo>
                  <a:pt x="546354" y="30479"/>
                </a:lnTo>
                <a:lnTo>
                  <a:pt x="525018" y="39623"/>
                </a:lnTo>
                <a:lnTo>
                  <a:pt x="546354" y="60959"/>
                </a:lnTo>
                <a:close/>
              </a:path>
              <a:path w="704215" h="365760">
                <a:moveTo>
                  <a:pt x="546354" y="118871"/>
                </a:moveTo>
                <a:lnTo>
                  <a:pt x="546354" y="60959"/>
                </a:lnTo>
                <a:lnTo>
                  <a:pt x="525018" y="39623"/>
                </a:lnTo>
                <a:lnTo>
                  <a:pt x="525018" y="93725"/>
                </a:lnTo>
                <a:lnTo>
                  <a:pt x="533400" y="93725"/>
                </a:lnTo>
                <a:lnTo>
                  <a:pt x="533400" y="118871"/>
                </a:lnTo>
                <a:lnTo>
                  <a:pt x="546354" y="118871"/>
                </a:lnTo>
                <a:close/>
              </a:path>
              <a:path w="704215" h="365760">
                <a:moveTo>
                  <a:pt x="677418" y="209549"/>
                </a:moveTo>
                <a:lnTo>
                  <a:pt x="677418" y="192023"/>
                </a:lnTo>
                <a:lnTo>
                  <a:pt x="668274" y="182879"/>
                </a:lnTo>
                <a:lnTo>
                  <a:pt x="525018" y="326135"/>
                </a:lnTo>
                <a:lnTo>
                  <a:pt x="546354" y="335279"/>
                </a:lnTo>
                <a:lnTo>
                  <a:pt x="546354" y="340613"/>
                </a:lnTo>
                <a:lnTo>
                  <a:pt x="677418" y="209549"/>
                </a:lnTo>
                <a:close/>
              </a:path>
              <a:path w="704215" h="365760">
                <a:moveTo>
                  <a:pt x="546354" y="340613"/>
                </a:moveTo>
                <a:lnTo>
                  <a:pt x="546354" y="335279"/>
                </a:lnTo>
                <a:lnTo>
                  <a:pt x="525018" y="326135"/>
                </a:lnTo>
                <a:lnTo>
                  <a:pt x="525018" y="361949"/>
                </a:lnTo>
                <a:lnTo>
                  <a:pt x="546354" y="340613"/>
                </a:lnTo>
                <a:close/>
              </a:path>
              <a:path w="704215" h="365760">
                <a:moveTo>
                  <a:pt x="677418" y="192023"/>
                </a:moveTo>
                <a:lnTo>
                  <a:pt x="677418" y="173735"/>
                </a:lnTo>
                <a:lnTo>
                  <a:pt x="668274" y="182879"/>
                </a:lnTo>
                <a:lnTo>
                  <a:pt x="677418" y="192023"/>
                </a:lnTo>
                <a:close/>
              </a:path>
            </a:pathLst>
          </a:custGeom>
          <a:solidFill>
            <a:srgbClr val="959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44629"/>
            <a:ext cx="6135743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Example </a:t>
            </a:r>
            <a:r>
              <a:rPr spc="-4" dirty="0"/>
              <a:t>Operation: </a:t>
            </a:r>
            <a:r>
              <a:rPr dirty="0"/>
              <a:t>Noise</a:t>
            </a:r>
            <a:r>
              <a:rPr spc="-60" dirty="0"/>
              <a:t> </a:t>
            </a:r>
            <a:r>
              <a:rPr dirty="0"/>
              <a:t>Removal</a:t>
            </a:r>
          </a:p>
        </p:txBody>
      </p:sp>
      <p:sp>
        <p:nvSpPr>
          <p:cNvPr id="3" name="object 3"/>
          <p:cNvSpPr/>
          <p:nvPr/>
        </p:nvSpPr>
        <p:spPr>
          <a:xfrm>
            <a:off x="762133" y="1434797"/>
            <a:ext cx="7386447" cy="2878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88004" y="4487486"/>
            <a:ext cx="6303181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Think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of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noise as white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specks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on a picture (random or</a:t>
            </a:r>
            <a:r>
              <a:rPr spc="8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non-random)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926" y="5987069"/>
            <a:ext cx="108777" cy="8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926" y="6216241"/>
            <a:ext cx="108777" cy="74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18865" y="677297"/>
            <a:ext cx="718145" cy="3335388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104">
              <a:lnSpc>
                <a:spcPts val="2801"/>
              </a:lnSpc>
            </a:pPr>
            <a:r>
              <a:rPr sz="2900" b="1" dirty="0">
                <a:solidFill>
                  <a:srgbClr val="330065"/>
                </a:solidFill>
                <a:latin typeface="Calibri"/>
                <a:cs typeface="Calibri"/>
              </a:rPr>
              <a:t>Examples: Noise</a:t>
            </a:r>
            <a:r>
              <a:rPr sz="2900" b="1" spc="-88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2900" b="1" dirty="0">
                <a:solidFill>
                  <a:srgbClr val="330065"/>
                </a:solidFill>
                <a:latin typeface="Calibri"/>
                <a:cs typeface="Calibri"/>
              </a:rPr>
              <a:t>Removal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8026" y="2738119"/>
            <a:ext cx="1912259" cy="143011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47071" y="4630524"/>
            <a:ext cx="1862011" cy="139160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14800" y="4208253"/>
            <a:ext cx="320442" cy="371561"/>
          </a:xfrm>
          <a:custGeom>
            <a:avLst/>
            <a:gdLst/>
            <a:ahLst/>
            <a:cxnLst/>
            <a:rect l="l" t="t" r="r" b="b"/>
            <a:pathLst>
              <a:path w="352425" h="544829">
                <a:moveTo>
                  <a:pt x="176022" y="544830"/>
                </a:moveTo>
                <a:lnTo>
                  <a:pt x="352044" y="408431"/>
                </a:lnTo>
                <a:lnTo>
                  <a:pt x="264413" y="408431"/>
                </a:lnTo>
                <a:lnTo>
                  <a:pt x="264413" y="0"/>
                </a:lnTo>
                <a:lnTo>
                  <a:pt x="87629" y="0"/>
                </a:lnTo>
                <a:lnTo>
                  <a:pt x="87629" y="408431"/>
                </a:lnTo>
                <a:lnTo>
                  <a:pt x="0" y="408431"/>
                </a:lnTo>
                <a:lnTo>
                  <a:pt x="176022" y="54483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97479" y="4204095"/>
            <a:ext cx="355084" cy="381088"/>
          </a:xfrm>
          <a:custGeom>
            <a:avLst/>
            <a:gdLst/>
            <a:ahLst/>
            <a:cxnLst/>
            <a:rect l="l" t="t" r="r" b="b"/>
            <a:pathLst>
              <a:path w="390525" h="558800">
                <a:moveTo>
                  <a:pt x="289560" y="414528"/>
                </a:moveTo>
                <a:lnTo>
                  <a:pt x="289560" y="0"/>
                </a:lnTo>
                <a:lnTo>
                  <a:pt x="100584" y="0"/>
                </a:lnTo>
                <a:lnTo>
                  <a:pt x="100584" y="6096"/>
                </a:lnTo>
                <a:lnTo>
                  <a:pt x="276606" y="6096"/>
                </a:lnTo>
                <a:lnTo>
                  <a:pt x="283464" y="12954"/>
                </a:lnTo>
                <a:lnTo>
                  <a:pt x="276606" y="12954"/>
                </a:lnTo>
                <a:lnTo>
                  <a:pt x="276606" y="408431"/>
                </a:lnTo>
                <a:lnTo>
                  <a:pt x="283464" y="408431"/>
                </a:lnTo>
                <a:lnTo>
                  <a:pt x="289560" y="414528"/>
                </a:lnTo>
                <a:close/>
              </a:path>
              <a:path w="390525" h="558800">
                <a:moveTo>
                  <a:pt x="276606" y="12954"/>
                </a:moveTo>
                <a:lnTo>
                  <a:pt x="283464" y="12954"/>
                </a:lnTo>
                <a:lnTo>
                  <a:pt x="276606" y="6096"/>
                </a:lnTo>
                <a:lnTo>
                  <a:pt x="276606" y="12954"/>
                </a:lnTo>
                <a:close/>
              </a:path>
              <a:path w="390525" h="558800">
                <a:moveTo>
                  <a:pt x="113538" y="12954"/>
                </a:moveTo>
                <a:lnTo>
                  <a:pt x="276606" y="12954"/>
                </a:lnTo>
                <a:lnTo>
                  <a:pt x="276606" y="6096"/>
                </a:lnTo>
                <a:lnTo>
                  <a:pt x="113538" y="6096"/>
                </a:lnTo>
                <a:lnTo>
                  <a:pt x="113538" y="12954"/>
                </a:lnTo>
                <a:close/>
              </a:path>
              <a:path w="390525" h="558800">
                <a:moveTo>
                  <a:pt x="37693" y="421386"/>
                </a:moveTo>
                <a:lnTo>
                  <a:pt x="113538" y="421386"/>
                </a:lnTo>
                <a:lnTo>
                  <a:pt x="113538" y="6096"/>
                </a:lnTo>
                <a:lnTo>
                  <a:pt x="106680" y="12954"/>
                </a:lnTo>
                <a:lnTo>
                  <a:pt x="100584" y="12954"/>
                </a:lnTo>
                <a:lnTo>
                  <a:pt x="100584" y="408431"/>
                </a:lnTo>
                <a:lnTo>
                  <a:pt x="106680" y="408431"/>
                </a:lnTo>
                <a:lnTo>
                  <a:pt x="100584" y="414528"/>
                </a:lnTo>
                <a:lnTo>
                  <a:pt x="28793" y="414528"/>
                </a:lnTo>
                <a:lnTo>
                  <a:pt x="37693" y="421386"/>
                </a:lnTo>
                <a:close/>
              </a:path>
              <a:path w="390525" h="558800">
                <a:moveTo>
                  <a:pt x="100584" y="12954"/>
                </a:moveTo>
                <a:lnTo>
                  <a:pt x="106680" y="12954"/>
                </a:lnTo>
                <a:lnTo>
                  <a:pt x="113538" y="6096"/>
                </a:lnTo>
                <a:lnTo>
                  <a:pt x="100584" y="6096"/>
                </a:lnTo>
                <a:lnTo>
                  <a:pt x="100584" y="12954"/>
                </a:lnTo>
                <a:close/>
              </a:path>
              <a:path w="390525" h="558800">
                <a:moveTo>
                  <a:pt x="195072" y="558546"/>
                </a:moveTo>
                <a:lnTo>
                  <a:pt x="390144" y="408431"/>
                </a:lnTo>
                <a:lnTo>
                  <a:pt x="289560" y="408431"/>
                </a:lnTo>
                <a:lnTo>
                  <a:pt x="289560" y="409956"/>
                </a:lnTo>
                <a:lnTo>
                  <a:pt x="367284" y="409956"/>
                </a:lnTo>
                <a:lnTo>
                  <a:pt x="371094" y="421386"/>
                </a:lnTo>
                <a:lnTo>
                  <a:pt x="352450" y="421386"/>
                </a:lnTo>
                <a:lnTo>
                  <a:pt x="195072" y="542656"/>
                </a:lnTo>
                <a:lnTo>
                  <a:pt x="198882" y="545592"/>
                </a:lnTo>
                <a:lnTo>
                  <a:pt x="178238" y="545592"/>
                </a:lnTo>
                <a:lnTo>
                  <a:pt x="195072" y="558546"/>
                </a:lnTo>
                <a:close/>
              </a:path>
              <a:path w="390525" h="558800">
                <a:moveTo>
                  <a:pt x="276606" y="414528"/>
                </a:moveTo>
                <a:lnTo>
                  <a:pt x="289560" y="414528"/>
                </a:lnTo>
                <a:lnTo>
                  <a:pt x="283464" y="408431"/>
                </a:lnTo>
                <a:lnTo>
                  <a:pt x="276606" y="408431"/>
                </a:lnTo>
                <a:lnTo>
                  <a:pt x="276606" y="414528"/>
                </a:lnTo>
                <a:close/>
              </a:path>
              <a:path w="390525" h="558800">
                <a:moveTo>
                  <a:pt x="100584" y="414528"/>
                </a:moveTo>
                <a:lnTo>
                  <a:pt x="106680" y="408431"/>
                </a:lnTo>
                <a:lnTo>
                  <a:pt x="100584" y="408431"/>
                </a:lnTo>
                <a:lnTo>
                  <a:pt x="100584" y="414528"/>
                </a:lnTo>
                <a:close/>
              </a:path>
              <a:path w="390525" h="558800">
                <a:moveTo>
                  <a:pt x="28793" y="414528"/>
                </a:moveTo>
                <a:lnTo>
                  <a:pt x="100584" y="414528"/>
                </a:lnTo>
                <a:lnTo>
                  <a:pt x="100584" y="408431"/>
                </a:lnTo>
                <a:lnTo>
                  <a:pt x="0" y="408431"/>
                </a:lnTo>
                <a:lnTo>
                  <a:pt x="1980" y="409956"/>
                </a:lnTo>
                <a:lnTo>
                  <a:pt x="22860" y="409956"/>
                </a:lnTo>
                <a:lnTo>
                  <a:pt x="28793" y="414528"/>
                </a:lnTo>
                <a:close/>
              </a:path>
              <a:path w="390525" h="558800">
                <a:moveTo>
                  <a:pt x="352450" y="421386"/>
                </a:moveTo>
                <a:lnTo>
                  <a:pt x="371094" y="421386"/>
                </a:lnTo>
                <a:lnTo>
                  <a:pt x="367284" y="409956"/>
                </a:lnTo>
                <a:lnTo>
                  <a:pt x="352450" y="421386"/>
                </a:lnTo>
                <a:close/>
              </a:path>
              <a:path w="390525" h="558800">
                <a:moveTo>
                  <a:pt x="276606" y="421386"/>
                </a:moveTo>
                <a:lnTo>
                  <a:pt x="352450" y="421386"/>
                </a:lnTo>
                <a:lnTo>
                  <a:pt x="367284" y="409956"/>
                </a:lnTo>
                <a:lnTo>
                  <a:pt x="289560" y="409956"/>
                </a:lnTo>
                <a:lnTo>
                  <a:pt x="289560" y="414528"/>
                </a:lnTo>
                <a:lnTo>
                  <a:pt x="276606" y="414528"/>
                </a:lnTo>
                <a:lnTo>
                  <a:pt x="276606" y="421386"/>
                </a:lnTo>
                <a:close/>
              </a:path>
              <a:path w="390525" h="558800">
                <a:moveTo>
                  <a:pt x="178238" y="545592"/>
                </a:moveTo>
                <a:lnTo>
                  <a:pt x="191262" y="545592"/>
                </a:lnTo>
                <a:lnTo>
                  <a:pt x="195072" y="542656"/>
                </a:lnTo>
                <a:lnTo>
                  <a:pt x="22860" y="409956"/>
                </a:lnTo>
                <a:lnTo>
                  <a:pt x="19050" y="421386"/>
                </a:lnTo>
                <a:lnTo>
                  <a:pt x="16833" y="421386"/>
                </a:lnTo>
                <a:lnTo>
                  <a:pt x="178238" y="545592"/>
                </a:lnTo>
                <a:close/>
              </a:path>
              <a:path w="390525" h="558800">
                <a:moveTo>
                  <a:pt x="16833" y="421386"/>
                </a:moveTo>
                <a:lnTo>
                  <a:pt x="19050" y="421386"/>
                </a:lnTo>
                <a:lnTo>
                  <a:pt x="22860" y="409956"/>
                </a:lnTo>
                <a:lnTo>
                  <a:pt x="1980" y="409956"/>
                </a:lnTo>
                <a:lnTo>
                  <a:pt x="16833" y="421386"/>
                </a:lnTo>
                <a:close/>
              </a:path>
              <a:path w="390525" h="558800">
                <a:moveTo>
                  <a:pt x="191262" y="545592"/>
                </a:moveTo>
                <a:lnTo>
                  <a:pt x="198882" y="545592"/>
                </a:lnTo>
                <a:lnTo>
                  <a:pt x="195072" y="542656"/>
                </a:lnTo>
                <a:lnTo>
                  <a:pt x="191262" y="545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02802" y="2894936"/>
            <a:ext cx="1609410" cy="12620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202802" y="4623058"/>
            <a:ext cx="1609410" cy="1258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837682" y="4209293"/>
            <a:ext cx="321019" cy="371561"/>
          </a:xfrm>
          <a:custGeom>
            <a:avLst/>
            <a:gdLst/>
            <a:ahLst/>
            <a:cxnLst/>
            <a:rect l="l" t="t" r="r" b="b"/>
            <a:pathLst>
              <a:path w="353060" h="544829">
                <a:moveTo>
                  <a:pt x="176022" y="544830"/>
                </a:moveTo>
                <a:lnTo>
                  <a:pt x="352805" y="408431"/>
                </a:lnTo>
                <a:lnTo>
                  <a:pt x="264413" y="408431"/>
                </a:lnTo>
                <a:lnTo>
                  <a:pt x="264413" y="0"/>
                </a:lnTo>
                <a:lnTo>
                  <a:pt x="88391" y="0"/>
                </a:lnTo>
                <a:lnTo>
                  <a:pt x="88391" y="408431"/>
                </a:lnTo>
                <a:lnTo>
                  <a:pt x="0" y="408431"/>
                </a:lnTo>
                <a:lnTo>
                  <a:pt x="176022" y="544830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821053" y="4205135"/>
            <a:ext cx="354507" cy="381521"/>
          </a:xfrm>
          <a:custGeom>
            <a:avLst/>
            <a:gdLst/>
            <a:ahLst/>
            <a:cxnLst/>
            <a:rect l="l" t="t" r="r" b="b"/>
            <a:pathLst>
              <a:path w="389889" h="559434">
                <a:moveTo>
                  <a:pt x="288798" y="414528"/>
                </a:moveTo>
                <a:lnTo>
                  <a:pt x="288798" y="0"/>
                </a:lnTo>
                <a:lnTo>
                  <a:pt x="99822" y="0"/>
                </a:lnTo>
                <a:lnTo>
                  <a:pt x="99822" y="6096"/>
                </a:lnTo>
                <a:lnTo>
                  <a:pt x="276606" y="6096"/>
                </a:lnTo>
                <a:lnTo>
                  <a:pt x="282702" y="12954"/>
                </a:lnTo>
                <a:lnTo>
                  <a:pt x="276606" y="12954"/>
                </a:lnTo>
                <a:lnTo>
                  <a:pt x="276606" y="408431"/>
                </a:lnTo>
                <a:lnTo>
                  <a:pt x="282702" y="408431"/>
                </a:lnTo>
                <a:lnTo>
                  <a:pt x="288798" y="414528"/>
                </a:lnTo>
                <a:close/>
              </a:path>
              <a:path w="389889" h="559434">
                <a:moveTo>
                  <a:pt x="276606" y="12954"/>
                </a:moveTo>
                <a:lnTo>
                  <a:pt x="282702" y="12954"/>
                </a:lnTo>
                <a:lnTo>
                  <a:pt x="276606" y="6096"/>
                </a:lnTo>
                <a:lnTo>
                  <a:pt x="276606" y="12954"/>
                </a:lnTo>
                <a:close/>
              </a:path>
              <a:path w="389889" h="559434">
                <a:moveTo>
                  <a:pt x="112776" y="12954"/>
                </a:moveTo>
                <a:lnTo>
                  <a:pt x="276606" y="12954"/>
                </a:lnTo>
                <a:lnTo>
                  <a:pt x="276606" y="6096"/>
                </a:lnTo>
                <a:lnTo>
                  <a:pt x="112776" y="6096"/>
                </a:lnTo>
                <a:lnTo>
                  <a:pt x="112776" y="12954"/>
                </a:lnTo>
                <a:close/>
              </a:path>
              <a:path w="389889" h="559434">
                <a:moveTo>
                  <a:pt x="36931" y="421386"/>
                </a:moveTo>
                <a:lnTo>
                  <a:pt x="112776" y="421386"/>
                </a:lnTo>
                <a:lnTo>
                  <a:pt x="112776" y="6096"/>
                </a:lnTo>
                <a:lnTo>
                  <a:pt x="106680" y="12954"/>
                </a:lnTo>
                <a:lnTo>
                  <a:pt x="99822" y="12954"/>
                </a:lnTo>
                <a:lnTo>
                  <a:pt x="99822" y="408431"/>
                </a:lnTo>
                <a:lnTo>
                  <a:pt x="106680" y="408431"/>
                </a:lnTo>
                <a:lnTo>
                  <a:pt x="99822" y="414528"/>
                </a:lnTo>
                <a:lnTo>
                  <a:pt x="28031" y="414528"/>
                </a:lnTo>
                <a:lnTo>
                  <a:pt x="36931" y="421386"/>
                </a:lnTo>
                <a:close/>
              </a:path>
              <a:path w="389889" h="559434">
                <a:moveTo>
                  <a:pt x="99822" y="12954"/>
                </a:moveTo>
                <a:lnTo>
                  <a:pt x="106680" y="12954"/>
                </a:lnTo>
                <a:lnTo>
                  <a:pt x="112776" y="6096"/>
                </a:lnTo>
                <a:lnTo>
                  <a:pt x="99822" y="6096"/>
                </a:lnTo>
                <a:lnTo>
                  <a:pt x="99822" y="12954"/>
                </a:lnTo>
                <a:close/>
              </a:path>
              <a:path w="389889" h="559434">
                <a:moveTo>
                  <a:pt x="194310" y="559308"/>
                </a:moveTo>
                <a:lnTo>
                  <a:pt x="389382" y="408431"/>
                </a:lnTo>
                <a:lnTo>
                  <a:pt x="288798" y="408431"/>
                </a:lnTo>
                <a:lnTo>
                  <a:pt x="288798" y="409956"/>
                </a:lnTo>
                <a:lnTo>
                  <a:pt x="367284" y="409956"/>
                </a:lnTo>
                <a:lnTo>
                  <a:pt x="371094" y="421386"/>
                </a:lnTo>
                <a:lnTo>
                  <a:pt x="352386" y="421386"/>
                </a:lnTo>
                <a:lnTo>
                  <a:pt x="194318" y="542662"/>
                </a:lnTo>
                <a:lnTo>
                  <a:pt x="198120" y="545592"/>
                </a:lnTo>
                <a:lnTo>
                  <a:pt x="176645" y="545592"/>
                </a:lnTo>
                <a:lnTo>
                  <a:pt x="194310" y="559308"/>
                </a:lnTo>
                <a:close/>
              </a:path>
              <a:path w="389889" h="559434">
                <a:moveTo>
                  <a:pt x="276606" y="414528"/>
                </a:moveTo>
                <a:lnTo>
                  <a:pt x="288798" y="414528"/>
                </a:lnTo>
                <a:lnTo>
                  <a:pt x="282702" y="408431"/>
                </a:lnTo>
                <a:lnTo>
                  <a:pt x="276606" y="408431"/>
                </a:lnTo>
                <a:lnTo>
                  <a:pt x="276606" y="414528"/>
                </a:lnTo>
                <a:close/>
              </a:path>
              <a:path w="389889" h="559434">
                <a:moveTo>
                  <a:pt x="99822" y="414528"/>
                </a:moveTo>
                <a:lnTo>
                  <a:pt x="106680" y="408431"/>
                </a:lnTo>
                <a:lnTo>
                  <a:pt x="99822" y="408431"/>
                </a:lnTo>
                <a:lnTo>
                  <a:pt x="99822" y="414528"/>
                </a:lnTo>
                <a:close/>
              </a:path>
              <a:path w="389889" h="559434">
                <a:moveTo>
                  <a:pt x="28031" y="414528"/>
                </a:moveTo>
                <a:lnTo>
                  <a:pt x="99822" y="414528"/>
                </a:lnTo>
                <a:lnTo>
                  <a:pt x="99822" y="408431"/>
                </a:lnTo>
                <a:lnTo>
                  <a:pt x="0" y="408431"/>
                </a:lnTo>
                <a:lnTo>
                  <a:pt x="1962" y="409956"/>
                </a:lnTo>
                <a:lnTo>
                  <a:pt x="22098" y="409956"/>
                </a:lnTo>
                <a:lnTo>
                  <a:pt x="28031" y="414528"/>
                </a:lnTo>
                <a:close/>
              </a:path>
              <a:path w="389889" h="559434">
                <a:moveTo>
                  <a:pt x="352386" y="421386"/>
                </a:moveTo>
                <a:lnTo>
                  <a:pt x="371094" y="421386"/>
                </a:lnTo>
                <a:lnTo>
                  <a:pt x="367284" y="409956"/>
                </a:lnTo>
                <a:lnTo>
                  <a:pt x="352386" y="421386"/>
                </a:lnTo>
                <a:close/>
              </a:path>
              <a:path w="389889" h="559434">
                <a:moveTo>
                  <a:pt x="276606" y="421386"/>
                </a:moveTo>
                <a:lnTo>
                  <a:pt x="352386" y="421386"/>
                </a:lnTo>
                <a:lnTo>
                  <a:pt x="367284" y="409956"/>
                </a:lnTo>
                <a:lnTo>
                  <a:pt x="288798" y="409956"/>
                </a:lnTo>
                <a:lnTo>
                  <a:pt x="288798" y="414528"/>
                </a:lnTo>
                <a:lnTo>
                  <a:pt x="276606" y="414528"/>
                </a:lnTo>
                <a:lnTo>
                  <a:pt x="276606" y="421386"/>
                </a:lnTo>
                <a:close/>
              </a:path>
              <a:path w="389889" h="559434">
                <a:moveTo>
                  <a:pt x="176645" y="545592"/>
                </a:moveTo>
                <a:lnTo>
                  <a:pt x="190500" y="545592"/>
                </a:lnTo>
                <a:lnTo>
                  <a:pt x="194318" y="542662"/>
                </a:lnTo>
                <a:lnTo>
                  <a:pt x="22098" y="409956"/>
                </a:lnTo>
                <a:lnTo>
                  <a:pt x="18288" y="421386"/>
                </a:lnTo>
                <a:lnTo>
                  <a:pt x="16683" y="421386"/>
                </a:lnTo>
                <a:lnTo>
                  <a:pt x="176645" y="545592"/>
                </a:lnTo>
                <a:close/>
              </a:path>
              <a:path w="389889" h="559434">
                <a:moveTo>
                  <a:pt x="16683" y="421386"/>
                </a:moveTo>
                <a:lnTo>
                  <a:pt x="18288" y="421386"/>
                </a:lnTo>
                <a:lnTo>
                  <a:pt x="22098" y="409956"/>
                </a:lnTo>
                <a:lnTo>
                  <a:pt x="1962" y="409956"/>
                </a:lnTo>
                <a:lnTo>
                  <a:pt x="16683" y="421386"/>
                </a:lnTo>
                <a:close/>
              </a:path>
              <a:path w="389889" h="559434">
                <a:moveTo>
                  <a:pt x="190500" y="545592"/>
                </a:moveTo>
                <a:lnTo>
                  <a:pt x="198120" y="545592"/>
                </a:lnTo>
                <a:lnTo>
                  <a:pt x="194318" y="542662"/>
                </a:lnTo>
                <a:lnTo>
                  <a:pt x="190500" y="54559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23126" y="902140"/>
            <a:ext cx="1579000" cy="172009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13869" y="891227"/>
            <a:ext cx="1593549" cy="174295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810190" y="1608885"/>
            <a:ext cx="363745" cy="30660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03954" y="1588618"/>
            <a:ext cx="375869" cy="347310"/>
          </a:xfrm>
          <a:custGeom>
            <a:avLst/>
            <a:gdLst/>
            <a:ahLst/>
            <a:cxnLst/>
            <a:rect l="l" t="t" r="r" b="b"/>
            <a:pathLst>
              <a:path w="413385" h="509269">
                <a:moveTo>
                  <a:pt x="112775" y="32766"/>
                </a:moveTo>
                <a:lnTo>
                  <a:pt x="112775" y="0"/>
                </a:lnTo>
                <a:lnTo>
                  <a:pt x="99607" y="29718"/>
                </a:lnTo>
                <a:lnTo>
                  <a:pt x="100583" y="29718"/>
                </a:lnTo>
                <a:lnTo>
                  <a:pt x="112775" y="32766"/>
                </a:lnTo>
                <a:close/>
              </a:path>
              <a:path w="413385" h="509269">
                <a:moveTo>
                  <a:pt x="100583" y="59920"/>
                </a:moveTo>
                <a:lnTo>
                  <a:pt x="112775" y="32766"/>
                </a:lnTo>
                <a:lnTo>
                  <a:pt x="100583" y="29718"/>
                </a:lnTo>
                <a:lnTo>
                  <a:pt x="100583" y="59920"/>
                </a:lnTo>
                <a:close/>
              </a:path>
              <a:path w="413385" h="509269">
                <a:moveTo>
                  <a:pt x="13218" y="254508"/>
                </a:moveTo>
                <a:lnTo>
                  <a:pt x="100583" y="59920"/>
                </a:lnTo>
                <a:lnTo>
                  <a:pt x="100583" y="29718"/>
                </a:lnTo>
                <a:lnTo>
                  <a:pt x="99607" y="29718"/>
                </a:lnTo>
                <a:lnTo>
                  <a:pt x="1012" y="252222"/>
                </a:lnTo>
                <a:lnTo>
                  <a:pt x="12191" y="252222"/>
                </a:lnTo>
                <a:lnTo>
                  <a:pt x="13218" y="254508"/>
                </a:lnTo>
                <a:close/>
              </a:path>
              <a:path w="413385" h="509269">
                <a:moveTo>
                  <a:pt x="112775" y="142494"/>
                </a:moveTo>
                <a:lnTo>
                  <a:pt x="112775" y="32766"/>
                </a:lnTo>
                <a:lnTo>
                  <a:pt x="100583" y="59920"/>
                </a:lnTo>
                <a:lnTo>
                  <a:pt x="100583" y="135636"/>
                </a:lnTo>
                <a:lnTo>
                  <a:pt x="106679" y="135636"/>
                </a:lnTo>
                <a:lnTo>
                  <a:pt x="112775" y="142494"/>
                </a:lnTo>
                <a:close/>
              </a:path>
              <a:path w="413385" h="509269">
                <a:moveTo>
                  <a:pt x="112775" y="373380"/>
                </a:moveTo>
                <a:lnTo>
                  <a:pt x="413003" y="373379"/>
                </a:lnTo>
                <a:lnTo>
                  <a:pt x="413003" y="135635"/>
                </a:lnTo>
                <a:lnTo>
                  <a:pt x="112775" y="135636"/>
                </a:lnTo>
                <a:lnTo>
                  <a:pt x="112775" y="142494"/>
                </a:lnTo>
                <a:lnTo>
                  <a:pt x="400049" y="142493"/>
                </a:lnTo>
                <a:lnTo>
                  <a:pt x="406907" y="148589"/>
                </a:lnTo>
                <a:lnTo>
                  <a:pt x="400049" y="148589"/>
                </a:lnTo>
                <a:lnTo>
                  <a:pt x="400050" y="360425"/>
                </a:lnTo>
                <a:lnTo>
                  <a:pt x="406908" y="360425"/>
                </a:lnTo>
                <a:lnTo>
                  <a:pt x="400050" y="366521"/>
                </a:lnTo>
                <a:lnTo>
                  <a:pt x="112775" y="366522"/>
                </a:lnTo>
                <a:lnTo>
                  <a:pt x="112775" y="373380"/>
                </a:lnTo>
                <a:close/>
              </a:path>
              <a:path w="413385" h="509269">
                <a:moveTo>
                  <a:pt x="100583" y="148590"/>
                </a:moveTo>
                <a:lnTo>
                  <a:pt x="400049" y="148589"/>
                </a:lnTo>
                <a:lnTo>
                  <a:pt x="400049" y="142493"/>
                </a:lnTo>
                <a:lnTo>
                  <a:pt x="112775" y="142494"/>
                </a:lnTo>
                <a:lnTo>
                  <a:pt x="106679" y="135636"/>
                </a:lnTo>
                <a:lnTo>
                  <a:pt x="100583" y="135636"/>
                </a:lnTo>
                <a:lnTo>
                  <a:pt x="100583" y="148590"/>
                </a:lnTo>
                <a:close/>
              </a:path>
              <a:path w="413385" h="509269">
                <a:moveTo>
                  <a:pt x="400049" y="148589"/>
                </a:moveTo>
                <a:lnTo>
                  <a:pt x="406907" y="148589"/>
                </a:lnTo>
                <a:lnTo>
                  <a:pt x="400049" y="142493"/>
                </a:lnTo>
                <a:lnTo>
                  <a:pt x="400049" y="148589"/>
                </a:lnTo>
                <a:close/>
              </a:path>
              <a:path w="413385" h="509269">
                <a:moveTo>
                  <a:pt x="12191" y="256794"/>
                </a:moveTo>
                <a:lnTo>
                  <a:pt x="13218" y="254508"/>
                </a:lnTo>
                <a:lnTo>
                  <a:pt x="12191" y="252222"/>
                </a:lnTo>
                <a:lnTo>
                  <a:pt x="12191" y="256794"/>
                </a:lnTo>
                <a:close/>
              </a:path>
              <a:path w="413385" h="509269">
                <a:moveTo>
                  <a:pt x="1012" y="256794"/>
                </a:moveTo>
                <a:lnTo>
                  <a:pt x="12191" y="256794"/>
                </a:lnTo>
                <a:lnTo>
                  <a:pt x="12191" y="252222"/>
                </a:lnTo>
                <a:lnTo>
                  <a:pt x="1012" y="252222"/>
                </a:lnTo>
                <a:lnTo>
                  <a:pt x="0" y="254508"/>
                </a:lnTo>
                <a:lnTo>
                  <a:pt x="1012" y="256794"/>
                </a:lnTo>
                <a:close/>
              </a:path>
              <a:path w="413385" h="509269">
                <a:moveTo>
                  <a:pt x="99607" y="479298"/>
                </a:moveTo>
                <a:lnTo>
                  <a:pt x="100584" y="479298"/>
                </a:lnTo>
                <a:lnTo>
                  <a:pt x="100584" y="449095"/>
                </a:lnTo>
                <a:lnTo>
                  <a:pt x="13218" y="254508"/>
                </a:lnTo>
                <a:lnTo>
                  <a:pt x="12191" y="256794"/>
                </a:lnTo>
                <a:lnTo>
                  <a:pt x="1012" y="256794"/>
                </a:lnTo>
                <a:lnTo>
                  <a:pt x="99607" y="479298"/>
                </a:lnTo>
                <a:close/>
              </a:path>
              <a:path w="413385" h="509269">
                <a:moveTo>
                  <a:pt x="400050" y="366521"/>
                </a:moveTo>
                <a:lnTo>
                  <a:pt x="406908" y="360425"/>
                </a:lnTo>
                <a:lnTo>
                  <a:pt x="400050" y="360425"/>
                </a:lnTo>
                <a:lnTo>
                  <a:pt x="400050" y="366521"/>
                </a:lnTo>
                <a:close/>
              </a:path>
              <a:path w="413385" h="509269">
                <a:moveTo>
                  <a:pt x="100583" y="373380"/>
                </a:moveTo>
                <a:lnTo>
                  <a:pt x="106679" y="373380"/>
                </a:lnTo>
                <a:lnTo>
                  <a:pt x="112775" y="366522"/>
                </a:lnTo>
                <a:lnTo>
                  <a:pt x="400050" y="366521"/>
                </a:lnTo>
                <a:lnTo>
                  <a:pt x="400050" y="360425"/>
                </a:lnTo>
                <a:lnTo>
                  <a:pt x="100583" y="360426"/>
                </a:lnTo>
                <a:lnTo>
                  <a:pt x="100583" y="373380"/>
                </a:lnTo>
                <a:close/>
              </a:path>
              <a:path w="413385" h="509269">
                <a:moveTo>
                  <a:pt x="112776" y="476250"/>
                </a:moveTo>
                <a:lnTo>
                  <a:pt x="112775" y="366522"/>
                </a:lnTo>
                <a:lnTo>
                  <a:pt x="106679" y="373380"/>
                </a:lnTo>
                <a:lnTo>
                  <a:pt x="100583" y="373380"/>
                </a:lnTo>
                <a:lnTo>
                  <a:pt x="100584" y="449095"/>
                </a:lnTo>
                <a:lnTo>
                  <a:pt x="112776" y="476250"/>
                </a:lnTo>
                <a:close/>
              </a:path>
              <a:path w="413385" h="509269">
                <a:moveTo>
                  <a:pt x="100584" y="479298"/>
                </a:moveTo>
                <a:lnTo>
                  <a:pt x="112776" y="476250"/>
                </a:lnTo>
                <a:lnTo>
                  <a:pt x="100584" y="449095"/>
                </a:lnTo>
                <a:lnTo>
                  <a:pt x="100584" y="479298"/>
                </a:lnTo>
                <a:close/>
              </a:path>
              <a:path w="413385" h="509269">
                <a:moveTo>
                  <a:pt x="112776" y="509016"/>
                </a:moveTo>
                <a:lnTo>
                  <a:pt x="112776" y="476250"/>
                </a:lnTo>
                <a:lnTo>
                  <a:pt x="100584" y="479298"/>
                </a:lnTo>
                <a:lnTo>
                  <a:pt x="99607" y="479298"/>
                </a:lnTo>
                <a:lnTo>
                  <a:pt x="112776" y="50901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5709" y="311800"/>
            <a:ext cx="176675" cy="17512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89613" y="311539"/>
            <a:ext cx="4578568" cy="171490"/>
          </a:xfrm>
          <a:custGeom>
            <a:avLst/>
            <a:gdLst/>
            <a:ahLst/>
            <a:cxnLst/>
            <a:rect l="l" t="t" r="r" b="b"/>
            <a:pathLst>
              <a:path w="5035550" h="251459">
                <a:moveTo>
                  <a:pt x="0" y="251079"/>
                </a:moveTo>
                <a:lnTo>
                  <a:pt x="5035296" y="251078"/>
                </a:lnTo>
                <a:lnTo>
                  <a:pt x="5035296" y="0"/>
                </a:lnTo>
                <a:lnTo>
                  <a:pt x="0" y="0"/>
                </a:lnTo>
                <a:lnTo>
                  <a:pt x="0" y="251079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83378" y="311800"/>
            <a:ext cx="4590115" cy="175387"/>
          </a:xfrm>
          <a:custGeom>
            <a:avLst/>
            <a:gdLst/>
            <a:ahLst/>
            <a:cxnLst/>
            <a:rect l="l" t="t" r="r" b="b"/>
            <a:pathLst>
              <a:path w="5048250" h="257175">
                <a:moveTo>
                  <a:pt x="0" y="256794"/>
                </a:moveTo>
                <a:lnTo>
                  <a:pt x="5048250" y="256794"/>
                </a:lnTo>
                <a:lnTo>
                  <a:pt x="5048250" y="0"/>
                </a:lnTo>
                <a:lnTo>
                  <a:pt x="5038090" y="0"/>
                </a:lnTo>
                <a:lnTo>
                  <a:pt x="5042154" y="4572"/>
                </a:lnTo>
                <a:lnTo>
                  <a:pt x="5036058" y="4572"/>
                </a:lnTo>
                <a:lnTo>
                  <a:pt x="5036058" y="243840"/>
                </a:lnTo>
                <a:lnTo>
                  <a:pt x="5042154" y="243840"/>
                </a:lnTo>
                <a:lnTo>
                  <a:pt x="5036058" y="250698"/>
                </a:lnTo>
                <a:lnTo>
                  <a:pt x="0" y="250698"/>
                </a:lnTo>
                <a:lnTo>
                  <a:pt x="0" y="256794"/>
                </a:lnTo>
                <a:close/>
              </a:path>
              <a:path w="5048250" h="257175">
                <a:moveTo>
                  <a:pt x="5036058" y="4572"/>
                </a:moveTo>
                <a:lnTo>
                  <a:pt x="5042154" y="4572"/>
                </a:lnTo>
                <a:lnTo>
                  <a:pt x="5038090" y="0"/>
                </a:lnTo>
                <a:lnTo>
                  <a:pt x="5036058" y="0"/>
                </a:lnTo>
                <a:lnTo>
                  <a:pt x="5036058" y="4572"/>
                </a:lnTo>
                <a:close/>
              </a:path>
              <a:path w="5048250" h="257175">
                <a:moveTo>
                  <a:pt x="12953" y="4572"/>
                </a:moveTo>
                <a:lnTo>
                  <a:pt x="5036058" y="4572"/>
                </a:lnTo>
                <a:lnTo>
                  <a:pt x="5036058" y="0"/>
                </a:lnTo>
                <a:lnTo>
                  <a:pt x="12953" y="0"/>
                </a:lnTo>
                <a:lnTo>
                  <a:pt x="12953" y="4572"/>
                </a:lnTo>
                <a:close/>
              </a:path>
              <a:path w="5048250" h="257175">
                <a:moveTo>
                  <a:pt x="12953" y="250698"/>
                </a:moveTo>
                <a:lnTo>
                  <a:pt x="12953" y="0"/>
                </a:lnTo>
                <a:lnTo>
                  <a:pt x="10922" y="0"/>
                </a:lnTo>
                <a:lnTo>
                  <a:pt x="6857" y="4572"/>
                </a:lnTo>
                <a:lnTo>
                  <a:pt x="0" y="4572"/>
                </a:lnTo>
                <a:lnTo>
                  <a:pt x="0" y="243840"/>
                </a:lnTo>
                <a:lnTo>
                  <a:pt x="6857" y="243840"/>
                </a:lnTo>
                <a:lnTo>
                  <a:pt x="12953" y="250698"/>
                </a:lnTo>
                <a:close/>
              </a:path>
              <a:path w="5048250" h="257175">
                <a:moveTo>
                  <a:pt x="0" y="4572"/>
                </a:moveTo>
                <a:lnTo>
                  <a:pt x="6857" y="4572"/>
                </a:lnTo>
                <a:lnTo>
                  <a:pt x="10922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  <a:path w="5048250" h="257175">
                <a:moveTo>
                  <a:pt x="5036058" y="250698"/>
                </a:moveTo>
                <a:lnTo>
                  <a:pt x="5042154" y="243840"/>
                </a:lnTo>
                <a:lnTo>
                  <a:pt x="5036058" y="243840"/>
                </a:lnTo>
                <a:lnTo>
                  <a:pt x="5036058" y="250698"/>
                </a:lnTo>
                <a:close/>
              </a:path>
              <a:path w="5048250" h="257175">
                <a:moveTo>
                  <a:pt x="12953" y="250698"/>
                </a:moveTo>
                <a:lnTo>
                  <a:pt x="5036058" y="250698"/>
                </a:lnTo>
                <a:lnTo>
                  <a:pt x="5036058" y="243840"/>
                </a:lnTo>
                <a:lnTo>
                  <a:pt x="12953" y="243840"/>
                </a:lnTo>
                <a:lnTo>
                  <a:pt x="12953" y="250698"/>
                </a:lnTo>
                <a:close/>
              </a:path>
              <a:path w="5048250" h="257175">
                <a:moveTo>
                  <a:pt x="0" y="250698"/>
                </a:moveTo>
                <a:lnTo>
                  <a:pt x="12953" y="250698"/>
                </a:lnTo>
                <a:lnTo>
                  <a:pt x="6857" y="243840"/>
                </a:lnTo>
                <a:lnTo>
                  <a:pt x="0" y="243840"/>
                </a:lnTo>
                <a:lnTo>
                  <a:pt x="0" y="250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589613" y="311539"/>
            <a:ext cx="4578568" cy="176844"/>
          </a:xfrm>
          <a:prstGeom prst="rect">
            <a:avLst/>
          </a:prstGeom>
        </p:spPr>
        <p:txBody>
          <a:bodyPr vert="horz" wrap="square" lIns="0" tIns="22734" rIns="0" bIns="0" rtlCol="0">
            <a:spAutoFit/>
          </a:bodyPr>
          <a:lstStyle/>
          <a:p>
            <a:pPr marL="73255">
              <a:spcBef>
                <a:spcPts val="179"/>
              </a:spcBef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5739087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Example: </a:t>
            </a:r>
            <a:r>
              <a:rPr sz="3100" spc="-4" dirty="0"/>
              <a:t>Contrast</a:t>
            </a:r>
            <a:r>
              <a:rPr sz="3100" spc="-80" dirty="0"/>
              <a:t> </a:t>
            </a:r>
            <a:r>
              <a:rPr sz="3100" dirty="0"/>
              <a:t>Adjustment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990803" y="1730499"/>
            <a:ext cx="7012960" cy="25884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0" y="811371"/>
            <a:ext cx="4676721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Example: Edge</a:t>
            </a:r>
            <a:r>
              <a:rPr sz="3100" spc="-91" dirty="0"/>
              <a:t> </a:t>
            </a:r>
            <a:r>
              <a:rPr sz="3100" spc="-4" dirty="0"/>
              <a:t>Detection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742187" y="1939225"/>
            <a:ext cx="7591993" cy="20572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25873" y="470471"/>
            <a:ext cx="4783535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-505">
              <a:spcBef>
                <a:spcPts val="80"/>
              </a:spcBef>
            </a:pPr>
            <a:r>
              <a:rPr dirty="0"/>
              <a:t>Example: Region</a:t>
            </a:r>
            <a:r>
              <a:rPr spc="-88" dirty="0"/>
              <a:t> </a:t>
            </a:r>
            <a:r>
              <a:rPr spc="-4" dirty="0"/>
              <a:t>Detection,  </a:t>
            </a:r>
            <a:r>
              <a:rPr dirty="0"/>
              <a:t>Segmentation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963077" y="1714897"/>
            <a:ext cx="7012271" cy="24528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5521418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Example: Image</a:t>
            </a:r>
            <a:r>
              <a:rPr sz="3100" spc="-91" dirty="0"/>
              <a:t> </a:t>
            </a:r>
            <a:r>
              <a:rPr sz="3100" spc="-4" dirty="0"/>
              <a:t>Compression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811221" y="1738372"/>
            <a:ext cx="7431269" cy="191438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6138" y="347465"/>
            <a:ext cx="1191698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4" dirty="0">
                <a:solidFill>
                  <a:srgbClr val="000000"/>
                </a:solidFill>
                <a:latin typeface="Calibri Light"/>
                <a:cs typeface="Calibri Light"/>
              </a:rPr>
              <a:t>Slides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08551" y="1224246"/>
            <a:ext cx="5855717" cy="265195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222291" indent="-181874">
              <a:lnSpc>
                <a:spcPts val="2562"/>
              </a:lnSpc>
              <a:spcBef>
                <a:spcPts val="80"/>
              </a:spcBef>
              <a:buFont typeface="Arial"/>
              <a:buChar char="•"/>
              <a:tabLst>
                <a:tab pos="222291" algn="l"/>
              </a:tabLst>
            </a:pPr>
            <a:r>
              <a:rPr sz="2200" dirty="0">
                <a:latin typeface="Calibri"/>
                <a:cs typeface="Calibri"/>
              </a:rPr>
              <a:t>Online</a:t>
            </a:r>
            <a:r>
              <a:rPr sz="2200" spc="-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address:</a:t>
            </a:r>
          </a:p>
          <a:p>
            <a:pPr marL="586039" lvl="1" indent="-181874">
              <a:lnSpc>
                <a:spcPts val="2180"/>
              </a:lnSpc>
              <a:buFont typeface="Arial"/>
              <a:buChar char="•"/>
              <a:tabLst>
                <a:tab pos="586039" algn="l"/>
              </a:tabLst>
            </a:pPr>
            <a:r>
              <a:rPr sz="1900" i="1" u="heavy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https://github.com/icemansina/CUHKSZ_DIP</a:t>
            </a:r>
            <a:endParaRPr sz="1900" dirty="0">
              <a:latin typeface="Calibri"/>
              <a:cs typeface="Calibri"/>
            </a:endParaRPr>
          </a:p>
          <a:p>
            <a:pPr lvl="1">
              <a:spcBef>
                <a:spcPts val="20"/>
              </a:spcBef>
              <a:buFont typeface="Arial"/>
              <a:buChar char="•"/>
            </a:pPr>
            <a:endParaRPr sz="2700" dirty="0">
              <a:latin typeface="Calibri"/>
              <a:cs typeface="Calibri"/>
            </a:endParaRPr>
          </a:p>
          <a:p>
            <a:pPr marL="222291" indent="-181874">
              <a:buFont typeface="Arial"/>
              <a:buChar char="•"/>
              <a:tabLst>
                <a:tab pos="222291" algn="l"/>
              </a:tabLst>
            </a:pPr>
            <a:r>
              <a:rPr sz="2200" spc="-44" dirty="0">
                <a:latin typeface="Calibri"/>
                <a:cs typeface="Calibri"/>
              </a:rPr>
              <a:t>We </a:t>
            </a:r>
            <a:r>
              <a:rPr sz="2200" spc="-60" dirty="0">
                <a:latin typeface="Calibri"/>
                <a:cs typeface="Calibri"/>
              </a:rPr>
              <a:t>use </a:t>
            </a:r>
            <a:r>
              <a:rPr sz="2200" spc="-68" dirty="0">
                <a:latin typeface="Calibri"/>
                <a:cs typeface="Calibri"/>
              </a:rPr>
              <a:t>this </a:t>
            </a:r>
            <a:r>
              <a:rPr sz="2200" spc="-76" dirty="0">
                <a:latin typeface="Calibri"/>
                <a:cs typeface="Calibri"/>
              </a:rPr>
              <a:t>repository</a:t>
            </a:r>
            <a:r>
              <a:rPr sz="2200" spc="-28" dirty="0">
                <a:latin typeface="Calibri"/>
                <a:cs typeface="Calibri"/>
              </a:rPr>
              <a:t> </a:t>
            </a:r>
            <a:r>
              <a:rPr sz="2200" spc="-88" dirty="0">
                <a:latin typeface="Calibri"/>
                <a:cs typeface="Calibri"/>
              </a:rPr>
              <a:t>for:</a:t>
            </a:r>
            <a:endParaRPr sz="2200" dirty="0">
              <a:latin typeface="Calibri"/>
              <a:cs typeface="Calibri"/>
            </a:endParaRPr>
          </a:p>
          <a:p>
            <a:pPr marL="586039" lvl="1" indent="-181874">
              <a:spcBef>
                <a:spcPts val="191"/>
              </a:spcBef>
              <a:buFont typeface="Arial"/>
              <a:buChar char="•"/>
              <a:tabLst>
                <a:tab pos="586039" algn="l"/>
              </a:tabLst>
            </a:pPr>
            <a:r>
              <a:rPr sz="1900" spc="-20" dirty="0">
                <a:latin typeface="Calibri"/>
                <a:cs typeface="Calibri"/>
              </a:rPr>
              <a:t>Make</a:t>
            </a:r>
            <a:r>
              <a:rPr sz="1900" spc="-4" dirty="0">
                <a:latin typeface="Calibri"/>
                <a:cs typeface="Calibri"/>
              </a:rPr>
              <a:t> announcements</a:t>
            </a:r>
            <a:endParaRPr sz="1900" dirty="0">
              <a:latin typeface="Calibri"/>
              <a:cs typeface="Calibri"/>
            </a:endParaRPr>
          </a:p>
          <a:p>
            <a:pPr marL="586039" lvl="1" indent="-181874">
              <a:spcBef>
                <a:spcPts val="151"/>
              </a:spcBef>
              <a:buFont typeface="Arial"/>
              <a:buChar char="•"/>
              <a:tabLst>
                <a:tab pos="586039" algn="l"/>
              </a:tabLst>
            </a:pPr>
            <a:r>
              <a:rPr sz="1900" spc="-8" dirty="0">
                <a:latin typeface="Calibri"/>
                <a:cs typeface="Calibri"/>
              </a:rPr>
              <a:t>Release lecture</a:t>
            </a:r>
            <a:r>
              <a:rPr sz="1900" spc="-4" dirty="0">
                <a:latin typeface="Calibri"/>
                <a:cs typeface="Calibri"/>
              </a:rPr>
              <a:t> slides</a:t>
            </a:r>
            <a:endParaRPr sz="1900" dirty="0">
              <a:latin typeface="Calibri"/>
              <a:cs typeface="Calibri"/>
            </a:endParaRPr>
          </a:p>
          <a:p>
            <a:pPr marL="586039" lvl="1" indent="-181874">
              <a:spcBef>
                <a:spcPts val="175"/>
              </a:spcBef>
              <a:buFont typeface="Arial"/>
              <a:buChar char="•"/>
              <a:tabLst>
                <a:tab pos="586039" algn="l"/>
              </a:tabLst>
            </a:pPr>
            <a:r>
              <a:rPr sz="1900" spc="-8" dirty="0">
                <a:latin typeface="Calibri"/>
                <a:cs typeface="Calibri"/>
              </a:rPr>
              <a:t>Release homework </a:t>
            </a:r>
            <a:r>
              <a:rPr sz="1900" spc="-4" dirty="0">
                <a:latin typeface="Calibri"/>
                <a:cs typeface="Calibri"/>
              </a:rPr>
              <a:t>assignments </a:t>
            </a:r>
            <a:r>
              <a:rPr sz="1900" dirty="0">
                <a:latin typeface="Calibri"/>
                <a:cs typeface="Calibri"/>
              </a:rPr>
              <a:t>and</a:t>
            </a:r>
            <a:r>
              <a:rPr sz="1900" spc="-8" dirty="0">
                <a:latin typeface="Calibri"/>
                <a:cs typeface="Calibri"/>
              </a:rPr>
              <a:t> </a:t>
            </a:r>
            <a:r>
              <a:rPr sz="1900" spc="-4" dirty="0">
                <a:latin typeface="Calibri"/>
                <a:cs typeface="Calibri"/>
              </a:rPr>
              <a:t>solutions</a:t>
            </a:r>
            <a:endParaRPr sz="1900" dirty="0">
              <a:latin typeface="Calibri"/>
              <a:cs typeface="Calibri"/>
            </a:endParaRPr>
          </a:p>
          <a:p>
            <a:pPr marL="586039" lvl="1" indent="-181874">
              <a:spcBef>
                <a:spcPts val="175"/>
              </a:spcBef>
              <a:buFont typeface="Arial"/>
              <a:buChar char="•"/>
              <a:tabLst>
                <a:tab pos="586039" algn="l"/>
              </a:tabLst>
            </a:pPr>
            <a:r>
              <a:rPr sz="1900" spc="-4" dirty="0">
                <a:latin typeface="Calibri"/>
                <a:cs typeface="Calibri"/>
              </a:rPr>
              <a:t>Discussions: wechat</a:t>
            </a:r>
            <a:r>
              <a:rPr sz="1900" spc="-8" dirty="0">
                <a:latin typeface="Calibri"/>
                <a:cs typeface="Calibri"/>
              </a:rPr>
              <a:t> </a:t>
            </a:r>
            <a:r>
              <a:rPr sz="1900" spc="-4" dirty="0">
                <a:latin typeface="Calibri"/>
                <a:cs typeface="Calibri"/>
              </a:rPr>
              <a:t>group</a:t>
            </a:r>
            <a:endParaRPr sz="19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4997163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Example: Image</a:t>
            </a:r>
            <a:r>
              <a:rPr sz="3100" spc="-91" dirty="0"/>
              <a:t> </a:t>
            </a:r>
            <a:r>
              <a:rPr sz="3100" dirty="0"/>
              <a:t>Inpainting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1015032" y="1568884"/>
            <a:ext cx="7095429" cy="295739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02784" y="4643385"/>
            <a:ext cx="5774307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Inpainting?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Reconstruct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corrupted/destroyed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parts of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an</a:t>
            </a:r>
            <a:r>
              <a:rPr spc="1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image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89151" y="888802"/>
            <a:ext cx="6324544" cy="394413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2500" spc="-4" dirty="0"/>
              <a:t>Examples: Artistic (Movie Special</a:t>
            </a:r>
            <a:r>
              <a:rPr sz="2500" spc="64" dirty="0"/>
              <a:t> </a:t>
            </a:r>
            <a:r>
              <a:rPr sz="2500" spc="-4" dirty="0"/>
              <a:t>)Effects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5898842" y="3696099"/>
            <a:ext cx="2702544" cy="11965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87819" y="3689627"/>
            <a:ext cx="2721159" cy="1207357"/>
          </a:xfrm>
          <a:custGeom>
            <a:avLst/>
            <a:gdLst/>
            <a:ahLst/>
            <a:cxnLst/>
            <a:rect l="l" t="t" r="r" b="b"/>
            <a:pathLst>
              <a:path w="2992754" h="1770379">
                <a:moveTo>
                  <a:pt x="2992374" y="1770126"/>
                </a:moveTo>
                <a:lnTo>
                  <a:pt x="2992374" y="0"/>
                </a:lnTo>
                <a:lnTo>
                  <a:pt x="0" y="0"/>
                </a:lnTo>
                <a:lnTo>
                  <a:pt x="0" y="1770126"/>
                </a:lnTo>
                <a:lnTo>
                  <a:pt x="5334" y="1770126"/>
                </a:lnTo>
                <a:lnTo>
                  <a:pt x="5334" y="9905"/>
                </a:lnTo>
                <a:lnTo>
                  <a:pt x="9906" y="5334"/>
                </a:lnTo>
                <a:lnTo>
                  <a:pt x="9906" y="9905"/>
                </a:lnTo>
                <a:lnTo>
                  <a:pt x="2983229" y="9905"/>
                </a:lnTo>
                <a:lnTo>
                  <a:pt x="2983229" y="5334"/>
                </a:lnTo>
                <a:lnTo>
                  <a:pt x="2987802" y="9905"/>
                </a:lnTo>
                <a:lnTo>
                  <a:pt x="2987802" y="1770126"/>
                </a:lnTo>
                <a:lnTo>
                  <a:pt x="2992374" y="1770126"/>
                </a:lnTo>
                <a:close/>
              </a:path>
              <a:path w="2992754" h="1770379">
                <a:moveTo>
                  <a:pt x="9906" y="9905"/>
                </a:moveTo>
                <a:lnTo>
                  <a:pt x="9906" y="5334"/>
                </a:lnTo>
                <a:lnTo>
                  <a:pt x="5334" y="9905"/>
                </a:lnTo>
                <a:lnTo>
                  <a:pt x="9906" y="9905"/>
                </a:lnTo>
                <a:close/>
              </a:path>
              <a:path w="2992754" h="1770379">
                <a:moveTo>
                  <a:pt x="9906" y="1760982"/>
                </a:moveTo>
                <a:lnTo>
                  <a:pt x="9906" y="9905"/>
                </a:lnTo>
                <a:lnTo>
                  <a:pt x="5334" y="9905"/>
                </a:lnTo>
                <a:lnTo>
                  <a:pt x="5334" y="1760982"/>
                </a:lnTo>
                <a:lnTo>
                  <a:pt x="9906" y="1760982"/>
                </a:lnTo>
                <a:close/>
              </a:path>
              <a:path w="2992754" h="1770379">
                <a:moveTo>
                  <a:pt x="2987802" y="1760982"/>
                </a:moveTo>
                <a:lnTo>
                  <a:pt x="5334" y="1760982"/>
                </a:lnTo>
                <a:lnTo>
                  <a:pt x="9906" y="1765554"/>
                </a:lnTo>
                <a:lnTo>
                  <a:pt x="9906" y="1770126"/>
                </a:lnTo>
                <a:lnTo>
                  <a:pt x="2983229" y="1770126"/>
                </a:lnTo>
                <a:lnTo>
                  <a:pt x="2983229" y="1765554"/>
                </a:lnTo>
                <a:lnTo>
                  <a:pt x="2987802" y="1760982"/>
                </a:lnTo>
                <a:close/>
              </a:path>
              <a:path w="2992754" h="1770379">
                <a:moveTo>
                  <a:pt x="9906" y="1770126"/>
                </a:moveTo>
                <a:lnTo>
                  <a:pt x="9906" y="1765554"/>
                </a:lnTo>
                <a:lnTo>
                  <a:pt x="5334" y="1760982"/>
                </a:lnTo>
                <a:lnTo>
                  <a:pt x="5334" y="1770126"/>
                </a:lnTo>
                <a:lnTo>
                  <a:pt x="9906" y="1770126"/>
                </a:lnTo>
                <a:close/>
              </a:path>
              <a:path w="2992754" h="1770379">
                <a:moveTo>
                  <a:pt x="2987802" y="9905"/>
                </a:moveTo>
                <a:lnTo>
                  <a:pt x="2983229" y="5334"/>
                </a:lnTo>
                <a:lnTo>
                  <a:pt x="2983229" y="9905"/>
                </a:lnTo>
                <a:lnTo>
                  <a:pt x="2987802" y="9905"/>
                </a:lnTo>
                <a:close/>
              </a:path>
              <a:path w="2992754" h="1770379">
                <a:moveTo>
                  <a:pt x="2987802" y="1760982"/>
                </a:moveTo>
                <a:lnTo>
                  <a:pt x="2987802" y="9905"/>
                </a:lnTo>
                <a:lnTo>
                  <a:pt x="2983229" y="9905"/>
                </a:lnTo>
                <a:lnTo>
                  <a:pt x="2983229" y="1760982"/>
                </a:lnTo>
                <a:lnTo>
                  <a:pt x="2987802" y="1760982"/>
                </a:lnTo>
                <a:close/>
              </a:path>
              <a:path w="2992754" h="1770379">
                <a:moveTo>
                  <a:pt x="2987802" y="1770126"/>
                </a:moveTo>
                <a:lnTo>
                  <a:pt x="2987802" y="1760982"/>
                </a:lnTo>
                <a:lnTo>
                  <a:pt x="2983229" y="1765554"/>
                </a:lnTo>
                <a:lnTo>
                  <a:pt x="2983229" y="1770126"/>
                </a:lnTo>
                <a:lnTo>
                  <a:pt x="2987802" y="17701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424966" y="1342816"/>
            <a:ext cx="4261013" cy="228549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413880" y="1333982"/>
            <a:ext cx="4284108" cy="2302985"/>
          </a:xfrm>
          <a:custGeom>
            <a:avLst/>
            <a:gdLst/>
            <a:ahLst/>
            <a:cxnLst/>
            <a:rect l="l" t="t" r="r" b="b"/>
            <a:pathLst>
              <a:path w="4711700" h="3376929">
                <a:moveTo>
                  <a:pt x="4711446" y="3376421"/>
                </a:moveTo>
                <a:lnTo>
                  <a:pt x="4711446" y="0"/>
                </a:lnTo>
                <a:lnTo>
                  <a:pt x="0" y="0"/>
                </a:lnTo>
                <a:lnTo>
                  <a:pt x="0" y="3376422"/>
                </a:lnTo>
                <a:lnTo>
                  <a:pt x="6096" y="3376422"/>
                </a:lnTo>
                <a:lnTo>
                  <a:pt x="6096" y="12954"/>
                </a:lnTo>
                <a:lnTo>
                  <a:pt x="12192" y="6096"/>
                </a:lnTo>
                <a:lnTo>
                  <a:pt x="12192" y="12954"/>
                </a:lnTo>
                <a:lnTo>
                  <a:pt x="4698492" y="12953"/>
                </a:lnTo>
                <a:lnTo>
                  <a:pt x="4698492" y="6095"/>
                </a:lnTo>
                <a:lnTo>
                  <a:pt x="4705350" y="12953"/>
                </a:lnTo>
                <a:lnTo>
                  <a:pt x="4705350" y="3376421"/>
                </a:lnTo>
                <a:lnTo>
                  <a:pt x="4711446" y="3376421"/>
                </a:lnTo>
                <a:close/>
              </a:path>
              <a:path w="4711700" h="3376929">
                <a:moveTo>
                  <a:pt x="12192" y="12954"/>
                </a:moveTo>
                <a:lnTo>
                  <a:pt x="12192" y="6096"/>
                </a:lnTo>
                <a:lnTo>
                  <a:pt x="6096" y="12954"/>
                </a:lnTo>
                <a:lnTo>
                  <a:pt x="12192" y="12954"/>
                </a:lnTo>
                <a:close/>
              </a:path>
              <a:path w="4711700" h="3376929">
                <a:moveTo>
                  <a:pt x="12192" y="3364230"/>
                </a:moveTo>
                <a:lnTo>
                  <a:pt x="12192" y="12954"/>
                </a:lnTo>
                <a:lnTo>
                  <a:pt x="6096" y="12954"/>
                </a:lnTo>
                <a:lnTo>
                  <a:pt x="6096" y="3364230"/>
                </a:lnTo>
                <a:lnTo>
                  <a:pt x="12192" y="3364230"/>
                </a:lnTo>
                <a:close/>
              </a:path>
              <a:path w="4711700" h="3376929">
                <a:moveTo>
                  <a:pt x="4705350" y="3364229"/>
                </a:moveTo>
                <a:lnTo>
                  <a:pt x="6096" y="3364230"/>
                </a:lnTo>
                <a:lnTo>
                  <a:pt x="12192" y="3370326"/>
                </a:lnTo>
                <a:lnTo>
                  <a:pt x="12192" y="3376422"/>
                </a:lnTo>
                <a:lnTo>
                  <a:pt x="4698492" y="3376421"/>
                </a:lnTo>
                <a:lnTo>
                  <a:pt x="4698492" y="3370325"/>
                </a:lnTo>
                <a:lnTo>
                  <a:pt x="4705350" y="3364229"/>
                </a:lnTo>
                <a:close/>
              </a:path>
              <a:path w="4711700" h="3376929">
                <a:moveTo>
                  <a:pt x="12192" y="3376422"/>
                </a:moveTo>
                <a:lnTo>
                  <a:pt x="12192" y="3370326"/>
                </a:lnTo>
                <a:lnTo>
                  <a:pt x="6096" y="3364230"/>
                </a:lnTo>
                <a:lnTo>
                  <a:pt x="6096" y="3376422"/>
                </a:lnTo>
                <a:lnTo>
                  <a:pt x="12192" y="3376422"/>
                </a:lnTo>
                <a:close/>
              </a:path>
              <a:path w="4711700" h="3376929">
                <a:moveTo>
                  <a:pt x="4705350" y="12953"/>
                </a:moveTo>
                <a:lnTo>
                  <a:pt x="4698492" y="6095"/>
                </a:lnTo>
                <a:lnTo>
                  <a:pt x="4698492" y="12953"/>
                </a:lnTo>
                <a:lnTo>
                  <a:pt x="4705350" y="12953"/>
                </a:lnTo>
                <a:close/>
              </a:path>
              <a:path w="4711700" h="3376929">
                <a:moveTo>
                  <a:pt x="4705350" y="3364229"/>
                </a:moveTo>
                <a:lnTo>
                  <a:pt x="4705350" y="12953"/>
                </a:lnTo>
                <a:lnTo>
                  <a:pt x="4698492" y="12953"/>
                </a:lnTo>
                <a:lnTo>
                  <a:pt x="4698492" y="3364229"/>
                </a:lnTo>
                <a:lnTo>
                  <a:pt x="4705350" y="3364229"/>
                </a:lnTo>
                <a:close/>
              </a:path>
              <a:path w="4711700" h="3376929">
                <a:moveTo>
                  <a:pt x="4705350" y="3376421"/>
                </a:moveTo>
                <a:lnTo>
                  <a:pt x="4705350" y="3364229"/>
                </a:lnTo>
                <a:lnTo>
                  <a:pt x="4698492" y="3370325"/>
                </a:lnTo>
                <a:lnTo>
                  <a:pt x="4698492" y="3376421"/>
                </a:lnTo>
                <a:lnTo>
                  <a:pt x="4705350" y="3376421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73245" y="3696382"/>
            <a:ext cx="2303244" cy="11962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61467" y="3687549"/>
            <a:ext cx="2323926" cy="1214285"/>
          </a:xfrm>
          <a:custGeom>
            <a:avLst/>
            <a:gdLst/>
            <a:ahLst/>
            <a:cxnLst/>
            <a:rect l="l" t="t" r="r" b="b"/>
            <a:pathLst>
              <a:path w="2555875" h="1780540">
                <a:moveTo>
                  <a:pt x="2555748" y="1780032"/>
                </a:moveTo>
                <a:lnTo>
                  <a:pt x="2555748" y="0"/>
                </a:lnTo>
                <a:lnTo>
                  <a:pt x="0" y="0"/>
                </a:lnTo>
                <a:lnTo>
                  <a:pt x="0" y="1780032"/>
                </a:lnTo>
                <a:lnTo>
                  <a:pt x="6858" y="1780032"/>
                </a:lnTo>
                <a:lnTo>
                  <a:pt x="6858" y="12954"/>
                </a:lnTo>
                <a:lnTo>
                  <a:pt x="12953" y="6858"/>
                </a:lnTo>
                <a:lnTo>
                  <a:pt x="12953" y="12954"/>
                </a:lnTo>
                <a:lnTo>
                  <a:pt x="2543556" y="12953"/>
                </a:lnTo>
                <a:lnTo>
                  <a:pt x="2543556" y="6858"/>
                </a:lnTo>
                <a:lnTo>
                  <a:pt x="2549652" y="12953"/>
                </a:lnTo>
                <a:lnTo>
                  <a:pt x="2549652" y="1780032"/>
                </a:lnTo>
                <a:lnTo>
                  <a:pt x="2555748" y="1780032"/>
                </a:lnTo>
                <a:close/>
              </a:path>
              <a:path w="2555875" h="1780540">
                <a:moveTo>
                  <a:pt x="12953" y="12954"/>
                </a:moveTo>
                <a:lnTo>
                  <a:pt x="12953" y="6858"/>
                </a:lnTo>
                <a:lnTo>
                  <a:pt x="6858" y="12954"/>
                </a:lnTo>
                <a:lnTo>
                  <a:pt x="12953" y="12954"/>
                </a:lnTo>
                <a:close/>
              </a:path>
              <a:path w="2555875" h="1780540">
                <a:moveTo>
                  <a:pt x="12954" y="1767078"/>
                </a:moveTo>
                <a:lnTo>
                  <a:pt x="12953" y="12954"/>
                </a:lnTo>
                <a:lnTo>
                  <a:pt x="6858" y="12954"/>
                </a:lnTo>
                <a:lnTo>
                  <a:pt x="6858" y="1767078"/>
                </a:lnTo>
                <a:lnTo>
                  <a:pt x="12954" y="1767078"/>
                </a:lnTo>
                <a:close/>
              </a:path>
              <a:path w="2555875" h="1780540">
                <a:moveTo>
                  <a:pt x="2549652" y="1767078"/>
                </a:moveTo>
                <a:lnTo>
                  <a:pt x="6858" y="1767078"/>
                </a:lnTo>
                <a:lnTo>
                  <a:pt x="12954" y="1773174"/>
                </a:lnTo>
                <a:lnTo>
                  <a:pt x="12954" y="1780032"/>
                </a:lnTo>
                <a:lnTo>
                  <a:pt x="2543556" y="1780032"/>
                </a:lnTo>
                <a:lnTo>
                  <a:pt x="2543556" y="1773174"/>
                </a:lnTo>
                <a:lnTo>
                  <a:pt x="2549652" y="1767078"/>
                </a:lnTo>
                <a:close/>
              </a:path>
              <a:path w="2555875" h="1780540">
                <a:moveTo>
                  <a:pt x="12954" y="1780032"/>
                </a:moveTo>
                <a:lnTo>
                  <a:pt x="12954" y="1773174"/>
                </a:lnTo>
                <a:lnTo>
                  <a:pt x="6858" y="1767078"/>
                </a:lnTo>
                <a:lnTo>
                  <a:pt x="6858" y="1780032"/>
                </a:lnTo>
                <a:lnTo>
                  <a:pt x="12954" y="1780032"/>
                </a:lnTo>
                <a:close/>
              </a:path>
              <a:path w="2555875" h="1780540">
                <a:moveTo>
                  <a:pt x="2549652" y="12953"/>
                </a:moveTo>
                <a:lnTo>
                  <a:pt x="2543556" y="6858"/>
                </a:lnTo>
                <a:lnTo>
                  <a:pt x="2543556" y="12953"/>
                </a:lnTo>
                <a:lnTo>
                  <a:pt x="2549652" y="12953"/>
                </a:lnTo>
                <a:close/>
              </a:path>
              <a:path w="2555875" h="1780540">
                <a:moveTo>
                  <a:pt x="2549652" y="1767078"/>
                </a:moveTo>
                <a:lnTo>
                  <a:pt x="2549652" y="12953"/>
                </a:lnTo>
                <a:lnTo>
                  <a:pt x="2543556" y="12953"/>
                </a:lnTo>
                <a:lnTo>
                  <a:pt x="2543556" y="1767078"/>
                </a:lnTo>
                <a:lnTo>
                  <a:pt x="2549652" y="1767078"/>
                </a:lnTo>
                <a:close/>
              </a:path>
              <a:path w="2555875" h="1780540">
                <a:moveTo>
                  <a:pt x="2549652" y="1780032"/>
                </a:moveTo>
                <a:lnTo>
                  <a:pt x="2549652" y="1767078"/>
                </a:lnTo>
                <a:lnTo>
                  <a:pt x="2543556" y="1773174"/>
                </a:lnTo>
                <a:lnTo>
                  <a:pt x="2543556" y="1780032"/>
                </a:lnTo>
                <a:lnTo>
                  <a:pt x="2549652" y="178003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6864" y="3696382"/>
            <a:ext cx="2833746" cy="11952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5778" y="3687549"/>
            <a:ext cx="2856842" cy="1212986"/>
          </a:xfrm>
          <a:custGeom>
            <a:avLst/>
            <a:gdLst/>
            <a:ahLst/>
            <a:cxnLst/>
            <a:rect l="l" t="t" r="r" b="b"/>
            <a:pathLst>
              <a:path w="3141979" h="1778634">
                <a:moveTo>
                  <a:pt x="3141726" y="1778507"/>
                </a:moveTo>
                <a:lnTo>
                  <a:pt x="3141726" y="0"/>
                </a:lnTo>
                <a:lnTo>
                  <a:pt x="0" y="0"/>
                </a:lnTo>
                <a:lnTo>
                  <a:pt x="0" y="1778507"/>
                </a:lnTo>
                <a:lnTo>
                  <a:pt x="6096" y="1778507"/>
                </a:lnTo>
                <a:lnTo>
                  <a:pt x="6096" y="12953"/>
                </a:lnTo>
                <a:lnTo>
                  <a:pt x="12191" y="6858"/>
                </a:lnTo>
                <a:lnTo>
                  <a:pt x="12191" y="12953"/>
                </a:lnTo>
                <a:lnTo>
                  <a:pt x="3128772" y="12953"/>
                </a:lnTo>
                <a:lnTo>
                  <a:pt x="3128772" y="6858"/>
                </a:lnTo>
                <a:lnTo>
                  <a:pt x="3134867" y="12953"/>
                </a:lnTo>
                <a:lnTo>
                  <a:pt x="3134868" y="1778507"/>
                </a:lnTo>
                <a:lnTo>
                  <a:pt x="3141726" y="1778507"/>
                </a:lnTo>
                <a:close/>
              </a:path>
              <a:path w="3141979" h="1778634">
                <a:moveTo>
                  <a:pt x="12191" y="12953"/>
                </a:moveTo>
                <a:lnTo>
                  <a:pt x="12191" y="6858"/>
                </a:lnTo>
                <a:lnTo>
                  <a:pt x="6096" y="12953"/>
                </a:lnTo>
                <a:lnTo>
                  <a:pt x="12191" y="12953"/>
                </a:lnTo>
                <a:close/>
              </a:path>
              <a:path w="3141979" h="1778634">
                <a:moveTo>
                  <a:pt x="12192" y="1765553"/>
                </a:moveTo>
                <a:lnTo>
                  <a:pt x="12191" y="12953"/>
                </a:lnTo>
                <a:lnTo>
                  <a:pt x="6096" y="12953"/>
                </a:lnTo>
                <a:lnTo>
                  <a:pt x="6096" y="1765553"/>
                </a:lnTo>
                <a:lnTo>
                  <a:pt x="12192" y="1765553"/>
                </a:lnTo>
                <a:close/>
              </a:path>
              <a:path w="3141979" h="1778634">
                <a:moveTo>
                  <a:pt x="3134868" y="1765553"/>
                </a:moveTo>
                <a:lnTo>
                  <a:pt x="6096" y="1765553"/>
                </a:lnTo>
                <a:lnTo>
                  <a:pt x="12192" y="1771650"/>
                </a:lnTo>
                <a:lnTo>
                  <a:pt x="12192" y="1778507"/>
                </a:lnTo>
                <a:lnTo>
                  <a:pt x="3128772" y="1778507"/>
                </a:lnTo>
                <a:lnTo>
                  <a:pt x="3128772" y="1771650"/>
                </a:lnTo>
                <a:lnTo>
                  <a:pt x="3134868" y="1765553"/>
                </a:lnTo>
                <a:close/>
              </a:path>
              <a:path w="3141979" h="1778634">
                <a:moveTo>
                  <a:pt x="12192" y="1778507"/>
                </a:moveTo>
                <a:lnTo>
                  <a:pt x="12192" y="1771650"/>
                </a:lnTo>
                <a:lnTo>
                  <a:pt x="6096" y="1765553"/>
                </a:lnTo>
                <a:lnTo>
                  <a:pt x="6096" y="1778507"/>
                </a:lnTo>
                <a:lnTo>
                  <a:pt x="12192" y="1778507"/>
                </a:lnTo>
                <a:close/>
              </a:path>
              <a:path w="3141979" h="1778634">
                <a:moveTo>
                  <a:pt x="3134867" y="12953"/>
                </a:moveTo>
                <a:lnTo>
                  <a:pt x="3128772" y="6858"/>
                </a:lnTo>
                <a:lnTo>
                  <a:pt x="3128772" y="12953"/>
                </a:lnTo>
                <a:lnTo>
                  <a:pt x="3134867" y="12953"/>
                </a:lnTo>
                <a:close/>
              </a:path>
              <a:path w="3141979" h="1778634">
                <a:moveTo>
                  <a:pt x="3134868" y="1765553"/>
                </a:moveTo>
                <a:lnTo>
                  <a:pt x="3134867" y="12953"/>
                </a:lnTo>
                <a:lnTo>
                  <a:pt x="3128772" y="12953"/>
                </a:lnTo>
                <a:lnTo>
                  <a:pt x="3128772" y="1765553"/>
                </a:lnTo>
                <a:lnTo>
                  <a:pt x="3134868" y="1765553"/>
                </a:lnTo>
                <a:close/>
              </a:path>
              <a:path w="3141979" h="1778634">
                <a:moveTo>
                  <a:pt x="3134868" y="1778507"/>
                </a:moveTo>
                <a:lnTo>
                  <a:pt x="3134868" y="1765553"/>
                </a:lnTo>
                <a:lnTo>
                  <a:pt x="3128772" y="1771650"/>
                </a:lnTo>
                <a:lnTo>
                  <a:pt x="3128772" y="1778507"/>
                </a:lnTo>
                <a:lnTo>
                  <a:pt x="3134868" y="17785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6164033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Applications </a:t>
            </a:r>
            <a:r>
              <a:rPr sz="3100" spc="-4" dirty="0"/>
              <a:t>of </a:t>
            </a:r>
            <a:r>
              <a:rPr sz="3100" dirty="0"/>
              <a:t>Image</a:t>
            </a:r>
            <a:r>
              <a:rPr sz="3100" spc="-72" dirty="0"/>
              <a:t> </a:t>
            </a:r>
            <a:r>
              <a:rPr sz="3100" spc="-4" dirty="0"/>
              <a:t>Processing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14558" y="1563674"/>
            <a:ext cx="67610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7"/>
              </a:lnSpc>
              <a:tabLst>
                <a:tab pos="272306" algn="l"/>
              </a:tabLst>
            </a:pPr>
            <a:r>
              <a:rPr sz="17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r>
              <a:rPr sz="1700" dirty="0">
                <a:solidFill>
                  <a:srgbClr val="330065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Calibri"/>
                <a:cs typeface="Calibri"/>
              </a:rPr>
              <a:t>dd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1418" y="1403097"/>
            <a:ext cx="7213235" cy="33367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6164033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Applications </a:t>
            </a:r>
            <a:r>
              <a:rPr sz="3100" spc="-4" dirty="0"/>
              <a:t>of </a:t>
            </a:r>
            <a:r>
              <a:rPr sz="3100" dirty="0"/>
              <a:t>Image</a:t>
            </a:r>
            <a:r>
              <a:rPr sz="3100" spc="-72" dirty="0"/>
              <a:t> </a:t>
            </a:r>
            <a:r>
              <a:rPr sz="3100" spc="-4" dirty="0"/>
              <a:t>Processing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14558" y="1563674"/>
            <a:ext cx="67610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7"/>
              </a:lnSpc>
              <a:tabLst>
                <a:tab pos="272306" algn="l"/>
              </a:tabLst>
            </a:pPr>
            <a:r>
              <a:rPr sz="17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r>
              <a:rPr sz="1700" dirty="0">
                <a:solidFill>
                  <a:srgbClr val="330065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Calibri"/>
                <a:cs typeface="Calibri"/>
              </a:rPr>
              <a:t>dd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09938" y="1423883"/>
            <a:ext cx="7525017" cy="346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88282"/>
            <a:ext cx="6670967" cy="394413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2500" spc="-4" dirty="0"/>
              <a:t>Applications of Image </a:t>
            </a:r>
            <a:r>
              <a:rPr sz="2500" spc="-8" dirty="0"/>
              <a:t>Processing:</a:t>
            </a:r>
            <a:r>
              <a:rPr sz="2500" spc="36" dirty="0"/>
              <a:t> </a:t>
            </a:r>
            <a:r>
              <a:rPr sz="2500" spc="-8" dirty="0"/>
              <a:t>Medicine</a:t>
            </a:r>
            <a:endParaRPr sz="2500"/>
          </a:p>
        </p:txBody>
      </p:sp>
      <p:sp>
        <p:nvSpPr>
          <p:cNvPr id="3" name="object 3"/>
          <p:cNvSpPr/>
          <p:nvPr/>
        </p:nvSpPr>
        <p:spPr>
          <a:xfrm>
            <a:off x="4936819" y="1662931"/>
            <a:ext cx="3197617" cy="18593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037890" y="1662931"/>
            <a:ext cx="3209119" cy="18390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512717" y="3498564"/>
            <a:ext cx="2647832" cy="2102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dirty="0">
                <a:latin typeface="Calibri"/>
                <a:cs typeface="Calibri"/>
              </a:rPr>
              <a:t>Original </a:t>
            </a:r>
            <a:r>
              <a:rPr sz="1300" b="1" spc="-4" dirty="0">
                <a:latin typeface="Calibri"/>
                <a:cs typeface="Calibri"/>
              </a:rPr>
              <a:t>MRI Image </a:t>
            </a:r>
            <a:r>
              <a:rPr sz="1300" b="1" dirty="0">
                <a:latin typeface="Calibri"/>
                <a:cs typeface="Calibri"/>
              </a:rPr>
              <a:t>of a </a:t>
            </a:r>
            <a:r>
              <a:rPr sz="1300" b="1" spc="-4" dirty="0">
                <a:latin typeface="Calibri"/>
                <a:cs typeface="Calibri"/>
              </a:rPr>
              <a:t>Dog</a:t>
            </a:r>
            <a:r>
              <a:rPr sz="1300" b="1" spc="-60" dirty="0">
                <a:latin typeface="Calibri"/>
                <a:cs typeface="Calibri"/>
              </a:rPr>
              <a:t> </a:t>
            </a:r>
            <a:r>
              <a:rPr sz="1300" b="1" spc="-4" dirty="0">
                <a:latin typeface="Calibri"/>
                <a:cs typeface="Calibri"/>
              </a:rPr>
              <a:t>Heart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2721" y="3525592"/>
            <a:ext cx="1689393" cy="2102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spc="-12" dirty="0">
                <a:latin typeface="Calibri"/>
                <a:cs typeface="Calibri"/>
              </a:rPr>
              <a:t>Edge </a:t>
            </a:r>
            <a:r>
              <a:rPr sz="1300" b="1" spc="-8" dirty="0">
                <a:latin typeface="Calibri"/>
                <a:cs typeface="Calibri"/>
              </a:rPr>
              <a:t>Detection</a:t>
            </a:r>
            <a:r>
              <a:rPr sz="1300" b="1" spc="-28" dirty="0">
                <a:latin typeface="Calibri"/>
                <a:cs typeface="Calibri"/>
              </a:rPr>
              <a:t> </a:t>
            </a:r>
            <a:r>
              <a:rPr sz="1300" b="1" spc="-4" dirty="0">
                <a:latin typeface="Calibri"/>
                <a:cs typeface="Calibri"/>
              </a:rPr>
              <a:t>Image</a:t>
            </a:r>
            <a:endParaRPr sz="1300">
              <a:latin typeface="Calibri"/>
              <a:cs typeface="Calibri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327526" y="2659129"/>
            <a:ext cx="563516" cy="129916"/>
          </a:xfrm>
          <a:custGeom>
            <a:avLst/>
            <a:gdLst/>
            <a:ahLst/>
            <a:cxnLst/>
            <a:rect l="l" t="t" r="r" b="b"/>
            <a:pathLst>
              <a:path w="619760" h="190500">
                <a:moveTo>
                  <a:pt x="333755" y="127254"/>
                </a:moveTo>
                <a:lnTo>
                  <a:pt x="333755" y="63246"/>
                </a:lnTo>
                <a:lnTo>
                  <a:pt x="0" y="63246"/>
                </a:lnTo>
                <a:lnTo>
                  <a:pt x="0" y="127254"/>
                </a:lnTo>
                <a:lnTo>
                  <a:pt x="333755" y="127254"/>
                </a:lnTo>
                <a:close/>
              </a:path>
              <a:path w="619760" h="190500">
                <a:moveTo>
                  <a:pt x="619506" y="95250"/>
                </a:moveTo>
                <a:lnTo>
                  <a:pt x="301751" y="0"/>
                </a:lnTo>
                <a:lnTo>
                  <a:pt x="301751" y="63246"/>
                </a:lnTo>
                <a:lnTo>
                  <a:pt x="333755" y="63246"/>
                </a:lnTo>
                <a:lnTo>
                  <a:pt x="333755" y="180906"/>
                </a:lnTo>
                <a:lnTo>
                  <a:pt x="619506" y="95250"/>
                </a:lnTo>
                <a:close/>
              </a:path>
              <a:path w="619760" h="190500">
                <a:moveTo>
                  <a:pt x="333755" y="180906"/>
                </a:moveTo>
                <a:lnTo>
                  <a:pt x="333755" y="127254"/>
                </a:lnTo>
                <a:lnTo>
                  <a:pt x="301751" y="127254"/>
                </a:lnTo>
                <a:lnTo>
                  <a:pt x="301751" y="190500"/>
                </a:lnTo>
                <a:lnTo>
                  <a:pt x="333755" y="18090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6164033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Applications </a:t>
            </a:r>
            <a:r>
              <a:rPr sz="3100" spc="-4" dirty="0"/>
              <a:t>of </a:t>
            </a:r>
            <a:r>
              <a:rPr sz="3100" dirty="0"/>
              <a:t>Image</a:t>
            </a:r>
            <a:r>
              <a:rPr sz="3100" spc="-72" dirty="0"/>
              <a:t> </a:t>
            </a:r>
            <a:r>
              <a:rPr sz="3100" spc="-4" dirty="0"/>
              <a:t>Processing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14558" y="1563674"/>
            <a:ext cx="676104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267"/>
              </a:lnSpc>
              <a:tabLst>
                <a:tab pos="272306" algn="l"/>
              </a:tabLst>
            </a:pPr>
            <a:r>
              <a:rPr sz="1700" dirty="0">
                <a:solidFill>
                  <a:srgbClr val="330065"/>
                </a:solidFill>
                <a:latin typeface="Wingdings"/>
                <a:cs typeface="Wingdings"/>
              </a:rPr>
              <a:t></a:t>
            </a:r>
            <a:r>
              <a:rPr sz="1700" dirty="0">
                <a:solidFill>
                  <a:srgbClr val="330065"/>
                </a:solidFill>
                <a:latin typeface="Times New Roman"/>
                <a:cs typeface="Times New Roman"/>
              </a:rPr>
              <a:t>	</a:t>
            </a:r>
            <a:r>
              <a:rPr sz="2400" dirty="0">
                <a:latin typeface="Calibri"/>
                <a:cs typeface="Calibri"/>
              </a:rPr>
              <a:t>dd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5363" y="1631750"/>
            <a:ext cx="7150829" cy="275422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dirty="0"/>
              <a:t>Applications of Image </a:t>
            </a:r>
            <a:r>
              <a:rPr spc="-4" dirty="0"/>
              <a:t>Processing:  Geographic </a:t>
            </a:r>
            <a:r>
              <a:rPr dirty="0"/>
              <a:t>Information Systems</a:t>
            </a:r>
            <a:r>
              <a:rPr spc="-60" dirty="0"/>
              <a:t> </a:t>
            </a:r>
            <a:r>
              <a:rPr dirty="0"/>
              <a:t>(GIS)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011" y="1433099"/>
            <a:ext cx="3403614" cy="819790"/>
          </a:xfrm>
          <a:prstGeom prst="rect">
            <a:avLst/>
          </a:prstGeom>
        </p:spPr>
        <p:txBody>
          <a:bodyPr vert="horz" wrap="square" lIns="0" tIns="77802" rIns="0" bIns="0" rtlCol="0">
            <a:spAutoFit/>
          </a:bodyPr>
          <a:lstStyle/>
          <a:p>
            <a:pPr marL="282915" indent="-272811">
              <a:spcBef>
                <a:spcPts val="613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Terrain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classification</a:t>
            </a:r>
            <a:endParaRPr sz="2200">
              <a:latin typeface="Calibri"/>
              <a:cs typeface="Calibri"/>
            </a:endParaRPr>
          </a:p>
          <a:p>
            <a:pPr marL="282915" indent="-272811">
              <a:spcBef>
                <a:spcPts val="533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Meteorology</a:t>
            </a:r>
            <a:r>
              <a:rPr sz="2200" spc="-6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(weather)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36702" y="2484519"/>
            <a:ext cx="4371219" cy="17663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72635" y="2442429"/>
            <a:ext cx="2496876" cy="187079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dirty="0"/>
              <a:t>Applications of Image </a:t>
            </a:r>
            <a:r>
              <a:rPr spc="-4" dirty="0"/>
              <a:t>Processing: </a:t>
            </a:r>
            <a:r>
              <a:rPr dirty="0"/>
              <a:t>Law  Enforcement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010" y="1567485"/>
            <a:ext cx="6132278" cy="1043309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282915" marR="4042" indent="-273316">
              <a:spcBef>
                <a:spcPts val="76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4" dirty="0">
                <a:latin typeface="Calibri"/>
                <a:cs typeface="Calibri"/>
              </a:rPr>
              <a:t>Number plate recognition for speed </a:t>
            </a:r>
            <a:r>
              <a:rPr sz="2100" spc="-8" dirty="0">
                <a:latin typeface="Calibri"/>
                <a:cs typeface="Calibri"/>
              </a:rPr>
              <a:t>cameras or  automated </a:t>
            </a:r>
            <a:r>
              <a:rPr sz="2100" spc="-4" dirty="0">
                <a:latin typeface="Calibri"/>
                <a:cs typeface="Calibri"/>
              </a:rPr>
              <a:t>toll</a:t>
            </a:r>
            <a:r>
              <a:rPr sz="2100" spc="36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systems</a:t>
            </a:r>
            <a:endParaRPr sz="2100">
              <a:latin typeface="Calibri"/>
              <a:cs typeface="Calibri"/>
            </a:endParaRPr>
          </a:p>
          <a:p>
            <a:pPr marL="282915" indent="-272811">
              <a:spcBef>
                <a:spcPts val="497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8" dirty="0">
                <a:latin typeface="Calibri"/>
                <a:cs typeface="Calibri"/>
              </a:rPr>
              <a:t>Fingerprint</a:t>
            </a:r>
            <a:r>
              <a:rPr sz="2100" spc="16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recognition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08153" y="2600786"/>
            <a:ext cx="3826900" cy="22270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90609" y="2596788"/>
            <a:ext cx="3250765" cy="223961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0" y="709517"/>
            <a:ext cx="6500065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Applications of Image </a:t>
            </a:r>
            <a:r>
              <a:rPr spc="-4" dirty="0"/>
              <a:t>Processing:</a:t>
            </a:r>
            <a:r>
              <a:rPr spc="-44" dirty="0"/>
              <a:t> </a:t>
            </a:r>
            <a:r>
              <a:rPr dirty="0"/>
              <a:t>HCI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757512" y="1398593"/>
            <a:ext cx="3137445" cy="899270"/>
          </a:xfrm>
          <a:prstGeom prst="rect">
            <a:avLst/>
          </a:prstGeom>
        </p:spPr>
        <p:txBody>
          <a:bodyPr vert="horz" wrap="square" lIns="0" tIns="82853" rIns="0" bIns="0" rtlCol="0">
            <a:spAutoFit/>
          </a:bodyPr>
          <a:lstStyle/>
          <a:p>
            <a:pPr marL="282915" indent="-272811">
              <a:spcBef>
                <a:spcPts val="652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400" spc="-4" dirty="0">
                <a:latin typeface="Calibri"/>
                <a:cs typeface="Calibri"/>
              </a:rPr>
              <a:t>Face</a:t>
            </a:r>
            <a:r>
              <a:rPr sz="2400" spc="-20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recognition</a:t>
            </a:r>
            <a:endParaRPr sz="2400">
              <a:latin typeface="Calibri"/>
              <a:cs typeface="Calibri"/>
            </a:endParaRPr>
          </a:p>
          <a:p>
            <a:pPr marL="282915" indent="-272811">
              <a:spcBef>
                <a:spcPts val="573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400" dirty="0">
                <a:latin typeface="Calibri"/>
                <a:cs typeface="Calibri"/>
              </a:rPr>
              <a:t>Gesture</a:t>
            </a:r>
            <a:r>
              <a:rPr sz="2400" spc="-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recognition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78346" y="1259150"/>
            <a:ext cx="1242276" cy="13911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994739" y="2702262"/>
            <a:ext cx="3458001" cy="212751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00702" y="2733962"/>
            <a:ext cx="3914589" cy="209892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5613797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Relationship </a:t>
            </a:r>
            <a:r>
              <a:rPr sz="3100" spc="-4" dirty="0"/>
              <a:t>with </a:t>
            </a:r>
            <a:r>
              <a:rPr sz="3100" dirty="0"/>
              <a:t>other</a:t>
            </a:r>
            <a:r>
              <a:rPr sz="3100" spc="-76" dirty="0"/>
              <a:t> </a:t>
            </a:r>
            <a:r>
              <a:rPr sz="3100" dirty="0"/>
              <a:t>Fields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935344" y="1403097"/>
            <a:ext cx="7170972" cy="34427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3" y="422421"/>
            <a:ext cx="4028909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24" dirty="0">
                <a:solidFill>
                  <a:srgbClr val="000000"/>
                </a:solidFill>
                <a:latin typeface="Calibri Light"/>
                <a:cs typeface="Calibri Light"/>
              </a:rPr>
              <a:t>Reference</a:t>
            </a:r>
            <a:r>
              <a:rPr sz="3400" b="0" spc="-8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8" dirty="0">
                <a:solidFill>
                  <a:srgbClr val="000000"/>
                </a:solidFill>
                <a:latin typeface="Calibri Light"/>
                <a:cs typeface="Calibri Light"/>
              </a:rPr>
              <a:t>Textbook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75698" y="1108930"/>
            <a:ext cx="3744696" cy="51402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01394" y="1315431"/>
            <a:ext cx="3904196" cy="74886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600" b="1" spc="-8" dirty="0">
                <a:latin typeface="Calibri"/>
                <a:cs typeface="Calibri"/>
              </a:rPr>
              <a:t>Digital </a:t>
            </a:r>
            <a:r>
              <a:rPr sz="1600" b="1" spc="-4" dirty="0">
                <a:latin typeface="Calibri"/>
                <a:cs typeface="Calibri"/>
              </a:rPr>
              <a:t>Image Processing</a:t>
            </a:r>
            <a:endParaRPr sz="1600" dirty="0">
              <a:latin typeface="Calibri"/>
              <a:cs typeface="Calibri"/>
            </a:endParaRPr>
          </a:p>
          <a:p>
            <a:pPr>
              <a:spcBef>
                <a:spcPts val="12"/>
              </a:spcBef>
            </a:pPr>
            <a:endParaRPr sz="1600" dirty="0">
              <a:latin typeface="Calibri"/>
              <a:cs typeface="Calibri"/>
            </a:endParaRPr>
          </a:p>
          <a:p>
            <a:pPr marL="10104">
              <a:spcBef>
                <a:spcPts val="4"/>
              </a:spcBef>
            </a:pPr>
            <a:r>
              <a:rPr sz="1600" spc="-8" dirty="0">
                <a:latin typeface="Calibri"/>
                <a:cs typeface="Calibri"/>
              </a:rPr>
              <a:t>By </a:t>
            </a:r>
            <a:r>
              <a:rPr sz="1600" i="1" spc="-8" dirty="0">
                <a:latin typeface="Calibri"/>
                <a:cs typeface="Calibri"/>
              </a:rPr>
              <a:t>Rafael </a:t>
            </a:r>
            <a:r>
              <a:rPr sz="1600" i="1" dirty="0">
                <a:latin typeface="Calibri"/>
                <a:cs typeface="Calibri"/>
              </a:rPr>
              <a:t>C. </a:t>
            </a:r>
            <a:r>
              <a:rPr sz="1600" i="1" spc="-12" dirty="0">
                <a:latin typeface="Calibri"/>
                <a:cs typeface="Calibri"/>
              </a:rPr>
              <a:t>Gonzalez </a:t>
            </a:r>
            <a:r>
              <a:rPr sz="1600" i="1" dirty="0">
                <a:latin typeface="Calibri"/>
                <a:cs typeface="Calibri"/>
              </a:rPr>
              <a:t>&amp; </a:t>
            </a:r>
            <a:r>
              <a:rPr sz="1600" i="1" spc="-4" dirty="0">
                <a:latin typeface="Calibri"/>
                <a:cs typeface="Calibri"/>
              </a:rPr>
              <a:t>Richard E.</a:t>
            </a:r>
            <a:r>
              <a:rPr sz="1600" i="1" spc="-8" dirty="0">
                <a:latin typeface="Calibri"/>
                <a:cs typeface="Calibri"/>
              </a:rPr>
              <a:t> </a:t>
            </a:r>
            <a:r>
              <a:rPr sz="1600" i="1" spc="-20" dirty="0">
                <a:latin typeface="Calibri"/>
                <a:cs typeface="Calibri"/>
              </a:rPr>
              <a:t>Woods</a:t>
            </a:r>
            <a:endParaRPr sz="1600" dirty="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0" y="844629"/>
            <a:ext cx="6576855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/>
              <a:t>Key </a:t>
            </a:r>
            <a:r>
              <a:rPr dirty="0"/>
              <a:t>Stages </a:t>
            </a:r>
            <a:r>
              <a:rPr spc="-4" dirty="0"/>
              <a:t>in Digital </a:t>
            </a:r>
            <a:r>
              <a:rPr dirty="0"/>
              <a:t>Image</a:t>
            </a:r>
            <a:r>
              <a:rPr spc="-32" dirty="0"/>
              <a:t> </a:t>
            </a:r>
            <a:r>
              <a:rPr spc="-4" dirty="0"/>
              <a:t>Processing</a:t>
            </a:r>
          </a:p>
        </p:txBody>
      </p:sp>
      <p:sp>
        <p:nvSpPr>
          <p:cNvPr id="3" name="object 3"/>
          <p:cNvSpPr/>
          <p:nvPr/>
        </p:nvSpPr>
        <p:spPr>
          <a:xfrm>
            <a:off x="91109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5" y="12954"/>
                </a:lnTo>
                <a:lnTo>
                  <a:pt x="1701545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5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5" y="12954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1701545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701545" y="842772"/>
                </a:moveTo>
                <a:lnTo>
                  <a:pt x="1701545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5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2530" y="3134277"/>
            <a:ext cx="102945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18692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Acquisition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2498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5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6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5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5" h="843914">
                <a:moveTo>
                  <a:pt x="12954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6" y="830579"/>
                </a:lnTo>
                <a:lnTo>
                  <a:pt x="12954" y="830579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6096" y="830579"/>
                </a:lnTo>
                <a:lnTo>
                  <a:pt x="12954" y="836675"/>
                </a:lnTo>
                <a:lnTo>
                  <a:pt x="12954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2954" y="843533"/>
                </a:moveTo>
                <a:lnTo>
                  <a:pt x="12954" y="836675"/>
                </a:lnTo>
                <a:lnTo>
                  <a:pt x="6096" y="830579"/>
                </a:lnTo>
                <a:lnTo>
                  <a:pt x="6096" y="843533"/>
                </a:lnTo>
                <a:lnTo>
                  <a:pt x="12954" y="843533"/>
                </a:lnTo>
                <a:close/>
              </a:path>
              <a:path w="1708785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5519" y="1540462"/>
            <a:ext cx="108661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12187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Restoration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4876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4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5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4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4" h="843914">
                <a:moveTo>
                  <a:pt x="12953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5" y="830579"/>
                </a:lnTo>
                <a:lnTo>
                  <a:pt x="12953" y="830579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6095" y="830579"/>
                </a:lnTo>
                <a:lnTo>
                  <a:pt x="12953" y="836675"/>
                </a:lnTo>
                <a:lnTo>
                  <a:pt x="12953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2953" y="843533"/>
                </a:moveTo>
                <a:lnTo>
                  <a:pt x="12953" y="836675"/>
                </a:lnTo>
                <a:lnTo>
                  <a:pt x="6095" y="830579"/>
                </a:lnTo>
                <a:lnTo>
                  <a:pt x="6095" y="843533"/>
                </a:lnTo>
                <a:lnTo>
                  <a:pt x="12953" y="843533"/>
                </a:lnTo>
                <a:close/>
              </a:path>
              <a:path w="1708784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91505" y="1540462"/>
            <a:ext cx="1318720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26807" marR="4042" indent="-117208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Morphological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6311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85980" y="2461310"/>
            <a:ext cx="130659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Segmentation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63115" y="3813307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48106" y="3911697"/>
            <a:ext cx="982689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 marR="4042" indent="171265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Object  recognition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109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3953" y="2367770"/>
            <a:ext cx="1306595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30817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Enhancement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6311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61730" y="3145190"/>
            <a:ext cx="1355094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81843" marR="4042" indent="-72244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Represen</a:t>
            </a:r>
            <a:r>
              <a:rPr dirty="0">
                <a:latin typeface="Arial"/>
                <a:cs typeface="Arial"/>
              </a:rPr>
              <a:t>t</a:t>
            </a:r>
            <a:r>
              <a:rPr spc="-4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i</a:t>
            </a:r>
            <a:r>
              <a:rPr spc="-4" dirty="0">
                <a:latin typeface="Arial"/>
                <a:cs typeface="Arial"/>
              </a:rPr>
              <a:t>on  &amp;</a:t>
            </a:r>
            <a:r>
              <a:rPr spc="-1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Description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1625" y="3993804"/>
            <a:ext cx="157045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Problem</a:t>
            </a:r>
            <a:r>
              <a:rPr spc="-3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Domain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53134" y="3617394"/>
            <a:ext cx="69285" cy="358136"/>
          </a:xfrm>
          <a:custGeom>
            <a:avLst/>
            <a:gdLst/>
            <a:ahLst/>
            <a:cxnLst/>
            <a:rect l="l" t="t" r="r" b="b"/>
            <a:pathLst>
              <a:path w="76200" h="525145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525145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525145">
                <a:moveTo>
                  <a:pt x="44195" y="525017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525017"/>
                </a:lnTo>
                <a:lnTo>
                  <a:pt x="44195" y="525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3134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293370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293370">
                <a:moveTo>
                  <a:pt x="44195" y="293369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293369"/>
                </a:lnTo>
                <a:lnTo>
                  <a:pt x="44195" y="293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5155" y="3617393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05155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2005" y="1736723"/>
            <a:ext cx="1052551" cy="547814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25474" y="726947"/>
                </a:moveTo>
                <a:lnTo>
                  <a:pt x="1125474" y="0"/>
                </a:lnTo>
                <a:lnTo>
                  <a:pt x="0" y="0"/>
                </a:lnTo>
                <a:lnTo>
                  <a:pt x="0" y="12954"/>
                </a:lnTo>
                <a:lnTo>
                  <a:pt x="1113282" y="12953"/>
                </a:lnTo>
                <a:lnTo>
                  <a:pt x="1113282" y="6095"/>
                </a:lnTo>
                <a:lnTo>
                  <a:pt x="1119378" y="12953"/>
                </a:lnTo>
                <a:lnTo>
                  <a:pt x="1119378" y="726947"/>
                </a:lnTo>
                <a:lnTo>
                  <a:pt x="1125474" y="726947"/>
                </a:lnTo>
                <a:close/>
              </a:path>
              <a:path w="1157604" h="803275">
                <a:moveTo>
                  <a:pt x="1157478" y="726947"/>
                </a:moveTo>
                <a:lnTo>
                  <a:pt x="1081278" y="726947"/>
                </a:lnTo>
                <a:lnTo>
                  <a:pt x="1113282" y="790955"/>
                </a:lnTo>
                <a:lnTo>
                  <a:pt x="1113282" y="739901"/>
                </a:lnTo>
                <a:lnTo>
                  <a:pt x="1125474" y="739901"/>
                </a:lnTo>
                <a:lnTo>
                  <a:pt x="1125474" y="790955"/>
                </a:lnTo>
                <a:lnTo>
                  <a:pt x="1157478" y="726947"/>
                </a:lnTo>
                <a:close/>
              </a:path>
              <a:path w="1157604" h="803275">
                <a:moveTo>
                  <a:pt x="1119378" y="12953"/>
                </a:moveTo>
                <a:lnTo>
                  <a:pt x="1113282" y="6095"/>
                </a:lnTo>
                <a:lnTo>
                  <a:pt x="1113282" y="12953"/>
                </a:lnTo>
                <a:lnTo>
                  <a:pt x="1119378" y="12953"/>
                </a:lnTo>
                <a:close/>
              </a:path>
              <a:path w="1157604" h="803275">
                <a:moveTo>
                  <a:pt x="1119378" y="726947"/>
                </a:moveTo>
                <a:lnTo>
                  <a:pt x="1119378" y="12953"/>
                </a:lnTo>
                <a:lnTo>
                  <a:pt x="1113282" y="12953"/>
                </a:lnTo>
                <a:lnTo>
                  <a:pt x="1113282" y="726947"/>
                </a:lnTo>
                <a:lnTo>
                  <a:pt x="1119378" y="726947"/>
                </a:lnTo>
                <a:close/>
              </a:path>
              <a:path w="1157604" h="803275">
                <a:moveTo>
                  <a:pt x="1125474" y="790955"/>
                </a:moveTo>
                <a:lnTo>
                  <a:pt x="1125474" y="739901"/>
                </a:lnTo>
                <a:lnTo>
                  <a:pt x="1113282" y="739901"/>
                </a:lnTo>
                <a:lnTo>
                  <a:pt x="1113282" y="790955"/>
                </a:lnTo>
                <a:lnTo>
                  <a:pt x="1119378" y="803147"/>
                </a:lnTo>
                <a:lnTo>
                  <a:pt x="1125474" y="790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59627" y="1714897"/>
            <a:ext cx="621253" cy="51967"/>
          </a:xfrm>
          <a:custGeom>
            <a:avLst/>
            <a:gdLst/>
            <a:ahLst/>
            <a:cxnLst/>
            <a:rect l="l" t="t" r="r" b="b"/>
            <a:pathLst>
              <a:path w="683260" h="76200">
                <a:moveTo>
                  <a:pt x="619505" y="44957"/>
                </a:moveTo>
                <a:lnTo>
                  <a:pt x="619505" y="32003"/>
                </a:lnTo>
                <a:lnTo>
                  <a:pt x="0" y="32003"/>
                </a:lnTo>
                <a:lnTo>
                  <a:pt x="0" y="44957"/>
                </a:lnTo>
                <a:lnTo>
                  <a:pt x="619505" y="44957"/>
                </a:lnTo>
                <a:close/>
              </a:path>
              <a:path w="683260" h="76200">
                <a:moveTo>
                  <a:pt x="682751" y="38099"/>
                </a:moveTo>
                <a:lnTo>
                  <a:pt x="606551" y="0"/>
                </a:lnTo>
                <a:lnTo>
                  <a:pt x="606551" y="32003"/>
                </a:lnTo>
                <a:lnTo>
                  <a:pt x="619505" y="32003"/>
                </a:lnTo>
                <a:lnTo>
                  <a:pt x="619505" y="69722"/>
                </a:lnTo>
                <a:lnTo>
                  <a:pt x="682751" y="38099"/>
                </a:lnTo>
                <a:close/>
              </a:path>
              <a:path w="683260" h="76200">
                <a:moveTo>
                  <a:pt x="619505" y="69722"/>
                </a:moveTo>
                <a:lnTo>
                  <a:pt x="619505" y="44957"/>
                </a:lnTo>
                <a:lnTo>
                  <a:pt x="606551" y="44957"/>
                </a:lnTo>
                <a:lnTo>
                  <a:pt x="606551" y="76199"/>
                </a:lnTo>
                <a:lnTo>
                  <a:pt x="619505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82233" y="1714897"/>
            <a:ext cx="1035807" cy="569900"/>
          </a:xfrm>
          <a:custGeom>
            <a:avLst/>
            <a:gdLst/>
            <a:ahLst/>
            <a:cxnLst/>
            <a:rect l="l" t="t" r="r" b="b"/>
            <a:pathLst>
              <a:path w="1139189" h="835660">
                <a:moveTo>
                  <a:pt x="1075944" y="44957"/>
                </a:moveTo>
                <a:lnTo>
                  <a:pt x="1075944" y="32003"/>
                </a:lnTo>
                <a:lnTo>
                  <a:pt x="0" y="32003"/>
                </a:lnTo>
                <a:lnTo>
                  <a:pt x="0" y="835151"/>
                </a:lnTo>
                <a:lnTo>
                  <a:pt x="6096" y="835151"/>
                </a:lnTo>
                <a:lnTo>
                  <a:pt x="6095" y="44957"/>
                </a:lnTo>
                <a:lnTo>
                  <a:pt x="12191" y="38100"/>
                </a:lnTo>
                <a:lnTo>
                  <a:pt x="12191" y="44957"/>
                </a:lnTo>
                <a:lnTo>
                  <a:pt x="1075944" y="44957"/>
                </a:lnTo>
                <a:close/>
              </a:path>
              <a:path w="1139189" h="835660">
                <a:moveTo>
                  <a:pt x="12191" y="44957"/>
                </a:moveTo>
                <a:lnTo>
                  <a:pt x="12191" y="38100"/>
                </a:lnTo>
                <a:lnTo>
                  <a:pt x="6095" y="44957"/>
                </a:lnTo>
                <a:lnTo>
                  <a:pt x="12191" y="44957"/>
                </a:lnTo>
                <a:close/>
              </a:path>
              <a:path w="1139189" h="835660">
                <a:moveTo>
                  <a:pt x="12191" y="835151"/>
                </a:moveTo>
                <a:lnTo>
                  <a:pt x="12191" y="44957"/>
                </a:lnTo>
                <a:lnTo>
                  <a:pt x="6095" y="44957"/>
                </a:lnTo>
                <a:lnTo>
                  <a:pt x="6096" y="835151"/>
                </a:lnTo>
                <a:lnTo>
                  <a:pt x="12191" y="835151"/>
                </a:lnTo>
                <a:close/>
              </a:path>
              <a:path w="1139189" h="835660">
                <a:moveTo>
                  <a:pt x="1139190" y="38099"/>
                </a:moveTo>
                <a:lnTo>
                  <a:pt x="1062990" y="0"/>
                </a:lnTo>
                <a:lnTo>
                  <a:pt x="1062990" y="32003"/>
                </a:lnTo>
                <a:lnTo>
                  <a:pt x="1075944" y="32003"/>
                </a:lnTo>
                <a:lnTo>
                  <a:pt x="1075944" y="69722"/>
                </a:lnTo>
                <a:lnTo>
                  <a:pt x="1139190" y="38099"/>
                </a:lnTo>
                <a:close/>
              </a:path>
              <a:path w="1139189" h="835660">
                <a:moveTo>
                  <a:pt x="1075944" y="69722"/>
                </a:moveTo>
                <a:lnTo>
                  <a:pt x="1075944" y="44957"/>
                </a:lnTo>
                <a:lnTo>
                  <a:pt x="1062990" y="44957"/>
                </a:lnTo>
                <a:lnTo>
                  <a:pt x="1062990" y="76199"/>
                </a:lnTo>
                <a:lnTo>
                  <a:pt x="1075944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36748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5" h="855979">
                <a:moveTo>
                  <a:pt x="25907" y="829818"/>
                </a:moveTo>
                <a:lnTo>
                  <a:pt x="25907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7" y="829818"/>
                </a:lnTo>
                <a:close/>
              </a:path>
              <a:path w="1721485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7" y="842772"/>
                </a:lnTo>
                <a:lnTo>
                  <a:pt x="25907" y="855726"/>
                </a:lnTo>
                <a:lnTo>
                  <a:pt x="86106" y="855726"/>
                </a:lnTo>
                <a:close/>
              </a:path>
              <a:path w="1721485" h="855979">
                <a:moveTo>
                  <a:pt x="25907" y="855726"/>
                </a:moveTo>
                <a:lnTo>
                  <a:pt x="25907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7" y="855726"/>
                </a:lnTo>
                <a:close/>
              </a:path>
              <a:path w="1721485" h="855979">
                <a:moveTo>
                  <a:pt x="25907" y="665226"/>
                </a:moveTo>
                <a:lnTo>
                  <a:pt x="25907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7" y="665226"/>
                </a:lnTo>
                <a:close/>
              </a:path>
              <a:path w="1721485" h="855979">
                <a:moveTo>
                  <a:pt x="25907" y="486918"/>
                </a:moveTo>
                <a:lnTo>
                  <a:pt x="25907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7" y="486918"/>
                </a:lnTo>
                <a:close/>
              </a:path>
              <a:path w="1721485" h="855979">
                <a:moveTo>
                  <a:pt x="25907" y="309372"/>
                </a:moveTo>
                <a:lnTo>
                  <a:pt x="25907" y="208025"/>
                </a:lnTo>
                <a:lnTo>
                  <a:pt x="0" y="208025"/>
                </a:lnTo>
                <a:lnTo>
                  <a:pt x="0" y="309372"/>
                </a:lnTo>
                <a:lnTo>
                  <a:pt x="25907" y="309372"/>
                </a:lnTo>
                <a:close/>
              </a:path>
              <a:path w="1721485" h="855979">
                <a:moveTo>
                  <a:pt x="25907" y="131826"/>
                </a:moveTo>
                <a:lnTo>
                  <a:pt x="25907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7" y="131826"/>
                </a:lnTo>
                <a:close/>
              </a:path>
              <a:path w="1721485" h="855979">
                <a:moveTo>
                  <a:pt x="173735" y="25146"/>
                </a:moveTo>
                <a:lnTo>
                  <a:pt x="173735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3735" y="25146"/>
                </a:lnTo>
                <a:close/>
              </a:path>
              <a:path w="1721485" h="855979">
                <a:moveTo>
                  <a:pt x="351282" y="25146"/>
                </a:moveTo>
                <a:lnTo>
                  <a:pt x="351282" y="0"/>
                </a:lnTo>
                <a:lnTo>
                  <a:pt x="249936" y="0"/>
                </a:lnTo>
                <a:lnTo>
                  <a:pt x="249936" y="25146"/>
                </a:lnTo>
                <a:lnTo>
                  <a:pt x="351282" y="25146"/>
                </a:lnTo>
                <a:close/>
              </a:path>
              <a:path w="1721485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5" h="855979">
                <a:moveTo>
                  <a:pt x="707136" y="25146"/>
                </a:moveTo>
                <a:lnTo>
                  <a:pt x="707136" y="0"/>
                </a:lnTo>
                <a:lnTo>
                  <a:pt x="605028" y="0"/>
                </a:lnTo>
                <a:lnTo>
                  <a:pt x="605028" y="25146"/>
                </a:lnTo>
                <a:lnTo>
                  <a:pt x="707136" y="25146"/>
                </a:lnTo>
                <a:close/>
              </a:path>
              <a:path w="1721485" h="855979">
                <a:moveTo>
                  <a:pt x="884682" y="25146"/>
                </a:moveTo>
                <a:lnTo>
                  <a:pt x="884682" y="0"/>
                </a:lnTo>
                <a:lnTo>
                  <a:pt x="783336" y="0"/>
                </a:lnTo>
                <a:lnTo>
                  <a:pt x="783336" y="25146"/>
                </a:lnTo>
                <a:lnTo>
                  <a:pt x="884682" y="25146"/>
                </a:lnTo>
                <a:close/>
              </a:path>
              <a:path w="1721485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5" h="855979">
                <a:moveTo>
                  <a:pt x="1240536" y="25146"/>
                </a:moveTo>
                <a:lnTo>
                  <a:pt x="1240536" y="0"/>
                </a:lnTo>
                <a:lnTo>
                  <a:pt x="1138428" y="0"/>
                </a:lnTo>
                <a:lnTo>
                  <a:pt x="1138428" y="25146"/>
                </a:lnTo>
                <a:lnTo>
                  <a:pt x="1240536" y="25146"/>
                </a:lnTo>
                <a:close/>
              </a:path>
              <a:path w="1721485" h="855979">
                <a:moveTo>
                  <a:pt x="1418082" y="25146"/>
                </a:moveTo>
                <a:lnTo>
                  <a:pt x="1418082" y="0"/>
                </a:lnTo>
                <a:lnTo>
                  <a:pt x="1316736" y="0"/>
                </a:lnTo>
                <a:lnTo>
                  <a:pt x="1316736" y="25146"/>
                </a:lnTo>
                <a:lnTo>
                  <a:pt x="1418082" y="25146"/>
                </a:lnTo>
                <a:close/>
              </a:path>
              <a:path w="1721485" h="855979">
                <a:moveTo>
                  <a:pt x="1595628" y="25146"/>
                </a:moveTo>
                <a:lnTo>
                  <a:pt x="1595628" y="0"/>
                </a:lnTo>
                <a:lnTo>
                  <a:pt x="1494282" y="0"/>
                </a:lnTo>
                <a:lnTo>
                  <a:pt x="1494282" y="25146"/>
                </a:lnTo>
                <a:lnTo>
                  <a:pt x="1595628" y="25146"/>
                </a:lnTo>
                <a:close/>
              </a:path>
              <a:path w="1721485" h="855979">
                <a:moveTo>
                  <a:pt x="1721358" y="77724"/>
                </a:moveTo>
                <a:lnTo>
                  <a:pt x="1721358" y="0"/>
                </a:lnTo>
                <a:lnTo>
                  <a:pt x="1671828" y="0"/>
                </a:lnTo>
                <a:lnTo>
                  <a:pt x="1671828" y="25146"/>
                </a:lnTo>
                <a:lnTo>
                  <a:pt x="1695450" y="25146"/>
                </a:lnTo>
                <a:lnTo>
                  <a:pt x="1695450" y="12954"/>
                </a:lnTo>
                <a:lnTo>
                  <a:pt x="1708404" y="25146"/>
                </a:lnTo>
                <a:lnTo>
                  <a:pt x="1708404" y="77724"/>
                </a:lnTo>
                <a:lnTo>
                  <a:pt x="1721358" y="77724"/>
                </a:lnTo>
                <a:close/>
              </a:path>
              <a:path w="1721485" h="855979">
                <a:moveTo>
                  <a:pt x="1708404" y="25146"/>
                </a:moveTo>
                <a:lnTo>
                  <a:pt x="1695450" y="12954"/>
                </a:lnTo>
                <a:lnTo>
                  <a:pt x="1695450" y="25146"/>
                </a:lnTo>
                <a:lnTo>
                  <a:pt x="1708404" y="25146"/>
                </a:lnTo>
                <a:close/>
              </a:path>
              <a:path w="1721485" h="855979">
                <a:moveTo>
                  <a:pt x="1708404" y="77724"/>
                </a:moveTo>
                <a:lnTo>
                  <a:pt x="1708404" y="25146"/>
                </a:lnTo>
                <a:lnTo>
                  <a:pt x="1695450" y="25146"/>
                </a:lnTo>
                <a:lnTo>
                  <a:pt x="1695450" y="77724"/>
                </a:lnTo>
                <a:lnTo>
                  <a:pt x="1708404" y="77724"/>
                </a:lnTo>
                <a:close/>
              </a:path>
              <a:path w="1721485" h="855979">
                <a:moveTo>
                  <a:pt x="1721358" y="255270"/>
                </a:moveTo>
                <a:lnTo>
                  <a:pt x="1721358" y="153924"/>
                </a:lnTo>
                <a:lnTo>
                  <a:pt x="1695450" y="153924"/>
                </a:lnTo>
                <a:lnTo>
                  <a:pt x="1695450" y="255270"/>
                </a:lnTo>
                <a:lnTo>
                  <a:pt x="1721358" y="255270"/>
                </a:lnTo>
                <a:close/>
              </a:path>
              <a:path w="1721485" h="855979">
                <a:moveTo>
                  <a:pt x="1721358" y="433577"/>
                </a:moveTo>
                <a:lnTo>
                  <a:pt x="1721358" y="331470"/>
                </a:lnTo>
                <a:lnTo>
                  <a:pt x="1695450" y="331470"/>
                </a:lnTo>
                <a:lnTo>
                  <a:pt x="1695450" y="433577"/>
                </a:lnTo>
                <a:lnTo>
                  <a:pt x="1721358" y="433577"/>
                </a:lnTo>
                <a:close/>
              </a:path>
              <a:path w="1721485" h="855979">
                <a:moveTo>
                  <a:pt x="1721358" y="611124"/>
                </a:moveTo>
                <a:lnTo>
                  <a:pt x="1721358" y="509777"/>
                </a:lnTo>
                <a:lnTo>
                  <a:pt x="1695450" y="509777"/>
                </a:lnTo>
                <a:lnTo>
                  <a:pt x="1695450" y="611124"/>
                </a:lnTo>
                <a:lnTo>
                  <a:pt x="1721358" y="611124"/>
                </a:lnTo>
                <a:close/>
              </a:path>
              <a:path w="1721485" h="855979">
                <a:moveTo>
                  <a:pt x="1721358" y="788670"/>
                </a:moveTo>
                <a:lnTo>
                  <a:pt x="1721358" y="687324"/>
                </a:lnTo>
                <a:lnTo>
                  <a:pt x="1695450" y="687324"/>
                </a:lnTo>
                <a:lnTo>
                  <a:pt x="1695450" y="788670"/>
                </a:lnTo>
                <a:lnTo>
                  <a:pt x="1721358" y="788670"/>
                </a:lnTo>
                <a:close/>
              </a:path>
              <a:path w="1721485" h="855979">
                <a:moveTo>
                  <a:pt x="1686306" y="855726"/>
                </a:moveTo>
                <a:lnTo>
                  <a:pt x="1686306" y="829818"/>
                </a:lnTo>
                <a:lnTo>
                  <a:pt x="1584959" y="829818"/>
                </a:lnTo>
                <a:lnTo>
                  <a:pt x="1584959" y="855726"/>
                </a:lnTo>
                <a:lnTo>
                  <a:pt x="1686306" y="855726"/>
                </a:lnTo>
                <a:close/>
              </a:path>
              <a:path w="1721485" h="855979">
                <a:moveTo>
                  <a:pt x="1508760" y="855726"/>
                </a:moveTo>
                <a:lnTo>
                  <a:pt x="1508760" y="829818"/>
                </a:lnTo>
                <a:lnTo>
                  <a:pt x="1406652" y="829818"/>
                </a:lnTo>
                <a:lnTo>
                  <a:pt x="1406652" y="855726"/>
                </a:lnTo>
                <a:lnTo>
                  <a:pt x="1508760" y="855726"/>
                </a:lnTo>
                <a:close/>
              </a:path>
              <a:path w="1721485" h="855979">
                <a:moveTo>
                  <a:pt x="1330452" y="855726"/>
                </a:moveTo>
                <a:lnTo>
                  <a:pt x="1330452" y="829818"/>
                </a:lnTo>
                <a:lnTo>
                  <a:pt x="1229106" y="829818"/>
                </a:lnTo>
                <a:lnTo>
                  <a:pt x="1229106" y="855726"/>
                </a:lnTo>
                <a:lnTo>
                  <a:pt x="1330452" y="855726"/>
                </a:lnTo>
                <a:close/>
              </a:path>
              <a:path w="1721485" h="855979">
                <a:moveTo>
                  <a:pt x="1152906" y="855726"/>
                </a:moveTo>
                <a:lnTo>
                  <a:pt x="1152906" y="829818"/>
                </a:lnTo>
                <a:lnTo>
                  <a:pt x="1051559" y="829818"/>
                </a:lnTo>
                <a:lnTo>
                  <a:pt x="1051559" y="855726"/>
                </a:lnTo>
                <a:lnTo>
                  <a:pt x="1152906" y="855726"/>
                </a:lnTo>
                <a:close/>
              </a:path>
              <a:path w="1721485" h="855979">
                <a:moveTo>
                  <a:pt x="975360" y="855726"/>
                </a:moveTo>
                <a:lnTo>
                  <a:pt x="975360" y="829818"/>
                </a:lnTo>
                <a:lnTo>
                  <a:pt x="873252" y="829818"/>
                </a:lnTo>
                <a:lnTo>
                  <a:pt x="873252" y="855726"/>
                </a:lnTo>
                <a:lnTo>
                  <a:pt x="975360" y="855726"/>
                </a:lnTo>
                <a:close/>
              </a:path>
              <a:path w="1721485" h="855979">
                <a:moveTo>
                  <a:pt x="797052" y="855726"/>
                </a:moveTo>
                <a:lnTo>
                  <a:pt x="797052" y="829818"/>
                </a:lnTo>
                <a:lnTo>
                  <a:pt x="695706" y="829818"/>
                </a:lnTo>
                <a:lnTo>
                  <a:pt x="695706" y="855726"/>
                </a:lnTo>
                <a:lnTo>
                  <a:pt x="797052" y="855726"/>
                </a:lnTo>
                <a:close/>
              </a:path>
              <a:path w="1721485" h="855979">
                <a:moveTo>
                  <a:pt x="619506" y="855726"/>
                </a:moveTo>
                <a:lnTo>
                  <a:pt x="619506" y="829818"/>
                </a:lnTo>
                <a:lnTo>
                  <a:pt x="518159" y="829818"/>
                </a:lnTo>
                <a:lnTo>
                  <a:pt x="518159" y="855726"/>
                </a:lnTo>
                <a:lnTo>
                  <a:pt x="619506" y="855726"/>
                </a:lnTo>
                <a:close/>
              </a:path>
              <a:path w="1721485" h="855979">
                <a:moveTo>
                  <a:pt x="441960" y="855726"/>
                </a:moveTo>
                <a:lnTo>
                  <a:pt x="441960" y="829818"/>
                </a:lnTo>
                <a:lnTo>
                  <a:pt x="339852" y="829818"/>
                </a:lnTo>
                <a:lnTo>
                  <a:pt x="339852" y="855726"/>
                </a:lnTo>
                <a:lnTo>
                  <a:pt x="441960" y="855726"/>
                </a:lnTo>
                <a:close/>
              </a:path>
              <a:path w="1721485" h="855979">
                <a:moveTo>
                  <a:pt x="263652" y="855726"/>
                </a:moveTo>
                <a:lnTo>
                  <a:pt x="263652" y="829818"/>
                </a:lnTo>
                <a:lnTo>
                  <a:pt x="162306" y="829818"/>
                </a:lnTo>
                <a:lnTo>
                  <a:pt x="162306" y="855726"/>
                </a:lnTo>
                <a:lnTo>
                  <a:pt x="263652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883862" y="4345617"/>
            <a:ext cx="1270221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5588" marR="4042" indent="-95989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Colour</a:t>
            </a:r>
            <a:r>
              <a:rPr spc="-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Image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76492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4" h="855979">
                <a:moveTo>
                  <a:pt x="25908" y="829818"/>
                </a:moveTo>
                <a:lnTo>
                  <a:pt x="25908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8" y="829818"/>
                </a:lnTo>
                <a:close/>
              </a:path>
              <a:path w="1721484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8" y="842772"/>
                </a:lnTo>
                <a:lnTo>
                  <a:pt x="25908" y="855726"/>
                </a:lnTo>
                <a:lnTo>
                  <a:pt x="86106" y="855726"/>
                </a:lnTo>
                <a:close/>
              </a:path>
              <a:path w="1721484" h="855979">
                <a:moveTo>
                  <a:pt x="25908" y="855726"/>
                </a:moveTo>
                <a:lnTo>
                  <a:pt x="25908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8" y="855726"/>
                </a:lnTo>
                <a:close/>
              </a:path>
              <a:path w="1721484" h="855979">
                <a:moveTo>
                  <a:pt x="25908" y="665226"/>
                </a:moveTo>
                <a:lnTo>
                  <a:pt x="25908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8" y="665226"/>
                </a:lnTo>
                <a:close/>
              </a:path>
              <a:path w="1721484" h="855979">
                <a:moveTo>
                  <a:pt x="25908" y="486918"/>
                </a:moveTo>
                <a:lnTo>
                  <a:pt x="25908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8" y="486918"/>
                </a:lnTo>
                <a:close/>
              </a:path>
              <a:path w="1721484" h="855979">
                <a:moveTo>
                  <a:pt x="25908" y="309372"/>
                </a:moveTo>
                <a:lnTo>
                  <a:pt x="25908" y="208026"/>
                </a:lnTo>
                <a:lnTo>
                  <a:pt x="0" y="208026"/>
                </a:lnTo>
                <a:lnTo>
                  <a:pt x="0" y="309372"/>
                </a:lnTo>
                <a:lnTo>
                  <a:pt x="25908" y="309372"/>
                </a:lnTo>
                <a:close/>
              </a:path>
              <a:path w="1721484" h="855979">
                <a:moveTo>
                  <a:pt x="25908" y="131826"/>
                </a:moveTo>
                <a:lnTo>
                  <a:pt x="25908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8" y="131826"/>
                </a:lnTo>
                <a:close/>
              </a:path>
              <a:path w="1721484" h="855979">
                <a:moveTo>
                  <a:pt x="172974" y="25146"/>
                </a:moveTo>
                <a:lnTo>
                  <a:pt x="172974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2974" y="25146"/>
                </a:lnTo>
                <a:close/>
              </a:path>
              <a:path w="1721484" h="855979">
                <a:moveTo>
                  <a:pt x="351282" y="25146"/>
                </a:moveTo>
                <a:lnTo>
                  <a:pt x="351282" y="0"/>
                </a:lnTo>
                <a:lnTo>
                  <a:pt x="249174" y="0"/>
                </a:lnTo>
                <a:lnTo>
                  <a:pt x="249174" y="25146"/>
                </a:lnTo>
                <a:lnTo>
                  <a:pt x="351282" y="25146"/>
                </a:lnTo>
                <a:close/>
              </a:path>
              <a:path w="1721484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4" h="855979">
                <a:moveTo>
                  <a:pt x="706374" y="25146"/>
                </a:moveTo>
                <a:lnTo>
                  <a:pt x="706374" y="0"/>
                </a:lnTo>
                <a:lnTo>
                  <a:pt x="605027" y="0"/>
                </a:lnTo>
                <a:lnTo>
                  <a:pt x="605027" y="25146"/>
                </a:lnTo>
                <a:lnTo>
                  <a:pt x="706374" y="25146"/>
                </a:lnTo>
                <a:close/>
              </a:path>
              <a:path w="1721484" h="855979">
                <a:moveTo>
                  <a:pt x="884682" y="25146"/>
                </a:moveTo>
                <a:lnTo>
                  <a:pt x="884682" y="0"/>
                </a:lnTo>
                <a:lnTo>
                  <a:pt x="782574" y="0"/>
                </a:lnTo>
                <a:lnTo>
                  <a:pt x="782574" y="25146"/>
                </a:lnTo>
                <a:lnTo>
                  <a:pt x="884682" y="25146"/>
                </a:lnTo>
                <a:close/>
              </a:path>
              <a:path w="1721484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4" h="855979">
                <a:moveTo>
                  <a:pt x="1239774" y="25146"/>
                </a:moveTo>
                <a:lnTo>
                  <a:pt x="1239774" y="0"/>
                </a:lnTo>
                <a:lnTo>
                  <a:pt x="1138427" y="0"/>
                </a:lnTo>
                <a:lnTo>
                  <a:pt x="1138427" y="25146"/>
                </a:lnTo>
                <a:lnTo>
                  <a:pt x="1239774" y="25146"/>
                </a:lnTo>
                <a:close/>
              </a:path>
              <a:path w="1721484" h="855979">
                <a:moveTo>
                  <a:pt x="1418081" y="25146"/>
                </a:moveTo>
                <a:lnTo>
                  <a:pt x="1418081" y="0"/>
                </a:lnTo>
                <a:lnTo>
                  <a:pt x="1315973" y="0"/>
                </a:lnTo>
                <a:lnTo>
                  <a:pt x="1315973" y="25146"/>
                </a:lnTo>
                <a:lnTo>
                  <a:pt x="1418081" y="25146"/>
                </a:lnTo>
                <a:close/>
              </a:path>
              <a:path w="1721484" h="855979">
                <a:moveTo>
                  <a:pt x="1595627" y="25146"/>
                </a:moveTo>
                <a:lnTo>
                  <a:pt x="1595627" y="0"/>
                </a:lnTo>
                <a:lnTo>
                  <a:pt x="1494281" y="0"/>
                </a:lnTo>
                <a:lnTo>
                  <a:pt x="1494281" y="25146"/>
                </a:lnTo>
                <a:lnTo>
                  <a:pt x="1595627" y="25146"/>
                </a:lnTo>
                <a:close/>
              </a:path>
              <a:path w="1721484" h="855979">
                <a:moveTo>
                  <a:pt x="1721357" y="77724"/>
                </a:moveTo>
                <a:lnTo>
                  <a:pt x="1721357" y="0"/>
                </a:lnTo>
                <a:lnTo>
                  <a:pt x="1671827" y="0"/>
                </a:lnTo>
                <a:lnTo>
                  <a:pt x="1671827" y="25146"/>
                </a:lnTo>
                <a:lnTo>
                  <a:pt x="1695449" y="25146"/>
                </a:lnTo>
                <a:lnTo>
                  <a:pt x="1695449" y="12954"/>
                </a:lnTo>
                <a:lnTo>
                  <a:pt x="1708403" y="25146"/>
                </a:lnTo>
                <a:lnTo>
                  <a:pt x="1708403" y="77724"/>
                </a:lnTo>
                <a:lnTo>
                  <a:pt x="1721357" y="77724"/>
                </a:lnTo>
                <a:close/>
              </a:path>
              <a:path w="1721484" h="855979">
                <a:moveTo>
                  <a:pt x="1708403" y="25146"/>
                </a:moveTo>
                <a:lnTo>
                  <a:pt x="1695449" y="12954"/>
                </a:lnTo>
                <a:lnTo>
                  <a:pt x="1695449" y="25146"/>
                </a:lnTo>
                <a:lnTo>
                  <a:pt x="1708403" y="25146"/>
                </a:lnTo>
                <a:close/>
              </a:path>
              <a:path w="1721484" h="855979">
                <a:moveTo>
                  <a:pt x="1708403" y="77724"/>
                </a:moveTo>
                <a:lnTo>
                  <a:pt x="1708403" y="25146"/>
                </a:lnTo>
                <a:lnTo>
                  <a:pt x="1695449" y="25146"/>
                </a:lnTo>
                <a:lnTo>
                  <a:pt x="1695449" y="77724"/>
                </a:lnTo>
                <a:lnTo>
                  <a:pt x="1708403" y="77724"/>
                </a:lnTo>
                <a:close/>
              </a:path>
              <a:path w="1721484" h="855979">
                <a:moveTo>
                  <a:pt x="1721357" y="255270"/>
                </a:moveTo>
                <a:lnTo>
                  <a:pt x="1721357" y="153924"/>
                </a:lnTo>
                <a:lnTo>
                  <a:pt x="1695449" y="153924"/>
                </a:lnTo>
                <a:lnTo>
                  <a:pt x="1695449" y="255270"/>
                </a:lnTo>
                <a:lnTo>
                  <a:pt x="1721357" y="255270"/>
                </a:lnTo>
                <a:close/>
              </a:path>
              <a:path w="1721484" h="855979">
                <a:moveTo>
                  <a:pt x="1721357" y="433578"/>
                </a:moveTo>
                <a:lnTo>
                  <a:pt x="1721357" y="331470"/>
                </a:lnTo>
                <a:lnTo>
                  <a:pt x="1695449" y="331470"/>
                </a:lnTo>
                <a:lnTo>
                  <a:pt x="1695449" y="433578"/>
                </a:lnTo>
                <a:lnTo>
                  <a:pt x="1721357" y="433578"/>
                </a:lnTo>
                <a:close/>
              </a:path>
              <a:path w="1721484" h="855979">
                <a:moveTo>
                  <a:pt x="1721357" y="611124"/>
                </a:moveTo>
                <a:lnTo>
                  <a:pt x="1721357" y="509778"/>
                </a:lnTo>
                <a:lnTo>
                  <a:pt x="1695449" y="509778"/>
                </a:lnTo>
                <a:lnTo>
                  <a:pt x="1695449" y="611124"/>
                </a:lnTo>
                <a:lnTo>
                  <a:pt x="1721357" y="611124"/>
                </a:lnTo>
                <a:close/>
              </a:path>
              <a:path w="1721484" h="855979">
                <a:moveTo>
                  <a:pt x="1721357" y="788670"/>
                </a:moveTo>
                <a:lnTo>
                  <a:pt x="1721357" y="687324"/>
                </a:lnTo>
                <a:lnTo>
                  <a:pt x="1695449" y="687324"/>
                </a:lnTo>
                <a:lnTo>
                  <a:pt x="1695449" y="788670"/>
                </a:lnTo>
                <a:lnTo>
                  <a:pt x="1721357" y="788670"/>
                </a:lnTo>
                <a:close/>
              </a:path>
              <a:path w="1721484" h="855979">
                <a:moveTo>
                  <a:pt x="1686305" y="855726"/>
                </a:moveTo>
                <a:lnTo>
                  <a:pt x="1686305" y="829818"/>
                </a:lnTo>
                <a:lnTo>
                  <a:pt x="1584197" y="829818"/>
                </a:lnTo>
                <a:lnTo>
                  <a:pt x="1584197" y="855726"/>
                </a:lnTo>
                <a:lnTo>
                  <a:pt x="1686305" y="855726"/>
                </a:lnTo>
                <a:close/>
              </a:path>
              <a:path w="1721484" h="855979">
                <a:moveTo>
                  <a:pt x="1507997" y="855726"/>
                </a:moveTo>
                <a:lnTo>
                  <a:pt x="1507997" y="829818"/>
                </a:lnTo>
                <a:lnTo>
                  <a:pt x="1406651" y="829818"/>
                </a:lnTo>
                <a:lnTo>
                  <a:pt x="1406651" y="855726"/>
                </a:lnTo>
                <a:lnTo>
                  <a:pt x="1507997" y="855726"/>
                </a:lnTo>
                <a:close/>
              </a:path>
              <a:path w="1721484" h="855979">
                <a:moveTo>
                  <a:pt x="1330451" y="855726"/>
                </a:moveTo>
                <a:lnTo>
                  <a:pt x="1330451" y="829818"/>
                </a:lnTo>
                <a:lnTo>
                  <a:pt x="1229105" y="829818"/>
                </a:lnTo>
                <a:lnTo>
                  <a:pt x="1229105" y="855726"/>
                </a:lnTo>
                <a:lnTo>
                  <a:pt x="1330451" y="855726"/>
                </a:lnTo>
                <a:close/>
              </a:path>
              <a:path w="1721484" h="855979">
                <a:moveTo>
                  <a:pt x="1152906" y="855726"/>
                </a:moveTo>
                <a:lnTo>
                  <a:pt x="1152906" y="829818"/>
                </a:lnTo>
                <a:lnTo>
                  <a:pt x="1050798" y="829818"/>
                </a:lnTo>
                <a:lnTo>
                  <a:pt x="1050798" y="855726"/>
                </a:lnTo>
                <a:lnTo>
                  <a:pt x="1152906" y="855726"/>
                </a:lnTo>
                <a:close/>
              </a:path>
              <a:path w="1721484" h="855979">
                <a:moveTo>
                  <a:pt x="974598" y="855726"/>
                </a:moveTo>
                <a:lnTo>
                  <a:pt x="974598" y="829818"/>
                </a:lnTo>
                <a:lnTo>
                  <a:pt x="873251" y="829818"/>
                </a:lnTo>
                <a:lnTo>
                  <a:pt x="873251" y="855726"/>
                </a:lnTo>
                <a:lnTo>
                  <a:pt x="974598" y="855726"/>
                </a:lnTo>
                <a:close/>
              </a:path>
              <a:path w="1721484" h="855979">
                <a:moveTo>
                  <a:pt x="797051" y="855726"/>
                </a:moveTo>
                <a:lnTo>
                  <a:pt x="797051" y="829818"/>
                </a:lnTo>
                <a:lnTo>
                  <a:pt x="695705" y="829818"/>
                </a:lnTo>
                <a:lnTo>
                  <a:pt x="695705" y="855726"/>
                </a:lnTo>
                <a:lnTo>
                  <a:pt x="797051" y="855726"/>
                </a:lnTo>
                <a:close/>
              </a:path>
              <a:path w="1721484" h="855979">
                <a:moveTo>
                  <a:pt x="619506" y="855726"/>
                </a:moveTo>
                <a:lnTo>
                  <a:pt x="619506" y="829818"/>
                </a:lnTo>
                <a:lnTo>
                  <a:pt x="517398" y="829818"/>
                </a:lnTo>
                <a:lnTo>
                  <a:pt x="517398" y="855726"/>
                </a:lnTo>
                <a:lnTo>
                  <a:pt x="619506" y="855726"/>
                </a:lnTo>
                <a:close/>
              </a:path>
              <a:path w="1721484" h="855979">
                <a:moveTo>
                  <a:pt x="441198" y="855726"/>
                </a:moveTo>
                <a:lnTo>
                  <a:pt x="441198" y="829818"/>
                </a:lnTo>
                <a:lnTo>
                  <a:pt x="339851" y="829818"/>
                </a:lnTo>
                <a:lnTo>
                  <a:pt x="339851" y="855726"/>
                </a:lnTo>
                <a:lnTo>
                  <a:pt x="441198" y="855726"/>
                </a:lnTo>
                <a:close/>
              </a:path>
              <a:path w="1721484" h="855979">
                <a:moveTo>
                  <a:pt x="263651" y="855726"/>
                </a:moveTo>
                <a:lnTo>
                  <a:pt x="263651" y="829818"/>
                </a:lnTo>
                <a:lnTo>
                  <a:pt x="162305" y="829818"/>
                </a:lnTo>
                <a:lnTo>
                  <a:pt x="162305" y="855726"/>
                </a:lnTo>
                <a:lnTo>
                  <a:pt x="263651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4933992" y="4345617"/>
            <a:ext cx="1248858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82915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Compression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spc="-4" dirty="0"/>
              <a:t>Key </a:t>
            </a:r>
            <a:r>
              <a:rPr dirty="0"/>
              <a:t>Stages </a:t>
            </a:r>
            <a:r>
              <a:rPr spc="-4" dirty="0"/>
              <a:t>in Digital </a:t>
            </a:r>
            <a:r>
              <a:rPr dirty="0"/>
              <a:t>Image </a:t>
            </a:r>
            <a:r>
              <a:rPr spc="-4" dirty="0"/>
              <a:t>Processing:  </a:t>
            </a:r>
            <a:r>
              <a:rPr dirty="0"/>
              <a:t>Image</a:t>
            </a:r>
            <a:r>
              <a:rPr spc="-4" dirty="0"/>
              <a:t> </a:t>
            </a:r>
            <a:r>
              <a:rPr dirty="0"/>
              <a:t>Aquisition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6636" y="3050958"/>
            <a:ext cx="1541586" cy="566436"/>
          </a:xfrm>
          <a:custGeom>
            <a:avLst/>
            <a:gdLst/>
            <a:ahLst/>
            <a:cxnLst/>
            <a:rect l="l" t="t" r="r" b="b"/>
            <a:pathLst>
              <a:path w="1695450" h="830579">
                <a:moveTo>
                  <a:pt x="1695450" y="830579"/>
                </a:moveTo>
                <a:lnTo>
                  <a:pt x="1695450" y="0"/>
                </a:lnTo>
                <a:lnTo>
                  <a:pt x="0" y="0"/>
                </a:lnTo>
                <a:lnTo>
                  <a:pt x="0" y="830579"/>
                </a:lnTo>
                <a:lnTo>
                  <a:pt x="1695450" y="830579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99315" y="3037966"/>
            <a:ext cx="1576228" cy="592419"/>
          </a:xfrm>
          <a:custGeom>
            <a:avLst/>
            <a:gdLst/>
            <a:ahLst/>
            <a:cxnLst/>
            <a:rect l="l" t="t" r="r" b="b"/>
            <a:pathLst>
              <a:path w="1733550" h="868679">
                <a:moveTo>
                  <a:pt x="1733550" y="868680"/>
                </a:moveTo>
                <a:lnTo>
                  <a:pt x="1733550" y="0"/>
                </a:lnTo>
                <a:lnTo>
                  <a:pt x="0" y="0"/>
                </a:lnTo>
                <a:lnTo>
                  <a:pt x="0" y="868680"/>
                </a:lnTo>
                <a:lnTo>
                  <a:pt x="19050" y="86868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1695450" y="38100"/>
                </a:lnTo>
                <a:lnTo>
                  <a:pt x="1695450" y="19050"/>
                </a:lnTo>
                <a:lnTo>
                  <a:pt x="1714500" y="38100"/>
                </a:lnTo>
                <a:lnTo>
                  <a:pt x="1714500" y="868680"/>
                </a:lnTo>
                <a:lnTo>
                  <a:pt x="1733550" y="868680"/>
                </a:lnTo>
                <a:close/>
              </a:path>
              <a:path w="1733550" h="868679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1733550" h="868679">
                <a:moveTo>
                  <a:pt x="38100" y="83058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830580"/>
                </a:lnTo>
                <a:lnTo>
                  <a:pt x="38100" y="830580"/>
                </a:lnTo>
                <a:close/>
              </a:path>
              <a:path w="1733550" h="868679">
                <a:moveTo>
                  <a:pt x="1714500" y="830580"/>
                </a:moveTo>
                <a:lnTo>
                  <a:pt x="19050" y="830580"/>
                </a:lnTo>
                <a:lnTo>
                  <a:pt x="38100" y="849630"/>
                </a:lnTo>
                <a:lnTo>
                  <a:pt x="38100" y="868680"/>
                </a:lnTo>
                <a:lnTo>
                  <a:pt x="1695450" y="868680"/>
                </a:lnTo>
                <a:lnTo>
                  <a:pt x="1695450" y="849630"/>
                </a:lnTo>
                <a:lnTo>
                  <a:pt x="1714500" y="830580"/>
                </a:lnTo>
                <a:close/>
              </a:path>
              <a:path w="1733550" h="868679">
                <a:moveTo>
                  <a:pt x="38100" y="868680"/>
                </a:moveTo>
                <a:lnTo>
                  <a:pt x="38100" y="849630"/>
                </a:lnTo>
                <a:lnTo>
                  <a:pt x="19050" y="830580"/>
                </a:lnTo>
                <a:lnTo>
                  <a:pt x="19050" y="868680"/>
                </a:lnTo>
                <a:lnTo>
                  <a:pt x="38100" y="868680"/>
                </a:lnTo>
                <a:close/>
              </a:path>
              <a:path w="1733550" h="868679">
                <a:moveTo>
                  <a:pt x="1714500" y="38100"/>
                </a:moveTo>
                <a:lnTo>
                  <a:pt x="1695450" y="19050"/>
                </a:lnTo>
                <a:lnTo>
                  <a:pt x="1695450" y="38100"/>
                </a:lnTo>
                <a:lnTo>
                  <a:pt x="1714500" y="38100"/>
                </a:lnTo>
                <a:close/>
              </a:path>
              <a:path w="1733550" h="868679">
                <a:moveTo>
                  <a:pt x="1714500" y="830580"/>
                </a:moveTo>
                <a:lnTo>
                  <a:pt x="1714500" y="38100"/>
                </a:lnTo>
                <a:lnTo>
                  <a:pt x="1695450" y="38100"/>
                </a:lnTo>
                <a:lnTo>
                  <a:pt x="1695450" y="830580"/>
                </a:lnTo>
                <a:lnTo>
                  <a:pt x="1714500" y="830580"/>
                </a:lnTo>
                <a:close/>
              </a:path>
              <a:path w="1733550" h="868679">
                <a:moveTo>
                  <a:pt x="1714500" y="868680"/>
                </a:moveTo>
                <a:lnTo>
                  <a:pt x="1714500" y="830580"/>
                </a:lnTo>
                <a:lnTo>
                  <a:pt x="1695450" y="849630"/>
                </a:lnTo>
                <a:lnTo>
                  <a:pt x="1695450" y="868680"/>
                </a:lnTo>
                <a:lnTo>
                  <a:pt x="1714500" y="86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916636" y="3050958"/>
            <a:ext cx="1541586" cy="539037"/>
          </a:xfrm>
          <a:prstGeom prst="rect">
            <a:avLst/>
          </a:prstGeom>
        </p:spPr>
        <p:txBody>
          <a:bodyPr vert="horz" wrap="square" lIns="0" tIns="107104" rIns="0" bIns="0" rtlCol="0">
            <a:spAutoFit/>
          </a:bodyPr>
          <a:lstStyle/>
          <a:p>
            <a:pPr marL="233910" marR="228353" indent="186926">
              <a:spcBef>
                <a:spcPts val="843"/>
              </a:spcBef>
            </a:pPr>
            <a:r>
              <a:rPr spc="-4" dirty="0">
                <a:latin typeface="Arial"/>
                <a:cs typeface="Arial"/>
              </a:rPr>
              <a:t>Image  Acquisition</a:t>
            </a:r>
            <a:endParaRPr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712498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5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6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5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5" h="843914">
                <a:moveTo>
                  <a:pt x="12954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6" y="830579"/>
                </a:lnTo>
                <a:lnTo>
                  <a:pt x="12954" y="830579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6096" y="830579"/>
                </a:lnTo>
                <a:lnTo>
                  <a:pt x="12954" y="836675"/>
                </a:lnTo>
                <a:lnTo>
                  <a:pt x="12954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2954" y="843533"/>
                </a:moveTo>
                <a:lnTo>
                  <a:pt x="12954" y="836675"/>
                </a:lnTo>
                <a:lnTo>
                  <a:pt x="6096" y="830579"/>
                </a:lnTo>
                <a:lnTo>
                  <a:pt x="6096" y="843533"/>
                </a:lnTo>
                <a:lnTo>
                  <a:pt x="12954" y="843533"/>
                </a:lnTo>
                <a:close/>
              </a:path>
              <a:path w="1708785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945519" y="1540462"/>
            <a:ext cx="108661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12187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Restoration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874876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4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5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4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4" h="843914">
                <a:moveTo>
                  <a:pt x="12953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5" y="830579"/>
                </a:lnTo>
                <a:lnTo>
                  <a:pt x="12953" y="830579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6095" y="830579"/>
                </a:lnTo>
                <a:lnTo>
                  <a:pt x="12953" y="836675"/>
                </a:lnTo>
                <a:lnTo>
                  <a:pt x="12953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2953" y="843533"/>
                </a:moveTo>
                <a:lnTo>
                  <a:pt x="12953" y="836675"/>
                </a:lnTo>
                <a:lnTo>
                  <a:pt x="6095" y="830579"/>
                </a:lnTo>
                <a:lnTo>
                  <a:pt x="6095" y="843533"/>
                </a:lnTo>
                <a:lnTo>
                  <a:pt x="12953" y="843533"/>
                </a:lnTo>
                <a:close/>
              </a:path>
              <a:path w="1708784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991505" y="1540462"/>
            <a:ext cx="1318720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26807" marR="4042" indent="-117208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Morphological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6311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85980" y="2461310"/>
            <a:ext cx="130659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Segmentation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63115" y="3813307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48106" y="3911697"/>
            <a:ext cx="982689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 marR="4042" indent="171265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Object  recognition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109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33953" y="2367770"/>
            <a:ext cx="1306595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30817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Enhancement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6311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61730" y="3145190"/>
            <a:ext cx="1355094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81843" marR="4042" indent="-72244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Represen</a:t>
            </a:r>
            <a:r>
              <a:rPr dirty="0">
                <a:latin typeface="Arial"/>
                <a:cs typeface="Arial"/>
              </a:rPr>
              <a:t>t</a:t>
            </a:r>
            <a:r>
              <a:rPr spc="-4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i</a:t>
            </a:r>
            <a:r>
              <a:rPr spc="-4" dirty="0">
                <a:latin typeface="Arial"/>
                <a:cs typeface="Arial"/>
              </a:rPr>
              <a:t>on  &amp;</a:t>
            </a:r>
            <a:r>
              <a:rPr spc="-1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Description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1625" y="3993804"/>
            <a:ext cx="157045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Problem</a:t>
            </a:r>
            <a:r>
              <a:rPr spc="-3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Domain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53134" y="3630385"/>
            <a:ext cx="69285" cy="345145"/>
          </a:xfrm>
          <a:custGeom>
            <a:avLst/>
            <a:gdLst/>
            <a:ahLst/>
            <a:cxnLst/>
            <a:rect l="l" t="t" r="r" b="b"/>
            <a:pathLst>
              <a:path w="76200" h="506095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506095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506095">
                <a:moveTo>
                  <a:pt x="44195" y="505967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505967"/>
                </a:lnTo>
                <a:lnTo>
                  <a:pt x="44195" y="5059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3134" y="2850886"/>
            <a:ext cx="69285" cy="18708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274320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274320">
                <a:moveTo>
                  <a:pt x="44195" y="274319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274319"/>
                </a:lnTo>
                <a:lnTo>
                  <a:pt x="44195" y="274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05155" y="3617393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5155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2005" y="1736723"/>
            <a:ext cx="1052551" cy="547814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25474" y="726947"/>
                </a:moveTo>
                <a:lnTo>
                  <a:pt x="1125474" y="0"/>
                </a:lnTo>
                <a:lnTo>
                  <a:pt x="0" y="0"/>
                </a:lnTo>
                <a:lnTo>
                  <a:pt x="0" y="12954"/>
                </a:lnTo>
                <a:lnTo>
                  <a:pt x="1113282" y="12953"/>
                </a:lnTo>
                <a:lnTo>
                  <a:pt x="1113282" y="6095"/>
                </a:lnTo>
                <a:lnTo>
                  <a:pt x="1119378" y="12953"/>
                </a:lnTo>
                <a:lnTo>
                  <a:pt x="1119378" y="726947"/>
                </a:lnTo>
                <a:lnTo>
                  <a:pt x="1125474" y="726947"/>
                </a:lnTo>
                <a:close/>
              </a:path>
              <a:path w="1157604" h="803275">
                <a:moveTo>
                  <a:pt x="1157478" y="726947"/>
                </a:moveTo>
                <a:lnTo>
                  <a:pt x="1081278" y="726947"/>
                </a:lnTo>
                <a:lnTo>
                  <a:pt x="1113282" y="790955"/>
                </a:lnTo>
                <a:lnTo>
                  <a:pt x="1113282" y="739901"/>
                </a:lnTo>
                <a:lnTo>
                  <a:pt x="1125474" y="739901"/>
                </a:lnTo>
                <a:lnTo>
                  <a:pt x="1125474" y="790955"/>
                </a:lnTo>
                <a:lnTo>
                  <a:pt x="1157478" y="726947"/>
                </a:lnTo>
                <a:close/>
              </a:path>
              <a:path w="1157604" h="803275">
                <a:moveTo>
                  <a:pt x="1119378" y="12953"/>
                </a:moveTo>
                <a:lnTo>
                  <a:pt x="1113282" y="6095"/>
                </a:lnTo>
                <a:lnTo>
                  <a:pt x="1113282" y="12953"/>
                </a:lnTo>
                <a:lnTo>
                  <a:pt x="1119378" y="12953"/>
                </a:lnTo>
                <a:close/>
              </a:path>
              <a:path w="1157604" h="803275">
                <a:moveTo>
                  <a:pt x="1119378" y="726947"/>
                </a:moveTo>
                <a:lnTo>
                  <a:pt x="1119378" y="12953"/>
                </a:lnTo>
                <a:lnTo>
                  <a:pt x="1113282" y="12953"/>
                </a:lnTo>
                <a:lnTo>
                  <a:pt x="1113282" y="726947"/>
                </a:lnTo>
                <a:lnTo>
                  <a:pt x="1119378" y="726947"/>
                </a:lnTo>
                <a:close/>
              </a:path>
              <a:path w="1157604" h="803275">
                <a:moveTo>
                  <a:pt x="1125474" y="790955"/>
                </a:moveTo>
                <a:lnTo>
                  <a:pt x="1125474" y="739901"/>
                </a:lnTo>
                <a:lnTo>
                  <a:pt x="1113282" y="739901"/>
                </a:lnTo>
                <a:lnTo>
                  <a:pt x="1113282" y="790955"/>
                </a:lnTo>
                <a:lnTo>
                  <a:pt x="1119378" y="803147"/>
                </a:lnTo>
                <a:lnTo>
                  <a:pt x="1125474" y="790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59627" y="1714897"/>
            <a:ext cx="621253" cy="51967"/>
          </a:xfrm>
          <a:custGeom>
            <a:avLst/>
            <a:gdLst/>
            <a:ahLst/>
            <a:cxnLst/>
            <a:rect l="l" t="t" r="r" b="b"/>
            <a:pathLst>
              <a:path w="683260" h="76200">
                <a:moveTo>
                  <a:pt x="619505" y="44957"/>
                </a:moveTo>
                <a:lnTo>
                  <a:pt x="619505" y="32003"/>
                </a:lnTo>
                <a:lnTo>
                  <a:pt x="0" y="32003"/>
                </a:lnTo>
                <a:lnTo>
                  <a:pt x="0" y="44957"/>
                </a:lnTo>
                <a:lnTo>
                  <a:pt x="619505" y="44957"/>
                </a:lnTo>
                <a:close/>
              </a:path>
              <a:path w="683260" h="76200">
                <a:moveTo>
                  <a:pt x="682751" y="38099"/>
                </a:moveTo>
                <a:lnTo>
                  <a:pt x="606551" y="0"/>
                </a:lnTo>
                <a:lnTo>
                  <a:pt x="606551" y="32003"/>
                </a:lnTo>
                <a:lnTo>
                  <a:pt x="619505" y="32003"/>
                </a:lnTo>
                <a:lnTo>
                  <a:pt x="619505" y="69722"/>
                </a:lnTo>
                <a:lnTo>
                  <a:pt x="682751" y="38099"/>
                </a:lnTo>
                <a:close/>
              </a:path>
              <a:path w="683260" h="76200">
                <a:moveTo>
                  <a:pt x="619505" y="69722"/>
                </a:moveTo>
                <a:lnTo>
                  <a:pt x="619505" y="44957"/>
                </a:lnTo>
                <a:lnTo>
                  <a:pt x="606551" y="44957"/>
                </a:lnTo>
                <a:lnTo>
                  <a:pt x="606551" y="76199"/>
                </a:lnTo>
                <a:lnTo>
                  <a:pt x="619505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82233" y="1714897"/>
            <a:ext cx="1035807" cy="569900"/>
          </a:xfrm>
          <a:custGeom>
            <a:avLst/>
            <a:gdLst/>
            <a:ahLst/>
            <a:cxnLst/>
            <a:rect l="l" t="t" r="r" b="b"/>
            <a:pathLst>
              <a:path w="1139189" h="835660">
                <a:moveTo>
                  <a:pt x="1075944" y="44957"/>
                </a:moveTo>
                <a:lnTo>
                  <a:pt x="1075944" y="32003"/>
                </a:lnTo>
                <a:lnTo>
                  <a:pt x="0" y="32003"/>
                </a:lnTo>
                <a:lnTo>
                  <a:pt x="0" y="835151"/>
                </a:lnTo>
                <a:lnTo>
                  <a:pt x="6096" y="835151"/>
                </a:lnTo>
                <a:lnTo>
                  <a:pt x="6095" y="44957"/>
                </a:lnTo>
                <a:lnTo>
                  <a:pt x="12191" y="38100"/>
                </a:lnTo>
                <a:lnTo>
                  <a:pt x="12191" y="44957"/>
                </a:lnTo>
                <a:lnTo>
                  <a:pt x="1075944" y="44957"/>
                </a:lnTo>
                <a:close/>
              </a:path>
              <a:path w="1139189" h="835660">
                <a:moveTo>
                  <a:pt x="12191" y="44957"/>
                </a:moveTo>
                <a:lnTo>
                  <a:pt x="12191" y="38100"/>
                </a:lnTo>
                <a:lnTo>
                  <a:pt x="6095" y="44957"/>
                </a:lnTo>
                <a:lnTo>
                  <a:pt x="12191" y="44957"/>
                </a:lnTo>
                <a:close/>
              </a:path>
              <a:path w="1139189" h="835660">
                <a:moveTo>
                  <a:pt x="12191" y="835151"/>
                </a:moveTo>
                <a:lnTo>
                  <a:pt x="12191" y="44957"/>
                </a:lnTo>
                <a:lnTo>
                  <a:pt x="6095" y="44957"/>
                </a:lnTo>
                <a:lnTo>
                  <a:pt x="6096" y="835151"/>
                </a:lnTo>
                <a:lnTo>
                  <a:pt x="12191" y="835151"/>
                </a:lnTo>
                <a:close/>
              </a:path>
              <a:path w="1139189" h="835660">
                <a:moveTo>
                  <a:pt x="1139190" y="38099"/>
                </a:moveTo>
                <a:lnTo>
                  <a:pt x="1062990" y="0"/>
                </a:lnTo>
                <a:lnTo>
                  <a:pt x="1062990" y="32003"/>
                </a:lnTo>
                <a:lnTo>
                  <a:pt x="1075944" y="32003"/>
                </a:lnTo>
                <a:lnTo>
                  <a:pt x="1075944" y="69722"/>
                </a:lnTo>
                <a:lnTo>
                  <a:pt x="1139190" y="38099"/>
                </a:lnTo>
                <a:close/>
              </a:path>
              <a:path w="1139189" h="835660">
                <a:moveTo>
                  <a:pt x="1075944" y="69722"/>
                </a:moveTo>
                <a:lnTo>
                  <a:pt x="1075944" y="44957"/>
                </a:lnTo>
                <a:lnTo>
                  <a:pt x="1062990" y="44957"/>
                </a:lnTo>
                <a:lnTo>
                  <a:pt x="1062990" y="76199"/>
                </a:lnTo>
                <a:lnTo>
                  <a:pt x="1075944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66851" y="2304861"/>
            <a:ext cx="3608134" cy="14979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736748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5" h="855979">
                <a:moveTo>
                  <a:pt x="25907" y="829818"/>
                </a:moveTo>
                <a:lnTo>
                  <a:pt x="25907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7" y="829818"/>
                </a:lnTo>
                <a:close/>
              </a:path>
              <a:path w="1721485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7" y="842772"/>
                </a:lnTo>
                <a:lnTo>
                  <a:pt x="25907" y="855726"/>
                </a:lnTo>
                <a:lnTo>
                  <a:pt x="86106" y="855726"/>
                </a:lnTo>
                <a:close/>
              </a:path>
              <a:path w="1721485" h="855979">
                <a:moveTo>
                  <a:pt x="25907" y="855726"/>
                </a:moveTo>
                <a:lnTo>
                  <a:pt x="25907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7" y="855726"/>
                </a:lnTo>
                <a:close/>
              </a:path>
              <a:path w="1721485" h="855979">
                <a:moveTo>
                  <a:pt x="25907" y="665226"/>
                </a:moveTo>
                <a:lnTo>
                  <a:pt x="25907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7" y="665226"/>
                </a:lnTo>
                <a:close/>
              </a:path>
              <a:path w="1721485" h="855979">
                <a:moveTo>
                  <a:pt x="25907" y="486918"/>
                </a:moveTo>
                <a:lnTo>
                  <a:pt x="25907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7" y="486918"/>
                </a:lnTo>
                <a:close/>
              </a:path>
              <a:path w="1721485" h="855979">
                <a:moveTo>
                  <a:pt x="25907" y="309372"/>
                </a:moveTo>
                <a:lnTo>
                  <a:pt x="25907" y="208025"/>
                </a:lnTo>
                <a:lnTo>
                  <a:pt x="0" y="208025"/>
                </a:lnTo>
                <a:lnTo>
                  <a:pt x="0" y="309372"/>
                </a:lnTo>
                <a:lnTo>
                  <a:pt x="25907" y="309372"/>
                </a:lnTo>
                <a:close/>
              </a:path>
              <a:path w="1721485" h="855979">
                <a:moveTo>
                  <a:pt x="25907" y="131826"/>
                </a:moveTo>
                <a:lnTo>
                  <a:pt x="25907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7" y="131826"/>
                </a:lnTo>
                <a:close/>
              </a:path>
              <a:path w="1721485" h="855979">
                <a:moveTo>
                  <a:pt x="173735" y="25146"/>
                </a:moveTo>
                <a:lnTo>
                  <a:pt x="173735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3735" y="25146"/>
                </a:lnTo>
                <a:close/>
              </a:path>
              <a:path w="1721485" h="855979">
                <a:moveTo>
                  <a:pt x="351282" y="25146"/>
                </a:moveTo>
                <a:lnTo>
                  <a:pt x="351282" y="0"/>
                </a:lnTo>
                <a:lnTo>
                  <a:pt x="249936" y="0"/>
                </a:lnTo>
                <a:lnTo>
                  <a:pt x="249936" y="25146"/>
                </a:lnTo>
                <a:lnTo>
                  <a:pt x="351282" y="25146"/>
                </a:lnTo>
                <a:close/>
              </a:path>
              <a:path w="1721485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5" h="855979">
                <a:moveTo>
                  <a:pt x="707136" y="25146"/>
                </a:moveTo>
                <a:lnTo>
                  <a:pt x="707136" y="0"/>
                </a:lnTo>
                <a:lnTo>
                  <a:pt x="605028" y="0"/>
                </a:lnTo>
                <a:lnTo>
                  <a:pt x="605028" y="25146"/>
                </a:lnTo>
                <a:lnTo>
                  <a:pt x="707136" y="25146"/>
                </a:lnTo>
                <a:close/>
              </a:path>
              <a:path w="1721485" h="855979">
                <a:moveTo>
                  <a:pt x="884682" y="25146"/>
                </a:moveTo>
                <a:lnTo>
                  <a:pt x="884682" y="0"/>
                </a:lnTo>
                <a:lnTo>
                  <a:pt x="783336" y="0"/>
                </a:lnTo>
                <a:lnTo>
                  <a:pt x="783336" y="25146"/>
                </a:lnTo>
                <a:lnTo>
                  <a:pt x="884682" y="25146"/>
                </a:lnTo>
                <a:close/>
              </a:path>
              <a:path w="1721485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5" h="855979">
                <a:moveTo>
                  <a:pt x="1240536" y="25146"/>
                </a:moveTo>
                <a:lnTo>
                  <a:pt x="1240536" y="0"/>
                </a:lnTo>
                <a:lnTo>
                  <a:pt x="1138428" y="0"/>
                </a:lnTo>
                <a:lnTo>
                  <a:pt x="1138428" y="25146"/>
                </a:lnTo>
                <a:lnTo>
                  <a:pt x="1240536" y="25146"/>
                </a:lnTo>
                <a:close/>
              </a:path>
              <a:path w="1721485" h="855979">
                <a:moveTo>
                  <a:pt x="1418082" y="25146"/>
                </a:moveTo>
                <a:lnTo>
                  <a:pt x="1418082" y="0"/>
                </a:lnTo>
                <a:lnTo>
                  <a:pt x="1316736" y="0"/>
                </a:lnTo>
                <a:lnTo>
                  <a:pt x="1316736" y="25146"/>
                </a:lnTo>
                <a:lnTo>
                  <a:pt x="1418082" y="25146"/>
                </a:lnTo>
                <a:close/>
              </a:path>
              <a:path w="1721485" h="855979">
                <a:moveTo>
                  <a:pt x="1595628" y="25146"/>
                </a:moveTo>
                <a:lnTo>
                  <a:pt x="1595628" y="0"/>
                </a:lnTo>
                <a:lnTo>
                  <a:pt x="1494282" y="0"/>
                </a:lnTo>
                <a:lnTo>
                  <a:pt x="1494282" y="25146"/>
                </a:lnTo>
                <a:lnTo>
                  <a:pt x="1595628" y="25146"/>
                </a:lnTo>
                <a:close/>
              </a:path>
              <a:path w="1721485" h="855979">
                <a:moveTo>
                  <a:pt x="1721358" y="77724"/>
                </a:moveTo>
                <a:lnTo>
                  <a:pt x="1721358" y="0"/>
                </a:lnTo>
                <a:lnTo>
                  <a:pt x="1671828" y="0"/>
                </a:lnTo>
                <a:lnTo>
                  <a:pt x="1671828" y="25146"/>
                </a:lnTo>
                <a:lnTo>
                  <a:pt x="1695450" y="25146"/>
                </a:lnTo>
                <a:lnTo>
                  <a:pt x="1695450" y="12954"/>
                </a:lnTo>
                <a:lnTo>
                  <a:pt x="1708404" y="25146"/>
                </a:lnTo>
                <a:lnTo>
                  <a:pt x="1708404" y="77724"/>
                </a:lnTo>
                <a:lnTo>
                  <a:pt x="1721358" y="77724"/>
                </a:lnTo>
                <a:close/>
              </a:path>
              <a:path w="1721485" h="855979">
                <a:moveTo>
                  <a:pt x="1708404" y="25146"/>
                </a:moveTo>
                <a:lnTo>
                  <a:pt x="1695450" y="12954"/>
                </a:lnTo>
                <a:lnTo>
                  <a:pt x="1695450" y="25146"/>
                </a:lnTo>
                <a:lnTo>
                  <a:pt x="1708404" y="25146"/>
                </a:lnTo>
                <a:close/>
              </a:path>
              <a:path w="1721485" h="855979">
                <a:moveTo>
                  <a:pt x="1708404" y="77724"/>
                </a:moveTo>
                <a:lnTo>
                  <a:pt x="1708404" y="25146"/>
                </a:lnTo>
                <a:lnTo>
                  <a:pt x="1695450" y="25146"/>
                </a:lnTo>
                <a:lnTo>
                  <a:pt x="1695450" y="77724"/>
                </a:lnTo>
                <a:lnTo>
                  <a:pt x="1708404" y="77724"/>
                </a:lnTo>
                <a:close/>
              </a:path>
              <a:path w="1721485" h="855979">
                <a:moveTo>
                  <a:pt x="1721358" y="255270"/>
                </a:moveTo>
                <a:lnTo>
                  <a:pt x="1721358" y="153924"/>
                </a:lnTo>
                <a:lnTo>
                  <a:pt x="1695450" y="153924"/>
                </a:lnTo>
                <a:lnTo>
                  <a:pt x="1695450" y="255270"/>
                </a:lnTo>
                <a:lnTo>
                  <a:pt x="1721358" y="255270"/>
                </a:lnTo>
                <a:close/>
              </a:path>
              <a:path w="1721485" h="855979">
                <a:moveTo>
                  <a:pt x="1721358" y="433577"/>
                </a:moveTo>
                <a:lnTo>
                  <a:pt x="1721358" y="331470"/>
                </a:lnTo>
                <a:lnTo>
                  <a:pt x="1695450" y="331470"/>
                </a:lnTo>
                <a:lnTo>
                  <a:pt x="1695450" y="433577"/>
                </a:lnTo>
                <a:lnTo>
                  <a:pt x="1721358" y="433577"/>
                </a:lnTo>
                <a:close/>
              </a:path>
              <a:path w="1721485" h="855979">
                <a:moveTo>
                  <a:pt x="1721358" y="611124"/>
                </a:moveTo>
                <a:lnTo>
                  <a:pt x="1721358" y="509777"/>
                </a:lnTo>
                <a:lnTo>
                  <a:pt x="1695450" y="509777"/>
                </a:lnTo>
                <a:lnTo>
                  <a:pt x="1695450" y="611124"/>
                </a:lnTo>
                <a:lnTo>
                  <a:pt x="1721358" y="611124"/>
                </a:lnTo>
                <a:close/>
              </a:path>
              <a:path w="1721485" h="855979">
                <a:moveTo>
                  <a:pt x="1721358" y="788670"/>
                </a:moveTo>
                <a:lnTo>
                  <a:pt x="1721358" y="687324"/>
                </a:lnTo>
                <a:lnTo>
                  <a:pt x="1695450" y="687324"/>
                </a:lnTo>
                <a:lnTo>
                  <a:pt x="1695450" y="788670"/>
                </a:lnTo>
                <a:lnTo>
                  <a:pt x="1721358" y="788670"/>
                </a:lnTo>
                <a:close/>
              </a:path>
              <a:path w="1721485" h="855979">
                <a:moveTo>
                  <a:pt x="1686306" y="855726"/>
                </a:moveTo>
                <a:lnTo>
                  <a:pt x="1686306" y="829818"/>
                </a:lnTo>
                <a:lnTo>
                  <a:pt x="1584959" y="829818"/>
                </a:lnTo>
                <a:lnTo>
                  <a:pt x="1584959" y="855726"/>
                </a:lnTo>
                <a:lnTo>
                  <a:pt x="1686306" y="855726"/>
                </a:lnTo>
                <a:close/>
              </a:path>
              <a:path w="1721485" h="855979">
                <a:moveTo>
                  <a:pt x="1508760" y="855726"/>
                </a:moveTo>
                <a:lnTo>
                  <a:pt x="1508760" y="829818"/>
                </a:lnTo>
                <a:lnTo>
                  <a:pt x="1406652" y="829818"/>
                </a:lnTo>
                <a:lnTo>
                  <a:pt x="1406652" y="855726"/>
                </a:lnTo>
                <a:lnTo>
                  <a:pt x="1508760" y="855726"/>
                </a:lnTo>
                <a:close/>
              </a:path>
              <a:path w="1721485" h="855979">
                <a:moveTo>
                  <a:pt x="1330452" y="855726"/>
                </a:moveTo>
                <a:lnTo>
                  <a:pt x="1330452" y="829818"/>
                </a:lnTo>
                <a:lnTo>
                  <a:pt x="1229106" y="829818"/>
                </a:lnTo>
                <a:lnTo>
                  <a:pt x="1229106" y="855726"/>
                </a:lnTo>
                <a:lnTo>
                  <a:pt x="1330452" y="855726"/>
                </a:lnTo>
                <a:close/>
              </a:path>
              <a:path w="1721485" h="855979">
                <a:moveTo>
                  <a:pt x="1152906" y="855726"/>
                </a:moveTo>
                <a:lnTo>
                  <a:pt x="1152906" y="829818"/>
                </a:lnTo>
                <a:lnTo>
                  <a:pt x="1051559" y="829818"/>
                </a:lnTo>
                <a:lnTo>
                  <a:pt x="1051559" y="855726"/>
                </a:lnTo>
                <a:lnTo>
                  <a:pt x="1152906" y="855726"/>
                </a:lnTo>
                <a:close/>
              </a:path>
              <a:path w="1721485" h="855979">
                <a:moveTo>
                  <a:pt x="975360" y="855726"/>
                </a:moveTo>
                <a:lnTo>
                  <a:pt x="975360" y="829818"/>
                </a:lnTo>
                <a:lnTo>
                  <a:pt x="873252" y="829818"/>
                </a:lnTo>
                <a:lnTo>
                  <a:pt x="873252" y="855726"/>
                </a:lnTo>
                <a:lnTo>
                  <a:pt x="975360" y="855726"/>
                </a:lnTo>
                <a:close/>
              </a:path>
              <a:path w="1721485" h="855979">
                <a:moveTo>
                  <a:pt x="797052" y="855726"/>
                </a:moveTo>
                <a:lnTo>
                  <a:pt x="797052" y="829818"/>
                </a:lnTo>
                <a:lnTo>
                  <a:pt x="695706" y="829818"/>
                </a:lnTo>
                <a:lnTo>
                  <a:pt x="695706" y="855726"/>
                </a:lnTo>
                <a:lnTo>
                  <a:pt x="797052" y="855726"/>
                </a:lnTo>
                <a:close/>
              </a:path>
              <a:path w="1721485" h="855979">
                <a:moveTo>
                  <a:pt x="619506" y="855726"/>
                </a:moveTo>
                <a:lnTo>
                  <a:pt x="619506" y="829818"/>
                </a:lnTo>
                <a:lnTo>
                  <a:pt x="518159" y="829818"/>
                </a:lnTo>
                <a:lnTo>
                  <a:pt x="518159" y="855726"/>
                </a:lnTo>
                <a:lnTo>
                  <a:pt x="619506" y="855726"/>
                </a:lnTo>
                <a:close/>
              </a:path>
              <a:path w="1721485" h="855979">
                <a:moveTo>
                  <a:pt x="441960" y="855726"/>
                </a:moveTo>
                <a:lnTo>
                  <a:pt x="441960" y="829818"/>
                </a:lnTo>
                <a:lnTo>
                  <a:pt x="339852" y="829818"/>
                </a:lnTo>
                <a:lnTo>
                  <a:pt x="339852" y="855726"/>
                </a:lnTo>
                <a:lnTo>
                  <a:pt x="441960" y="855726"/>
                </a:lnTo>
                <a:close/>
              </a:path>
              <a:path w="1721485" h="855979">
                <a:moveTo>
                  <a:pt x="263652" y="855726"/>
                </a:moveTo>
                <a:lnTo>
                  <a:pt x="263652" y="829818"/>
                </a:lnTo>
                <a:lnTo>
                  <a:pt x="162306" y="829818"/>
                </a:lnTo>
                <a:lnTo>
                  <a:pt x="162306" y="855726"/>
                </a:lnTo>
                <a:lnTo>
                  <a:pt x="263652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2883862" y="4345617"/>
            <a:ext cx="1270221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5588" marR="4042" indent="-95989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Colour</a:t>
            </a:r>
            <a:r>
              <a:rPr spc="-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Image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776492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4" h="855979">
                <a:moveTo>
                  <a:pt x="25908" y="829818"/>
                </a:moveTo>
                <a:lnTo>
                  <a:pt x="25908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8" y="829818"/>
                </a:lnTo>
                <a:close/>
              </a:path>
              <a:path w="1721484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8" y="842772"/>
                </a:lnTo>
                <a:lnTo>
                  <a:pt x="25908" y="855726"/>
                </a:lnTo>
                <a:lnTo>
                  <a:pt x="86106" y="855726"/>
                </a:lnTo>
                <a:close/>
              </a:path>
              <a:path w="1721484" h="855979">
                <a:moveTo>
                  <a:pt x="25908" y="855726"/>
                </a:moveTo>
                <a:lnTo>
                  <a:pt x="25908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8" y="855726"/>
                </a:lnTo>
                <a:close/>
              </a:path>
              <a:path w="1721484" h="855979">
                <a:moveTo>
                  <a:pt x="25908" y="665226"/>
                </a:moveTo>
                <a:lnTo>
                  <a:pt x="25908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8" y="665226"/>
                </a:lnTo>
                <a:close/>
              </a:path>
              <a:path w="1721484" h="855979">
                <a:moveTo>
                  <a:pt x="25908" y="486918"/>
                </a:moveTo>
                <a:lnTo>
                  <a:pt x="25908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8" y="486918"/>
                </a:lnTo>
                <a:close/>
              </a:path>
              <a:path w="1721484" h="855979">
                <a:moveTo>
                  <a:pt x="25908" y="309372"/>
                </a:moveTo>
                <a:lnTo>
                  <a:pt x="25908" y="208026"/>
                </a:lnTo>
                <a:lnTo>
                  <a:pt x="0" y="208026"/>
                </a:lnTo>
                <a:lnTo>
                  <a:pt x="0" y="309372"/>
                </a:lnTo>
                <a:lnTo>
                  <a:pt x="25908" y="309372"/>
                </a:lnTo>
                <a:close/>
              </a:path>
              <a:path w="1721484" h="855979">
                <a:moveTo>
                  <a:pt x="25908" y="131826"/>
                </a:moveTo>
                <a:lnTo>
                  <a:pt x="25908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8" y="131826"/>
                </a:lnTo>
                <a:close/>
              </a:path>
              <a:path w="1721484" h="855979">
                <a:moveTo>
                  <a:pt x="172974" y="25146"/>
                </a:moveTo>
                <a:lnTo>
                  <a:pt x="172974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2974" y="25146"/>
                </a:lnTo>
                <a:close/>
              </a:path>
              <a:path w="1721484" h="855979">
                <a:moveTo>
                  <a:pt x="351282" y="25146"/>
                </a:moveTo>
                <a:lnTo>
                  <a:pt x="351282" y="0"/>
                </a:lnTo>
                <a:lnTo>
                  <a:pt x="249174" y="0"/>
                </a:lnTo>
                <a:lnTo>
                  <a:pt x="249174" y="25146"/>
                </a:lnTo>
                <a:lnTo>
                  <a:pt x="351282" y="25146"/>
                </a:lnTo>
                <a:close/>
              </a:path>
              <a:path w="1721484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4" h="855979">
                <a:moveTo>
                  <a:pt x="706374" y="25146"/>
                </a:moveTo>
                <a:lnTo>
                  <a:pt x="706374" y="0"/>
                </a:lnTo>
                <a:lnTo>
                  <a:pt x="605027" y="0"/>
                </a:lnTo>
                <a:lnTo>
                  <a:pt x="605027" y="25146"/>
                </a:lnTo>
                <a:lnTo>
                  <a:pt x="706374" y="25146"/>
                </a:lnTo>
                <a:close/>
              </a:path>
              <a:path w="1721484" h="855979">
                <a:moveTo>
                  <a:pt x="884682" y="25146"/>
                </a:moveTo>
                <a:lnTo>
                  <a:pt x="884682" y="0"/>
                </a:lnTo>
                <a:lnTo>
                  <a:pt x="782574" y="0"/>
                </a:lnTo>
                <a:lnTo>
                  <a:pt x="782574" y="25146"/>
                </a:lnTo>
                <a:lnTo>
                  <a:pt x="884682" y="25146"/>
                </a:lnTo>
                <a:close/>
              </a:path>
              <a:path w="1721484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4" h="855979">
                <a:moveTo>
                  <a:pt x="1239774" y="25146"/>
                </a:moveTo>
                <a:lnTo>
                  <a:pt x="1239774" y="0"/>
                </a:lnTo>
                <a:lnTo>
                  <a:pt x="1138427" y="0"/>
                </a:lnTo>
                <a:lnTo>
                  <a:pt x="1138427" y="25146"/>
                </a:lnTo>
                <a:lnTo>
                  <a:pt x="1239774" y="25146"/>
                </a:lnTo>
                <a:close/>
              </a:path>
              <a:path w="1721484" h="855979">
                <a:moveTo>
                  <a:pt x="1418081" y="25146"/>
                </a:moveTo>
                <a:lnTo>
                  <a:pt x="1418081" y="0"/>
                </a:lnTo>
                <a:lnTo>
                  <a:pt x="1315973" y="0"/>
                </a:lnTo>
                <a:lnTo>
                  <a:pt x="1315973" y="25146"/>
                </a:lnTo>
                <a:lnTo>
                  <a:pt x="1418081" y="25146"/>
                </a:lnTo>
                <a:close/>
              </a:path>
              <a:path w="1721484" h="855979">
                <a:moveTo>
                  <a:pt x="1595627" y="25146"/>
                </a:moveTo>
                <a:lnTo>
                  <a:pt x="1595627" y="0"/>
                </a:lnTo>
                <a:lnTo>
                  <a:pt x="1494281" y="0"/>
                </a:lnTo>
                <a:lnTo>
                  <a:pt x="1494281" y="25146"/>
                </a:lnTo>
                <a:lnTo>
                  <a:pt x="1595627" y="25146"/>
                </a:lnTo>
                <a:close/>
              </a:path>
              <a:path w="1721484" h="855979">
                <a:moveTo>
                  <a:pt x="1721357" y="77724"/>
                </a:moveTo>
                <a:lnTo>
                  <a:pt x="1721357" y="0"/>
                </a:lnTo>
                <a:lnTo>
                  <a:pt x="1671827" y="0"/>
                </a:lnTo>
                <a:lnTo>
                  <a:pt x="1671827" y="25146"/>
                </a:lnTo>
                <a:lnTo>
                  <a:pt x="1695449" y="25146"/>
                </a:lnTo>
                <a:lnTo>
                  <a:pt x="1695449" y="12954"/>
                </a:lnTo>
                <a:lnTo>
                  <a:pt x="1708403" y="25146"/>
                </a:lnTo>
                <a:lnTo>
                  <a:pt x="1708403" y="77724"/>
                </a:lnTo>
                <a:lnTo>
                  <a:pt x="1721357" y="77724"/>
                </a:lnTo>
                <a:close/>
              </a:path>
              <a:path w="1721484" h="855979">
                <a:moveTo>
                  <a:pt x="1708403" y="25146"/>
                </a:moveTo>
                <a:lnTo>
                  <a:pt x="1695449" y="12954"/>
                </a:lnTo>
                <a:lnTo>
                  <a:pt x="1695449" y="25146"/>
                </a:lnTo>
                <a:lnTo>
                  <a:pt x="1708403" y="25146"/>
                </a:lnTo>
                <a:close/>
              </a:path>
              <a:path w="1721484" h="855979">
                <a:moveTo>
                  <a:pt x="1708403" y="77724"/>
                </a:moveTo>
                <a:lnTo>
                  <a:pt x="1708403" y="25146"/>
                </a:lnTo>
                <a:lnTo>
                  <a:pt x="1695449" y="25146"/>
                </a:lnTo>
                <a:lnTo>
                  <a:pt x="1695449" y="77724"/>
                </a:lnTo>
                <a:lnTo>
                  <a:pt x="1708403" y="77724"/>
                </a:lnTo>
                <a:close/>
              </a:path>
              <a:path w="1721484" h="855979">
                <a:moveTo>
                  <a:pt x="1721357" y="255270"/>
                </a:moveTo>
                <a:lnTo>
                  <a:pt x="1721357" y="153924"/>
                </a:lnTo>
                <a:lnTo>
                  <a:pt x="1695449" y="153924"/>
                </a:lnTo>
                <a:lnTo>
                  <a:pt x="1695449" y="255270"/>
                </a:lnTo>
                <a:lnTo>
                  <a:pt x="1721357" y="255270"/>
                </a:lnTo>
                <a:close/>
              </a:path>
              <a:path w="1721484" h="855979">
                <a:moveTo>
                  <a:pt x="1721357" y="433578"/>
                </a:moveTo>
                <a:lnTo>
                  <a:pt x="1721357" y="331470"/>
                </a:lnTo>
                <a:lnTo>
                  <a:pt x="1695449" y="331470"/>
                </a:lnTo>
                <a:lnTo>
                  <a:pt x="1695449" y="433578"/>
                </a:lnTo>
                <a:lnTo>
                  <a:pt x="1721357" y="433578"/>
                </a:lnTo>
                <a:close/>
              </a:path>
              <a:path w="1721484" h="855979">
                <a:moveTo>
                  <a:pt x="1721357" y="611124"/>
                </a:moveTo>
                <a:lnTo>
                  <a:pt x="1721357" y="509778"/>
                </a:lnTo>
                <a:lnTo>
                  <a:pt x="1695449" y="509778"/>
                </a:lnTo>
                <a:lnTo>
                  <a:pt x="1695449" y="611124"/>
                </a:lnTo>
                <a:lnTo>
                  <a:pt x="1721357" y="611124"/>
                </a:lnTo>
                <a:close/>
              </a:path>
              <a:path w="1721484" h="855979">
                <a:moveTo>
                  <a:pt x="1721357" y="788670"/>
                </a:moveTo>
                <a:lnTo>
                  <a:pt x="1721357" y="687324"/>
                </a:lnTo>
                <a:lnTo>
                  <a:pt x="1695449" y="687324"/>
                </a:lnTo>
                <a:lnTo>
                  <a:pt x="1695449" y="788670"/>
                </a:lnTo>
                <a:lnTo>
                  <a:pt x="1721357" y="788670"/>
                </a:lnTo>
                <a:close/>
              </a:path>
              <a:path w="1721484" h="855979">
                <a:moveTo>
                  <a:pt x="1686305" y="855726"/>
                </a:moveTo>
                <a:lnTo>
                  <a:pt x="1686305" y="829818"/>
                </a:lnTo>
                <a:lnTo>
                  <a:pt x="1584197" y="829818"/>
                </a:lnTo>
                <a:lnTo>
                  <a:pt x="1584197" y="855726"/>
                </a:lnTo>
                <a:lnTo>
                  <a:pt x="1686305" y="855726"/>
                </a:lnTo>
                <a:close/>
              </a:path>
              <a:path w="1721484" h="855979">
                <a:moveTo>
                  <a:pt x="1507997" y="855726"/>
                </a:moveTo>
                <a:lnTo>
                  <a:pt x="1507997" y="829818"/>
                </a:lnTo>
                <a:lnTo>
                  <a:pt x="1406651" y="829818"/>
                </a:lnTo>
                <a:lnTo>
                  <a:pt x="1406651" y="855726"/>
                </a:lnTo>
                <a:lnTo>
                  <a:pt x="1507997" y="855726"/>
                </a:lnTo>
                <a:close/>
              </a:path>
              <a:path w="1721484" h="855979">
                <a:moveTo>
                  <a:pt x="1330451" y="855726"/>
                </a:moveTo>
                <a:lnTo>
                  <a:pt x="1330451" y="829818"/>
                </a:lnTo>
                <a:lnTo>
                  <a:pt x="1229105" y="829818"/>
                </a:lnTo>
                <a:lnTo>
                  <a:pt x="1229105" y="855726"/>
                </a:lnTo>
                <a:lnTo>
                  <a:pt x="1330451" y="855726"/>
                </a:lnTo>
                <a:close/>
              </a:path>
              <a:path w="1721484" h="855979">
                <a:moveTo>
                  <a:pt x="1152906" y="855726"/>
                </a:moveTo>
                <a:lnTo>
                  <a:pt x="1152906" y="829818"/>
                </a:lnTo>
                <a:lnTo>
                  <a:pt x="1050798" y="829818"/>
                </a:lnTo>
                <a:lnTo>
                  <a:pt x="1050798" y="855726"/>
                </a:lnTo>
                <a:lnTo>
                  <a:pt x="1152906" y="855726"/>
                </a:lnTo>
                <a:close/>
              </a:path>
              <a:path w="1721484" h="855979">
                <a:moveTo>
                  <a:pt x="974598" y="855726"/>
                </a:moveTo>
                <a:lnTo>
                  <a:pt x="974598" y="829818"/>
                </a:lnTo>
                <a:lnTo>
                  <a:pt x="873251" y="829818"/>
                </a:lnTo>
                <a:lnTo>
                  <a:pt x="873251" y="855726"/>
                </a:lnTo>
                <a:lnTo>
                  <a:pt x="974598" y="855726"/>
                </a:lnTo>
                <a:close/>
              </a:path>
              <a:path w="1721484" h="855979">
                <a:moveTo>
                  <a:pt x="797051" y="855726"/>
                </a:moveTo>
                <a:lnTo>
                  <a:pt x="797051" y="829818"/>
                </a:lnTo>
                <a:lnTo>
                  <a:pt x="695705" y="829818"/>
                </a:lnTo>
                <a:lnTo>
                  <a:pt x="695705" y="855726"/>
                </a:lnTo>
                <a:lnTo>
                  <a:pt x="797051" y="855726"/>
                </a:lnTo>
                <a:close/>
              </a:path>
              <a:path w="1721484" h="855979">
                <a:moveTo>
                  <a:pt x="619506" y="855726"/>
                </a:moveTo>
                <a:lnTo>
                  <a:pt x="619506" y="829818"/>
                </a:lnTo>
                <a:lnTo>
                  <a:pt x="517398" y="829818"/>
                </a:lnTo>
                <a:lnTo>
                  <a:pt x="517398" y="855726"/>
                </a:lnTo>
                <a:lnTo>
                  <a:pt x="619506" y="855726"/>
                </a:lnTo>
                <a:close/>
              </a:path>
              <a:path w="1721484" h="855979">
                <a:moveTo>
                  <a:pt x="441198" y="855726"/>
                </a:moveTo>
                <a:lnTo>
                  <a:pt x="441198" y="829818"/>
                </a:lnTo>
                <a:lnTo>
                  <a:pt x="339851" y="829818"/>
                </a:lnTo>
                <a:lnTo>
                  <a:pt x="339851" y="855726"/>
                </a:lnTo>
                <a:lnTo>
                  <a:pt x="441198" y="855726"/>
                </a:lnTo>
                <a:close/>
              </a:path>
              <a:path w="1721484" h="855979">
                <a:moveTo>
                  <a:pt x="263651" y="855726"/>
                </a:moveTo>
                <a:lnTo>
                  <a:pt x="263651" y="829818"/>
                </a:lnTo>
                <a:lnTo>
                  <a:pt x="162305" y="829818"/>
                </a:lnTo>
                <a:lnTo>
                  <a:pt x="162305" y="855726"/>
                </a:lnTo>
                <a:lnTo>
                  <a:pt x="263651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933992" y="4345617"/>
            <a:ext cx="1248858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82915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Compression</a:t>
            </a:r>
            <a:endParaRPr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3130517" y="3875840"/>
            <a:ext cx="2237320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Example: </a:t>
            </a:r>
            <a:r>
              <a:rPr spc="-44" dirty="0">
                <a:solidFill>
                  <a:srgbClr val="FF0000"/>
                </a:solidFill>
                <a:latin typeface="Arial"/>
                <a:cs typeface="Arial"/>
              </a:rPr>
              <a:t>Take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a</a:t>
            </a:r>
            <a:r>
              <a:rPr spc="4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picture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91267" y="2772937"/>
            <a:ext cx="363745" cy="282785"/>
          </a:xfrm>
          <a:custGeom>
            <a:avLst/>
            <a:gdLst/>
            <a:ahLst/>
            <a:cxnLst/>
            <a:rect l="l" t="t" r="r" b="b"/>
            <a:pathLst>
              <a:path w="400050" h="414654">
                <a:moveTo>
                  <a:pt x="400050" y="207264"/>
                </a:moveTo>
                <a:lnTo>
                  <a:pt x="300228" y="0"/>
                </a:lnTo>
                <a:lnTo>
                  <a:pt x="300228" y="103632"/>
                </a:lnTo>
                <a:lnTo>
                  <a:pt x="0" y="103632"/>
                </a:lnTo>
                <a:lnTo>
                  <a:pt x="0" y="310896"/>
                </a:lnTo>
                <a:lnTo>
                  <a:pt x="300228" y="310896"/>
                </a:lnTo>
                <a:lnTo>
                  <a:pt x="300228" y="414528"/>
                </a:lnTo>
                <a:lnTo>
                  <a:pt x="400050" y="207264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85724" y="2753709"/>
            <a:ext cx="375869" cy="320893"/>
          </a:xfrm>
          <a:custGeom>
            <a:avLst/>
            <a:gdLst/>
            <a:ahLst/>
            <a:cxnLst/>
            <a:rect l="l" t="t" r="r" b="b"/>
            <a:pathLst>
              <a:path w="413385" h="470535">
                <a:moveTo>
                  <a:pt x="306324" y="124967"/>
                </a:moveTo>
                <a:lnTo>
                  <a:pt x="0" y="124967"/>
                </a:lnTo>
                <a:lnTo>
                  <a:pt x="0" y="345185"/>
                </a:lnTo>
                <a:lnTo>
                  <a:pt x="6096" y="345185"/>
                </a:lnTo>
                <a:lnTo>
                  <a:pt x="6096" y="137921"/>
                </a:lnTo>
                <a:lnTo>
                  <a:pt x="12192" y="131825"/>
                </a:lnTo>
                <a:lnTo>
                  <a:pt x="12192" y="137921"/>
                </a:lnTo>
                <a:lnTo>
                  <a:pt x="299466" y="137921"/>
                </a:lnTo>
                <a:lnTo>
                  <a:pt x="299466" y="131825"/>
                </a:lnTo>
                <a:lnTo>
                  <a:pt x="306324" y="124967"/>
                </a:lnTo>
                <a:close/>
              </a:path>
              <a:path w="413385" h="470535">
                <a:moveTo>
                  <a:pt x="12192" y="137921"/>
                </a:moveTo>
                <a:lnTo>
                  <a:pt x="12192" y="131825"/>
                </a:lnTo>
                <a:lnTo>
                  <a:pt x="6096" y="137921"/>
                </a:lnTo>
                <a:lnTo>
                  <a:pt x="12192" y="137921"/>
                </a:lnTo>
                <a:close/>
              </a:path>
              <a:path w="413385" h="470535">
                <a:moveTo>
                  <a:pt x="12192" y="332231"/>
                </a:moveTo>
                <a:lnTo>
                  <a:pt x="12192" y="137921"/>
                </a:lnTo>
                <a:lnTo>
                  <a:pt x="6096" y="137921"/>
                </a:lnTo>
                <a:lnTo>
                  <a:pt x="6096" y="332231"/>
                </a:lnTo>
                <a:lnTo>
                  <a:pt x="12192" y="332231"/>
                </a:lnTo>
                <a:close/>
              </a:path>
              <a:path w="413385" h="470535">
                <a:moveTo>
                  <a:pt x="312420" y="414359"/>
                </a:moveTo>
                <a:lnTo>
                  <a:pt x="312420" y="332231"/>
                </a:lnTo>
                <a:lnTo>
                  <a:pt x="6096" y="332231"/>
                </a:lnTo>
                <a:lnTo>
                  <a:pt x="12192" y="339089"/>
                </a:lnTo>
                <a:lnTo>
                  <a:pt x="12192" y="345185"/>
                </a:lnTo>
                <a:lnTo>
                  <a:pt x="299466" y="345185"/>
                </a:lnTo>
                <a:lnTo>
                  <a:pt x="299466" y="339089"/>
                </a:lnTo>
                <a:lnTo>
                  <a:pt x="306324" y="345185"/>
                </a:lnTo>
                <a:lnTo>
                  <a:pt x="306324" y="427016"/>
                </a:lnTo>
                <a:lnTo>
                  <a:pt x="312420" y="414359"/>
                </a:lnTo>
                <a:close/>
              </a:path>
              <a:path w="413385" h="470535">
                <a:moveTo>
                  <a:pt x="12192" y="345185"/>
                </a:moveTo>
                <a:lnTo>
                  <a:pt x="12192" y="339089"/>
                </a:lnTo>
                <a:lnTo>
                  <a:pt x="6096" y="332231"/>
                </a:lnTo>
                <a:lnTo>
                  <a:pt x="6096" y="345185"/>
                </a:lnTo>
                <a:lnTo>
                  <a:pt x="12192" y="345185"/>
                </a:lnTo>
                <a:close/>
              </a:path>
              <a:path w="413385" h="470535">
                <a:moveTo>
                  <a:pt x="413004" y="235457"/>
                </a:moveTo>
                <a:lnTo>
                  <a:pt x="299466" y="0"/>
                </a:lnTo>
                <a:lnTo>
                  <a:pt x="299466" y="124967"/>
                </a:lnTo>
                <a:lnTo>
                  <a:pt x="300228" y="124967"/>
                </a:lnTo>
                <a:lnTo>
                  <a:pt x="300228" y="31241"/>
                </a:lnTo>
                <a:lnTo>
                  <a:pt x="312420" y="28193"/>
                </a:lnTo>
                <a:lnTo>
                  <a:pt x="312420" y="56463"/>
                </a:lnTo>
                <a:lnTo>
                  <a:pt x="398763" y="235081"/>
                </a:lnTo>
                <a:lnTo>
                  <a:pt x="400050" y="232409"/>
                </a:lnTo>
                <a:lnTo>
                  <a:pt x="400050" y="262235"/>
                </a:lnTo>
                <a:lnTo>
                  <a:pt x="413004" y="235457"/>
                </a:lnTo>
                <a:close/>
              </a:path>
              <a:path w="413385" h="470535">
                <a:moveTo>
                  <a:pt x="306324" y="137921"/>
                </a:moveTo>
                <a:lnTo>
                  <a:pt x="306324" y="124967"/>
                </a:lnTo>
                <a:lnTo>
                  <a:pt x="299466" y="131825"/>
                </a:lnTo>
                <a:lnTo>
                  <a:pt x="299466" y="137921"/>
                </a:lnTo>
                <a:lnTo>
                  <a:pt x="306324" y="137921"/>
                </a:lnTo>
                <a:close/>
              </a:path>
              <a:path w="413385" h="470535">
                <a:moveTo>
                  <a:pt x="306324" y="345185"/>
                </a:moveTo>
                <a:lnTo>
                  <a:pt x="299466" y="339089"/>
                </a:lnTo>
                <a:lnTo>
                  <a:pt x="299466" y="345185"/>
                </a:lnTo>
                <a:lnTo>
                  <a:pt x="306324" y="345185"/>
                </a:lnTo>
                <a:close/>
              </a:path>
              <a:path w="413385" h="470535">
                <a:moveTo>
                  <a:pt x="306324" y="427016"/>
                </a:moveTo>
                <a:lnTo>
                  <a:pt x="306324" y="345185"/>
                </a:lnTo>
                <a:lnTo>
                  <a:pt x="299466" y="345185"/>
                </a:lnTo>
                <a:lnTo>
                  <a:pt x="299466" y="470153"/>
                </a:lnTo>
                <a:lnTo>
                  <a:pt x="300228" y="468578"/>
                </a:lnTo>
                <a:lnTo>
                  <a:pt x="300228" y="439673"/>
                </a:lnTo>
                <a:lnTo>
                  <a:pt x="306324" y="427016"/>
                </a:lnTo>
                <a:close/>
              </a:path>
              <a:path w="413385" h="470535">
                <a:moveTo>
                  <a:pt x="312420" y="56463"/>
                </a:moveTo>
                <a:lnTo>
                  <a:pt x="312420" y="28193"/>
                </a:lnTo>
                <a:lnTo>
                  <a:pt x="300228" y="31241"/>
                </a:lnTo>
                <a:lnTo>
                  <a:pt x="312420" y="56463"/>
                </a:lnTo>
                <a:close/>
              </a:path>
              <a:path w="413385" h="470535">
                <a:moveTo>
                  <a:pt x="312420" y="137921"/>
                </a:moveTo>
                <a:lnTo>
                  <a:pt x="312420" y="56463"/>
                </a:lnTo>
                <a:lnTo>
                  <a:pt x="300228" y="31241"/>
                </a:lnTo>
                <a:lnTo>
                  <a:pt x="300228" y="124967"/>
                </a:lnTo>
                <a:lnTo>
                  <a:pt x="306324" y="124967"/>
                </a:lnTo>
                <a:lnTo>
                  <a:pt x="306324" y="137921"/>
                </a:lnTo>
                <a:lnTo>
                  <a:pt x="312420" y="137921"/>
                </a:lnTo>
                <a:close/>
              </a:path>
              <a:path w="413385" h="470535">
                <a:moveTo>
                  <a:pt x="400050" y="262235"/>
                </a:moveTo>
                <a:lnTo>
                  <a:pt x="400050" y="237743"/>
                </a:lnTo>
                <a:lnTo>
                  <a:pt x="398763" y="235081"/>
                </a:lnTo>
                <a:lnTo>
                  <a:pt x="300228" y="439673"/>
                </a:lnTo>
                <a:lnTo>
                  <a:pt x="312420" y="442721"/>
                </a:lnTo>
                <a:lnTo>
                  <a:pt x="312420" y="443376"/>
                </a:lnTo>
                <a:lnTo>
                  <a:pt x="400050" y="262235"/>
                </a:lnTo>
                <a:close/>
              </a:path>
              <a:path w="413385" h="470535">
                <a:moveTo>
                  <a:pt x="312420" y="443376"/>
                </a:moveTo>
                <a:lnTo>
                  <a:pt x="312420" y="442721"/>
                </a:lnTo>
                <a:lnTo>
                  <a:pt x="300228" y="439673"/>
                </a:lnTo>
                <a:lnTo>
                  <a:pt x="300228" y="468578"/>
                </a:lnTo>
                <a:lnTo>
                  <a:pt x="312420" y="443376"/>
                </a:lnTo>
                <a:close/>
              </a:path>
              <a:path w="413385" h="470535">
                <a:moveTo>
                  <a:pt x="400050" y="237743"/>
                </a:moveTo>
                <a:lnTo>
                  <a:pt x="400050" y="232409"/>
                </a:lnTo>
                <a:lnTo>
                  <a:pt x="398763" y="235081"/>
                </a:lnTo>
                <a:lnTo>
                  <a:pt x="400050" y="2377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spc="-4" dirty="0"/>
              <a:t>Key </a:t>
            </a:r>
            <a:r>
              <a:rPr dirty="0"/>
              <a:t>Stages </a:t>
            </a:r>
            <a:r>
              <a:rPr spc="-4" dirty="0"/>
              <a:t>in Digital </a:t>
            </a:r>
            <a:r>
              <a:rPr dirty="0"/>
              <a:t>Image </a:t>
            </a:r>
            <a:r>
              <a:rPr spc="-4" dirty="0"/>
              <a:t>Processing:  </a:t>
            </a:r>
            <a:r>
              <a:rPr dirty="0"/>
              <a:t>Image</a:t>
            </a:r>
            <a:r>
              <a:rPr spc="-4" dirty="0"/>
              <a:t> </a:t>
            </a:r>
            <a:r>
              <a:rPr dirty="0"/>
              <a:t>Enhancement</a:t>
            </a:r>
          </a:p>
        </p:txBody>
      </p:sp>
      <p:sp>
        <p:nvSpPr>
          <p:cNvPr id="5" name="object 5"/>
          <p:cNvSpPr/>
          <p:nvPr/>
        </p:nvSpPr>
        <p:spPr>
          <a:xfrm>
            <a:off x="91109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5" y="12954"/>
                </a:lnTo>
                <a:lnTo>
                  <a:pt x="1701545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5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5" y="12954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1701545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701545" y="842772"/>
                </a:moveTo>
                <a:lnTo>
                  <a:pt x="1701545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5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1172530" y="3134277"/>
            <a:ext cx="102945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18692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Acquisition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712498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5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6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5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5" h="843914">
                <a:moveTo>
                  <a:pt x="12954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6" y="830579"/>
                </a:lnTo>
                <a:lnTo>
                  <a:pt x="12954" y="830579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6096" y="830579"/>
                </a:lnTo>
                <a:lnTo>
                  <a:pt x="12954" y="836675"/>
                </a:lnTo>
                <a:lnTo>
                  <a:pt x="12954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2954" y="843533"/>
                </a:moveTo>
                <a:lnTo>
                  <a:pt x="12954" y="836675"/>
                </a:lnTo>
                <a:lnTo>
                  <a:pt x="6096" y="830579"/>
                </a:lnTo>
                <a:lnTo>
                  <a:pt x="6096" y="843533"/>
                </a:lnTo>
                <a:lnTo>
                  <a:pt x="12954" y="843533"/>
                </a:lnTo>
                <a:close/>
              </a:path>
              <a:path w="1708785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2945519" y="1540462"/>
            <a:ext cx="108661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12187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Restoration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74876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4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5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4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4" h="843914">
                <a:moveTo>
                  <a:pt x="12953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5" y="830579"/>
                </a:lnTo>
                <a:lnTo>
                  <a:pt x="12953" y="830579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6095" y="830579"/>
                </a:lnTo>
                <a:lnTo>
                  <a:pt x="12953" y="836675"/>
                </a:lnTo>
                <a:lnTo>
                  <a:pt x="12953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2953" y="843533"/>
                </a:moveTo>
                <a:lnTo>
                  <a:pt x="12953" y="836675"/>
                </a:lnTo>
                <a:lnTo>
                  <a:pt x="6095" y="830579"/>
                </a:lnTo>
                <a:lnTo>
                  <a:pt x="6095" y="843533"/>
                </a:lnTo>
                <a:lnTo>
                  <a:pt x="12953" y="843533"/>
                </a:lnTo>
                <a:close/>
              </a:path>
              <a:path w="1708784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91505" y="1540462"/>
            <a:ext cx="1318720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26807" marR="4042" indent="-117208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Morphological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6311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785980" y="2461310"/>
            <a:ext cx="130659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Segmentation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663115" y="3813307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6948106" y="3911697"/>
            <a:ext cx="982689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 marR="4042" indent="171265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Object  recognition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916636" y="2284451"/>
            <a:ext cx="1541586" cy="566436"/>
          </a:xfrm>
          <a:custGeom>
            <a:avLst/>
            <a:gdLst/>
            <a:ahLst/>
            <a:cxnLst/>
            <a:rect l="l" t="t" r="r" b="b"/>
            <a:pathLst>
              <a:path w="1695450" h="830579">
                <a:moveTo>
                  <a:pt x="1695450" y="830579"/>
                </a:moveTo>
                <a:lnTo>
                  <a:pt x="1695450" y="0"/>
                </a:lnTo>
                <a:lnTo>
                  <a:pt x="0" y="0"/>
                </a:lnTo>
                <a:lnTo>
                  <a:pt x="0" y="830579"/>
                </a:lnTo>
                <a:lnTo>
                  <a:pt x="1695450" y="830579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899315" y="2271459"/>
            <a:ext cx="1576228" cy="592419"/>
          </a:xfrm>
          <a:custGeom>
            <a:avLst/>
            <a:gdLst/>
            <a:ahLst/>
            <a:cxnLst/>
            <a:rect l="l" t="t" r="r" b="b"/>
            <a:pathLst>
              <a:path w="1733550" h="868679">
                <a:moveTo>
                  <a:pt x="1733550" y="868680"/>
                </a:moveTo>
                <a:lnTo>
                  <a:pt x="1733550" y="0"/>
                </a:lnTo>
                <a:lnTo>
                  <a:pt x="0" y="0"/>
                </a:lnTo>
                <a:lnTo>
                  <a:pt x="0" y="868680"/>
                </a:lnTo>
                <a:lnTo>
                  <a:pt x="19050" y="86868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1695450" y="38100"/>
                </a:lnTo>
                <a:lnTo>
                  <a:pt x="1695450" y="19050"/>
                </a:lnTo>
                <a:lnTo>
                  <a:pt x="1714500" y="38100"/>
                </a:lnTo>
                <a:lnTo>
                  <a:pt x="1714500" y="868680"/>
                </a:lnTo>
                <a:lnTo>
                  <a:pt x="1733550" y="868680"/>
                </a:lnTo>
                <a:close/>
              </a:path>
              <a:path w="1733550" h="868679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1733550" h="868679">
                <a:moveTo>
                  <a:pt x="38100" y="83058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830580"/>
                </a:lnTo>
                <a:lnTo>
                  <a:pt x="38100" y="830580"/>
                </a:lnTo>
                <a:close/>
              </a:path>
              <a:path w="1733550" h="868679">
                <a:moveTo>
                  <a:pt x="1714500" y="830580"/>
                </a:moveTo>
                <a:lnTo>
                  <a:pt x="19050" y="830580"/>
                </a:lnTo>
                <a:lnTo>
                  <a:pt x="38100" y="849630"/>
                </a:lnTo>
                <a:lnTo>
                  <a:pt x="38100" y="868680"/>
                </a:lnTo>
                <a:lnTo>
                  <a:pt x="1695450" y="868680"/>
                </a:lnTo>
                <a:lnTo>
                  <a:pt x="1695450" y="849630"/>
                </a:lnTo>
                <a:lnTo>
                  <a:pt x="1714500" y="830580"/>
                </a:lnTo>
                <a:close/>
              </a:path>
              <a:path w="1733550" h="868679">
                <a:moveTo>
                  <a:pt x="38100" y="868680"/>
                </a:moveTo>
                <a:lnTo>
                  <a:pt x="38100" y="849630"/>
                </a:lnTo>
                <a:lnTo>
                  <a:pt x="19050" y="830580"/>
                </a:lnTo>
                <a:lnTo>
                  <a:pt x="19050" y="868680"/>
                </a:lnTo>
                <a:lnTo>
                  <a:pt x="38100" y="868680"/>
                </a:lnTo>
                <a:close/>
              </a:path>
              <a:path w="1733550" h="868679">
                <a:moveTo>
                  <a:pt x="1714500" y="38100"/>
                </a:moveTo>
                <a:lnTo>
                  <a:pt x="1695450" y="19050"/>
                </a:lnTo>
                <a:lnTo>
                  <a:pt x="1695450" y="38100"/>
                </a:lnTo>
                <a:lnTo>
                  <a:pt x="1714500" y="38100"/>
                </a:lnTo>
                <a:close/>
              </a:path>
              <a:path w="1733550" h="868679">
                <a:moveTo>
                  <a:pt x="1714500" y="830580"/>
                </a:moveTo>
                <a:lnTo>
                  <a:pt x="1714500" y="38100"/>
                </a:lnTo>
                <a:lnTo>
                  <a:pt x="1695450" y="38100"/>
                </a:lnTo>
                <a:lnTo>
                  <a:pt x="1695450" y="830580"/>
                </a:lnTo>
                <a:lnTo>
                  <a:pt x="1714500" y="830580"/>
                </a:lnTo>
                <a:close/>
              </a:path>
              <a:path w="1733550" h="868679">
                <a:moveTo>
                  <a:pt x="1714500" y="868680"/>
                </a:moveTo>
                <a:lnTo>
                  <a:pt x="1714500" y="830580"/>
                </a:lnTo>
                <a:lnTo>
                  <a:pt x="1695450" y="849630"/>
                </a:lnTo>
                <a:lnTo>
                  <a:pt x="1695450" y="868680"/>
                </a:lnTo>
                <a:lnTo>
                  <a:pt x="1714500" y="86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916636" y="2284451"/>
            <a:ext cx="1541586" cy="539037"/>
          </a:xfrm>
          <a:prstGeom prst="rect">
            <a:avLst/>
          </a:prstGeom>
        </p:spPr>
        <p:txBody>
          <a:bodyPr vert="horz" wrap="square" lIns="0" tIns="107104" rIns="0" bIns="0" rtlCol="0">
            <a:spAutoFit/>
          </a:bodyPr>
          <a:lstStyle/>
          <a:p>
            <a:pPr marL="112661" marR="107104" indent="308176">
              <a:spcBef>
                <a:spcPts val="843"/>
              </a:spcBef>
            </a:pPr>
            <a:r>
              <a:rPr spc="-4" dirty="0">
                <a:latin typeface="Arial"/>
                <a:cs typeface="Arial"/>
              </a:rPr>
              <a:t>Image  Enhancement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66311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761730" y="3145190"/>
            <a:ext cx="1355094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81843" marR="4042" indent="-72244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Represen</a:t>
            </a:r>
            <a:r>
              <a:rPr dirty="0">
                <a:latin typeface="Arial"/>
                <a:cs typeface="Arial"/>
              </a:rPr>
              <a:t>t</a:t>
            </a:r>
            <a:r>
              <a:rPr spc="-4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i</a:t>
            </a:r>
            <a:r>
              <a:rPr spc="-4" dirty="0">
                <a:latin typeface="Arial"/>
                <a:cs typeface="Arial"/>
              </a:rPr>
              <a:t>on  &amp;</a:t>
            </a:r>
            <a:r>
              <a:rPr spc="-1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Description</a:t>
            </a:r>
            <a:endParaRPr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901625" y="3993804"/>
            <a:ext cx="157045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Problem</a:t>
            </a:r>
            <a:r>
              <a:rPr spc="-3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Domain</a:t>
            </a:r>
            <a:endParaRPr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653134" y="3617394"/>
            <a:ext cx="69285" cy="358136"/>
          </a:xfrm>
          <a:custGeom>
            <a:avLst/>
            <a:gdLst/>
            <a:ahLst/>
            <a:cxnLst/>
            <a:rect l="l" t="t" r="r" b="b"/>
            <a:pathLst>
              <a:path w="76200" h="525145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525145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525145">
                <a:moveTo>
                  <a:pt x="44195" y="525017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525017"/>
                </a:lnTo>
                <a:lnTo>
                  <a:pt x="44195" y="525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653134" y="2863878"/>
            <a:ext cx="69285" cy="18708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274320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274320">
                <a:moveTo>
                  <a:pt x="44195" y="274319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274319"/>
                </a:lnTo>
                <a:lnTo>
                  <a:pt x="44195" y="27431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405155" y="3617393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405155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422005" y="1736723"/>
            <a:ext cx="1052551" cy="547814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25474" y="726947"/>
                </a:moveTo>
                <a:lnTo>
                  <a:pt x="1125474" y="0"/>
                </a:lnTo>
                <a:lnTo>
                  <a:pt x="0" y="0"/>
                </a:lnTo>
                <a:lnTo>
                  <a:pt x="0" y="12954"/>
                </a:lnTo>
                <a:lnTo>
                  <a:pt x="1113282" y="12953"/>
                </a:lnTo>
                <a:lnTo>
                  <a:pt x="1113282" y="6095"/>
                </a:lnTo>
                <a:lnTo>
                  <a:pt x="1119378" y="12953"/>
                </a:lnTo>
                <a:lnTo>
                  <a:pt x="1119378" y="726947"/>
                </a:lnTo>
                <a:lnTo>
                  <a:pt x="1125474" y="726947"/>
                </a:lnTo>
                <a:close/>
              </a:path>
              <a:path w="1157604" h="803275">
                <a:moveTo>
                  <a:pt x="1157478" y="726947"/>
                </a:moveTo>
                <a:lnTo>
                  <a:pt x="1081278" y="726947"/>
                </a:lnTo>
                <a:lnTo>
                  <a:pt x="1113282" y="790955"/>
                </a:lnTo>
                <a:lnTo>
                  <a:pt x="1113282" y="739901"/>
                </a:lnTo>
                <a:lnTo>
                  <a:pt x="1125474" y="739901"/>
                </a:lnTo>
                <a:lnTo>
                  <a:pt x="1125474" y="790955"/>
                </a:lnTo>
                <a:lnTo>
                  <a:pt x="1157478" y="726947"/>
                </a:lnTo>
                <a:close/>
              </a:path>
              <a:path w="1157604" h="803275">
                <a:moveTo>
                  <a:pt x="1119378" y="12953"/>
                </a:moveTo>
                <a:lnTo>
                  <a:pt x="1113282" y="6095"/>
                </a:lnTo>
                <a:lnTo>
                  <a:pt x="1113282" y="12953"/>
                </a:lnTo>
                <a:lnTo>
                  <a:pt x="1119378" y="12953"/>
                </a:lnTo>
                <a:close/>
              </a:path>
              <a:path w="1157604" h="803275">
                <a:moveTo>
                  <a:pt x="1119378" y="726947"/>
                </a:moveTo>
                <a:lnTo>
                  <a:pt x="1119378" y="12953"/>
                </a:lnTo>
                <a:lnTo>
                  <a:pt x="1113282" y="12953"/>
                </a:lnTo>
                <a:lnTo>
                  <a:pt x="1113282" y="726947"/>
                </a:lnTo>
                <a:lnTo>
                  <a:pt x="1119378" y="726947"/>
                </a:lnTo>
                <a:close/>
              </a:path>
              <a:path w="1157604" h="803275">
                <a:moveTo>
                  <a:pt x="1125474" y="790955"/>
                </a:moveTo>
                <a:lnTo>
                  <a:pt x="1125474" y="739901"/>
                </a:lnTo>
                <a:lnTo>
                  <a:pt x="1113282" y="739901"/>
                </a:lnTo>
                <a:lnTo>
                  <a:pt x="1113282" y="790955"/>
                </a:lnTo>
                <a:lnTo>
                  <a:pt x="1119378" y="803147"/>
                </a:lnTo>
                <a:lnTo>
                  <a:pt x="1125474" y="790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59627" y="1714897"/>
            <a:ext cx="621253" cy="51967"/>
          </a:xfrm>
          <a:custGeom>
            <a:avLst/>
            <a:gdLst/>
            <a:ahLst/>
            <a:cxnLst/>
            <a:rect l="l" t="t" r="r" b="b"/>
            <a:pathLst>
              <a:path w="683260" h="76200">
                <a:moveTo>
                  <a:pt x="619505" y="44957"/>
                </a:moveTo>
                <a:lnTo>
                  <a:pt x="619505" y="32003"/>
                </a:lnTo>
                <a:lnTo>
                  <a:pt x="0" y="32003"/>
                </a:lnTo>
                <a:lnTo>
                  <a:pt x="0" y="44957"/>
                </a:lnTo>
                <a:lnTo>
                  <a:pt x="619505" y="44957"/>
                </a:lnTo>
                <a:close/>
              </a:path>
              <a:path w="683260" h="76200">
                <a:moveTo>
                  <a:pt x="682751" y="38099"/>
                </a:moveTo>
                <a:lnTo>
                  <a:pt x="606551" y="0"/>
                </a:lnTo>
                <a:lnTo>
                  <a:pt x="606551" y="32003"/>
                </a:lnTo>
                <a:lnTo>
                  <a:pt x="619505" y="32003"/>
                </a:lnTo>
                <a:lnTo>
                  <a:pt x="619505" y="69722"/>
                </a:lnTo>
                <a:lnTo>
                  <a:pt x="682751" y="38099"/>
                </a:lnTo>
                <a:close/>
              </a:path>
              <a:path w="683260" h="76200">
                <a:moveTo>
                  <a:pt x="619505" y="69722"/>
                </a:moveTo>
                <a:lnTo>
                  <a:pt x="619505" y="44957"/>
                </a:lnTo>
                <a:lnTo>
                  <a:pt x="606551" y="44957"/>
                </a:lnTo>
                <a:lnTo>
                  <a:pt x="606551" y="76199"/>
                </a:lnTo>
                <a:lnTo>
                  <a:pt x="619505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682233" y="1714897"/>
            <a:ext cx="1035807" cy="556908"/>
          </a:xfrm>
          <a:custGeom>
            <a:avLst/>
            <a:gdLst/>
            <a:ahLst/>
            <a:cxnLst/>
            <a:rect l="l" t="t" r="r" b="b"/>
            <a:pathLst>
              <a:path w="1139189" h="816610">
                <a:moveTo>
                  <a:pt x="1075944" y="44957"/>
                </a:moveTo>
                <a:lnTo>
                  <a:pt x="1075944" y="32003"/>
                </a:lnTo>
                <a:lnTo>
                  <a:pt x="0" y="32003"/>
                </a:lnTo>
                <a:lnTo>
                  <a:pt x="0" y="816101"/>
                </a:lnTo>
                <a:lnTo>
                  <a:pt x="6096" y="816101"/>
                </a:lnTo>
                <a:lnTo>
                  <a:pt x="6095" y="44957"/>
                </a:lnTo>
                <a:lnTo>
                  <a:pt x="12191" y="38100"/>
                </a:lnTo>
                <a:lnTo>
                  <a:pt x="12191" y="44957"/>
                </a:lnTo>
                <a:lnTo>
                  <a:pt x="1075944" y="44957"/>
                </a:lnTo>
                <a:close/>
              </a:path>
              <a:path w="1139189" h="816610">
                <a:moveTo>
                  <a:pt x="12191" y="44957"/>
                </a:moveTo>
                <a:lnTo>
                  <a:pt x="12191" y="38100"/>
                </a:lnTo>
                <a:lnTo>
                  <a:pt x="6095" y="44957"/>
                </a:lnTo>
                <a:lnTo>
                  <a:pt x="12191" y="44957"/>
                </a:lnTo>
                <a:close/>
              </a:path>
              <a:path w="1139189" h="816610">
                <a:moveTo>
                  <a:pt x="12191" y="816101"/>
                </a:moveTo>
                <a:lnTo>
                  <a:pt x="12191" y="44957"/>
                </a:lnTo>
                <a:lnTo>
                  <a:pt x="6095" y="44957"/>
                </a:lnTo>
                <a:lnTo>
                  <a:pt x="6096" y="816101"/>
                </a:lnTo>
                <a:lnTo>
                  <a:pt x="12191" y="816101"/>
                </a:lnTo>
                <a:close/>
              </a:path>
              <a:path w="1139189" h="816610">
                <a:moveTo>
                  <a:pt x="1139190" y="38099"/>
                </a:moveTo>
                <a:lnTo>
                  <a:pt x="1062990" y="0"/>
                </a:lnTo>
                <a:lnTo>
                  <a:pt x="1062990" y="32003"/>
                </a:lnTo>
                <a:lnTo>
                  <a:pt x="1075944" y="32003"/>
                </a:lnTo>
                <a:lnTo>
                  <a:pt x="1075944" y="69722"/>
                </a:lnTo>
                <a:lnTo>
                  <a:pt x="1139190" y="38099"/>
                </a:lnTo>
                <a:close/>
              </a:path>
              <a:path w="1139189" h="816610">
                <a:moveTo>
                  <a:pt x="1075944" y="69722"/>
                </a:moveTo>
                <a:lnTo>
                  <a:pt x="1075944" y="44957"/>
                </a:lnTo>
                <a:lnTo>
                  <a:pt x="1062990" y="44957"/>
                </a:lnTo>
                <a:lnTo>
                  <a:pt x="1062990" y="76199"/>
                </a:lnTo>
                <a:lnTo>
                  <a:pt x="1075944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736748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5" h="855979">
                <a:moveTo>
                  <a:pt x="25907" y="829818"/>
                </a:moveTo>
                <a:lnTo>
                  <a:pt x="25907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7" y="829818"/>
                </a:lnTo>
                <a:close/>
              </a:path>
              <a:path w="1721485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7" y="842772"/>
                </a:lnTo>
                <a:lnTo>
                  <a:pt x="25907" y="855726"/>
                </a:lnTo>
                <a:lnTo>
                  <a:pt x="86106" y="855726"/>
                </a:lnTo>
                <a:close/>
              </a:path>
              <a:path w="1721485" h="855979">
                <a:moveTo>
                  <a:pt x="25907" y="855726"/>
                </a:moveTo>
                <a:lnTo>
                  <a:pt x="25907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7" y="855726"/>
                </a:lnTo>
                <a:close/>
              </a:path>
              <a:path w="1721485" h="855979">
                <a:moveTo>
                  <a:pt x="25907" y="665226"/>
                </a:moveTo>
                <a:lnTo>
                  <a:pt x="25907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7" y="665226"/>
                </a:lnTo>
                <a:close/>
              </a:path>
              <a:path w="1721485" h="855979">
                <a:moveTo>
                  <a:pt x="25907" y="486918"/>
                </a:moveTo>
                <a:lnTo>
                  <a:pt x="25907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7" y="486918"/>
                </a:lnTo>
                <a:close/>
              </a:path>
              <a:path w="1721485" h="855979">
                <a:moveTo>
                  <a:pt x="25907" y="309372"/>
                </a:moveTo>
                <a:lnTo>
                  <a:pt x="25907" y="208025"/>
                </a:lnTo>
                <a:lnTo>
                  <a:pt x="0" y="208025"/>
                </a:lnTo>
                <a:lnTo>
                  <a:pt x="0" y="309372"/>
                </a:lnTo>
                <a:lnTo>
                  <a:pt x="25907" y="309372"/>
                </a:lnTo>
                <a:close/>
              </a:path>
              <a:path w="1721485" h="855979">
                <a:moveTo>
                  <a:pt x="25907" y="131826"/>
                </a:moveTo>
                <a:lnTo>
                  <a:pt x="25907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7" y="131826"/>
                </a:lnTo>
                <a:close/>
              </a:path>
              <a:path w="1721485" h="855979">
                <a:moveTo>
                  <a:pt x="173735" y="25146"/>
                </a:moveTo>
                <a:lnTo>
                  <a:pt x="173735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3735" y="25146"/>
                </a:lnTo>
                <a:close/>
              </a:path>
              <a:path w="1721485" h="855979">
                <a:moveTo>
                  <a:pt x="351282" y="25146"/>
                </a:moveTo>
                <a:lnTo>
                  <a:pt x="351282" y="0"/>
                </a:lnTo>
                <a:lnTo>
                  <a:pt x="249936" y="0"/>
                </a:lnTo>
                <a:lnTo>
                  <a:pt x="249936" y="25146"/>
                </a:lnTo>
                <a:lnTo>
                  <a:pt x="351282" y="25146"/>
                </a:lnTo>
                <a:close/>
              </a:path>
              <a:path w="1721485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5" h="855979">
                <a:moveTo>
                  <a:pt x="707136" y="25146"/>
                </a:moveTo>
                <a:lnTo>
                  <a:pt x="707136" y="0"/>
                </a:lnTo>
                <a:lnTo>
                  <a:pt x="605028" y="0"/>
                </a:lnTo>
                <a:lnTo>
                  <a:pt x="605028" y="25146"/>
                </a:lnTo>
                <a:lnTo>
                  <a:pt x="707136" y="25146"/>
                </a:lnTo>
                <a:close/>
              </a:path>
              <a:path w="1721485" h="855979">
                <a:moveTo>
                  <a:pt x="884682" y="25146"/>
                </a:moveTo>
                <a:lnTo>
                  <a:pt x="884682" y="0"/>
                </a:lnTo>
                <a:lnTo>
                  <a:pt x="783336" y="0"/>
                </a:lnTo>
                <a:lnTo>
                  <a:pt x="783336" y="25146"/>
                </a:lnTo>
                <a:lnTo>
                  <a:pt x="884682" y="25146"/>
                </a:lnTo>
                <a:close/>
              </a:path>
              <a:path w="1721485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5" h="855979">
                <a:moveTo>
                  <a:pt x="1240536" y="25146"/>
                </a:moveTo>
                <a:lnTo>
                  <a:pt x="1240536" y="0"/>
                </a:lnTo>
                <a:lnTo>
                  <a:pt x="1138428" y="0"/>
                </a:lnTo>
                <a:lnTo>
                  <a:pt x="1138428" y="25146"/>
                </a:lnTo>
                <a:lnTo>
                  <a:pt x="1240536" y="25146"/>
                </a:lnTo>
                <a:close/>
              </a:path>
              <a:path w="1721485" h="855979">
                <a:moveTo>
                  <a:pt x="1418082" y="25146"/>
                </a:moveTo>
                <a:lnTo>
                  <a:pt x="1418082" y="0"/>
                </a:lnTo>
                <a:lnTo>
                  <a:pt x="1316736" y="0"/>
                </a:lnTo>
                <a:lnTo>
                  <a:pt x="1316736" y="25146"/>
                </a:lnTo>
                <a:lnTo>
                  <a:pt x="1418082" y="25146"/>
                </a:lnTo>
                <a:close/>
              </a:path>
              <a:path w="1721485" h="855979">
                <a:moveTo>
                  <a:pt x="1595628" y="25146"/>
                </a:moveTo>
                <a:lnTo>
                  <a:pt x="1595628" y="0"/>
                </a:lnTo>
                <a:lnTo>
                  <a:pt x="1494282" y="0"/>
                </a:lnTo>
                <a:lnTo>
                  <a:pt x="1494282" y="25146"/>
                </a:lnTo>
                <a:lnTo>
                  <a:pt x="1595628" y="25146"/>
                </a:lnTo>
                <a:close/>
              </a:path>
              <a:path w="1721485" h="855979">
                <a:moveTo>
                  <a:pt x="1721358" y="77724"/>
                </a:moveTo>
                <a:lnTo>
                  <a:pt x="1721358" y="0"/>
                </a:lnTo>
                <a:lnTo>
                  <a:pt x="1671828" y="0"/>
                </a:lnTo>
                <a:lnTo>
                  <a:pt x="1671828" y="25146"/>
                </a:lnTo>
                <a:lnTo>
                  <a:pt x="1695450" y="25146"/>
                </a:lnTo>
                <a:lnTo>
                  <a:pt x="1695450" y="12954"/>
                </a:lnTo>
                <a:lnTo>
                  <a:pt x="1708404" y="25146"/>
                </a:lnTo>
                <a:lnTo>
                  <a:pt x="1708404" y="77724"/>
                </a:lnTo>
                <a:lnTo>
                  <a:pt x="1721358" y="77724"/>
                </a:lnTo>
                <a:close/>
              </a:path>
              <a:path w="1721485" h="855979">
                <a:moveTo>
                  <a:pt x="1708404" y="25146"/>
                </a:moveTo>
                <a:lnTo>
                  <a:pt x="1695450" y="12954"/>
                </a:lnTo>
                <a:lnTo>
                  <a:pt x="1695450" y="25146"/>
                </a:lnTo>
                <a:lnTo>
                  <a:pt x="1708404" y="25146"/>
                </a:lnTo>
                <a:close/>
              </a:path>
              <a:path w="1721485" h="855979">
                <a:moveTo>
                  <a:pt x="1708404" y="77724"/>
                </a:moveTo>
                <a:lnTo>
                  <a:pt x="1708404" y="25146"/>
                </a:lnTo>
                <a:lnTo>
                  <a:pt x="1695450" y="25146"/>
                </a:lnTo>
                <a:lnTo>
                  <a:pt x="1695450" y="77724"/>
                </a:lnTo>
                <a:lnTo>
                  <a:pt x="1708404" y="77724"/>
                </a:lnTo>
                <a:close/>
              </a:path>
              <a:path w="1721485" h="855979">
                <a:moveTo>
                  <a:pt x="1721358" y="255270"/>
                </a:moveTo>
                <a:lnTo>
                  <a:pt x="1721358" y="153924"/>
                </a:lnTo>
                <a:lnTo>
                  <a:pt x="1695450" y="153924"/>
                </a:lnTo>
                <a:lnTo>
                  <a:pt x="1695450" y="255270"/>
                </a:lnTo>
                <a:lnTo>
                  <a:pt x="1721358" y="255270"/>
                </a:lnTo>
                <a:close/>
              </a:path>
              <a:path w="1721485" h="855979">
                <a:moveTo>
                  <a:pt x="1721358" y="433577"/>
                </a:moveTo>
                <a:lnTo>
                  <a:pt x="1721358" y="331470"/>
                </a:lnTo>
                <a:lnTo>
                  <a:pt x="1695450" y="331470"/>
                </a:lnTo>
                <a:lnTo>
                  <a:pt x="1695450" y="433577"/>
                </a:lnTo>
                <a:lnTo>
                  <a:pt x="1721358" y="433577"/>
                </a:lnTo>
                <a:close/>
              </a:path>
              <a:path w="1721485" h="855979">
                <a:moveTo>
                  <a:pt x="1721358" y="611124"/>
                </a:moveTo>
                <a:lnTo>
                  <a:pt x="1721358" y="509777"/>
                </a:lnTo>
                <a:lnTo>
                  <a:pt x="1695450" y="509777"/>
                </a:lnTo>
                <a:lnTo>
                  <a:pt x="1695450" y="611124"/>
                </a:lnTo>
                <a:lnTo>
                  <a:pt x="1721358" y="611124"/>
                </a:lnTo>
                <a:close/>
              </a:path>
              <a:path w="1721485" h="855979">
                <a:moveTo>
                  <a:pt x="1721358" y="788670"/>
                </a:moveTo>
                <a:lnTo>
                  <a:pt x="1721358" y="687324"/>
                </a:lnTo>
                <a:lnTo>
                  <a:pt x="1695450" y="687324"/>
                </a:lnTo>
                <a:lnTo>
                  <a:pt x="1695450" y="788670"/>
                </a:lnTo>
                <a:lnTo>
                  <a:pt x="1721358" y="788670"/>
                </a:lnTo>
                <a:close/>
              </a:path>
              <a:path w="1721485" h="855979">
                <a:moveTo>
                  <a:pt x="1686306" y="855726"/>
                </a:moveTo>
                <a:lnTo>
                  <a:pt x="1686306" y="829818"/>
                </a:lnTo>
                <a:lnTo>
                  <a:pt x="1584959" y="829818"/>
                </a:lnTo>
                <a:lnTo>
                  <a:pt x="1584959" y="855726"/>
                </a:lnTo>
                <a:lnTo>
                  <a:pt x="1686306" y="855726"/>
                </a:lnTo>
                <a:close/>
              </a:path>
              <a:path w="1721485" h="855979">
                <a:moveTo>
                  <a:pt x="1508760" y="855726"/>
                </a:moveTo>
                <a:lnTo>
                  <a:pt x="1508760" y="829818"/>
                </a:lnTo>
                <a:lnTo>
                  <a:pt x="1406652" y="829818"/>
                </a:lnTo>
                <a:lnTo>
                  <a:pt x="1406652" y="855726"/>
                </a:lnTo>
                <a:lnTo>
                  <a:pt x="1508760" y="855726"/>
                </a:lnTo>
                <a:close/>
              </a:path>
              <a:path w="1721485" h="855979">
                <a:moveTo>
                  <a:pt x="1330452" y="855726"/>
                </a:moveTo>
                <a:lnTo>
                  <a:pt x="1330452" y="829818"/>
                </a:lnTo>
                <a:lnTo>
                  <a:pt x="1229106" y="829818"/>
                </a:lnTo>
                <a:lnTo>
                  <a:pt x="1229106" y="855726"/>
                </a:lnTo>
                <a:lnTo>
                  <a:pt x="1330452" y="855726"/>
                </a:lnTo>
                <a:close/>
              </a:path>
              <a:path w="1721485" h="855979">
                <a:moveTo>
                  <a:pt x="1152906" y="855726"/>
                </a:moveTo>
                <a:lnTo>
                  <a:pt x="1152906" y="829818"/>
                </a:lnTo>
                <a:lnTo>
                  <a:pt x="1051559" y="829818"/>
                </a:lnTo>
                <a:lnTo>
                  <a:pt x="1051559" y="855726"/>
                </a:lnTo>
                <a:lnTo>
                  <a:pt x="1152906" y="855726"/>
                </a:lnTo>
                <a:close/>
              </a:path>
              <a:path w="1721485" h="855979">
                <a:moveTo>
                  <a:pt x="975360" y="855726"/>
                </a:moveTo>
                <a:lnTo>
                  <a:pt x="975360" y="829818"/>
                </a:lnTo>
                <a:lnTo>
                  <a:pt x="873252" y="829818"/>
                </a:lnTo>
                <a:lnTo>
                  <a:pt x="873252" y="855726"/>
                </a:lnTo>
                <a:lnTo>
                  <a:pt x="975360" y="855726"/>
                </a:lnTo>
                <a:close/>
              </a:path>
              <a:path w="1721485" h="855979">
                <a:moveTo>
                  <a:pt x="797052" y="855726"/>
                </a:moveTo>
                <a:lnTo>
                  <a:pt x="797052" y="829818"/>
                </a:lnTo>
                <a:lnTo>
                  <a:pt x="695706" y="829818"/>
                </a:lnTo>
                <a:lnTo>
                  <a:pt x="695706" y="855726"/>
                </a:lnTo>
                <a:lnTo>
                  <a:pt x="797052" y="855726"/>
                </a:lnTo>
                <a:close/>
              </a:path>
              <a:path w="1721485" h="855979">
                <a:moveTo>
                  <a:pt x="619506" y="855726"/>
                </a:moveTo>
                <a:lnTo>
                  <a:pt x="619506" y="829818"/>
                </a:lnTo>
                <a:lnTo>
                  <a:pt x="518159" y="829818"/>
                </a:lnTo>
                <a:lnTo>
                  <a:pt x="518159" y="855726"/>
                </a:lnTo>
                <a:lnTo>
                  <a:pt x="619506" y="855726"/>
                </a:lnTo>
                <a:close/>
              </a:path>
              <a:path w="1721485" h="855979">
                <a:moveTo>
                  <a:pt x="441960" y="855726"/>
                </a:moveTo>
                <a:lnTo>
                  <a:pt x="441960" y="829818"/>
                </a:lnTo>
                <a:lnTo>
                  <a:pt x="339852" y="829818"/>
                </a:lnTo>
                <a:lnTo>
                  <a:pt x="339852" y="855726"/>
                </a:lnTo>
                <a:lnTo>
                  <a:pt x="441960" y="855726"/>
                </a:lnTo>
                <a:close/>
              </a:path>
              <a:path w="1721485" h="855979">
                <a:moveTo>
                  <a:pt x="263652" y="855726"/>
                </a:moveTo>
                <a:lnTo>
                  <a:pt x="263652" y="829818"/>
                </a:lnTo>
                <a:lnTo>
                  <a:pt x="162306" y="829818"/>
                </a:lnTo>
                <a:lnTo>
                  <a:pt x="162306" y="855726"/>
                </a:lnTo>
                <a:lnTo>
                  <a:pt x="263652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2883862" y="4345617"/>
            <a:ext cx="1270221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5588" marR="4042" indent="-95989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Colour</a:t>
            </a:r>
            <a:r>
              <a:rPr spc="-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Image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776492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4" h="855979">
                <a:moveTo>
                  <a:pt x="25908" y="829818"/>
                </a:moveTo>
                <a:lnTo>
                  <a:pt x="25908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8" y="829818"/>
                </a:lnTo>
                <a:close/>
              </a:path>
              <a:path w="1721484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8" y="842772"/>
                </a:lnTo>
                <a:lnTo>
                  <a:pt x="25908" y="855726"/>
                </a:lnTo>
                <a:lnTo>
                  <a:pt x="86106" y="855726"/>
                </a:lnTo>
                <a:close/>
              </a:path>
              <a:path w="1721484" h="855979">
                <a:moveTo>
                  <a:pt x="25908" y="855726"/>
                </a:moveTo>
                <a:lnTo>
                  <a:pt x="25908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8" y="855726"/>
                </a:lnTo>
                <a:close/>
              </a:path>
              <a:path w="1721484" h="855979">
                <a:moveTo>
                  <a:pt x="25908" y="665226"/>
                </a:moveTo>
                <a:lnTo>
                  <a:pt x="25908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8" y="665226"/>
                </a:lnTo>
                <a:close/>
              </a:path>
              <a:path w="1721484" h="855979">
                <a:moveTo>
                  <a:pt x="25908" y="486918"/>
                </a:moveTo>
                <a:lnTo>
                  <a:pt x="25908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8" y="486918"/>
                </a:lnTo>
                <a:close/>
              </a:path>
              <a:path w="1721484" h="855979">
                <a:moveTo>
                  <a:pt x="25908" y="309372"/>
                </a:moveTo>
                <a:lnTo>
                  <a:pt x="25908" y="208026"/>
                </a:lnTo>
                <a:lnTo>
                  <a:pt x="0" y="208026"/>
                </a:lnTo>
                <a:lnTo>
                  <a:pt x="0" y="309372"/>
                </a:lnTo>
                <a:lnTo>
                  <a:pt x="25908" y="309372"/>
                </a:lnTo>
                <a:close/>
              </a:path>
              <a:path w="1721484" h="855979">
                <a:moveTo>
                  <a:pt x="25908" y="131826"/>
                </a:moveTo>
                <a:lnTo>
                  <a:pt x="25908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8" y="131826"/>
                </a:lnTo>
                <a:close/>
              </a:path>
              <a:path w="1721484" h="855979">
                <a:moveTo>
                  <a:pt x="172974" y="25146"/>
                </a:moveTo>
                <a:lnTo>
                  <a:pt x="172974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2974" y="25146"/>
                </a:lnTo>
                <a:close/>
              </a:path>
              <a:path w="1721484" h="855979">
                <a:moveTo>
                  <a:pt x="351282" y="25146"/>
                </a:moveTo>
                <a:lnTo>
                  <a:pt x="351282" y="0"/>
                </a:lnTo>
                <a:lnTo>
                  <a:pt x="249174" y="0"/>
                </a:lnTo>
                <a:lnTo>
                  <a:pt x="249174" y="25146"/>
                </a:lnTo>
                <a:lnTo>
                  <a:pt x="351282" y="25146"/>
                </a:lnTo>
                <a:close/>
              </a:path>
              <a:path w="1721484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4" h="855979">
                <a:moveTo>
                  <a:pt x="706374" y="25146"/>
                </a:moveTo>
                <a:lnTo>
                  <a:pt x="706374" y="0"/>
                </a:lnTo>
                <a:lnTo>
                  <a:pt x="605027" y="0"/>
                </a:lnTo>
                <a:lnTo>
                  <a:pt x="605027" y="25146"/>
                </a:lnTo>
                <a:lnTo>
                  <a:pt x="706374" y="25146"/>
                </a:lnTo>
                <a:close/>
              </a:path>
              <a:path w="1721484" h="855979">
                <a:moveTo>
                  <a:pt x="884682" y="25146"/>
                </a:moveTo>
                <a:lnTo>
                  <a:pt x="884682" y="0"/>
                </a:lnTo>
                <a:lnTo>
                  <a:pt x="782574" y="0"/>
                </a:lnTo>
                <a:lnTo>
                  <a:pt x="782574" y="25146"/>
                </a:lnTo>
                <a:lnTo>
                  <a:pt x="884682" y="25146"/>
                </a:lnTo>
                <a:close/>
              </a:path>
              <a:path w="1721484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4" h="855979">
                <a:moveTo>
                  <a:pt x="1239774" y="25146"/>
                </a:moveTo>
                <a:lnTo>
                  <a:pt x="1239774" y="0"/>
                </a:lnTo>
                <a:lnTo>
                  <a:pt x="1138427" y="0"/>
                </a:lnTo>
                <a:lnTo>
                  <a:pt x="1138427" y="25146"/>
                </a:lnTo>
                <a:lnTo>
                  <a:pt x="1239774" y="25146"/>
                </a:lnTo>
                <a:close/>
              </a:path>
              <a:path w="1721484" h="855979">
                <a:moveTo>
                  <a:pt x="1418081" y="25146"/>
                </a:moveTo>
                <a:lnTo>
                  <a:pt x="1418081" y="0"/>
                </a:lnTo>
                <a:lnTo>
                  <a:pt x="1315973" y="0"/>
                </a:lnTo>
                <a:lnTo>
                  <a:pt x="1315973" y="25146"/>
                </a:lnTo>
                <a:lnTo>
                  <a:pt x="1418081" y="25146"/>
                </a:lnTo>
                <a:close/>
              </a:path>
              <a:path w="1721484" h="855979">
                <a:moveTo>
                  <a:pt x="1595627" y="25146"/>
                </a:moveTo>
                <a:lnTo>
                  <a:pt x="1595627" y="0"/>
                </a:lnTo>
                <a:lnTo>
                  <a:pt x="1494281" y="0"/>
                </a:lnTo>
                <a:lnTo>
                  <a:pt x="1494281" y="25146"/>
                </a:lnTo>
                <a:lnTo>
                  <a:pt x="1595627" y="25146"/>
                </a:lnTo>
                <a:close/>
              </a:path>
              <a:path w="1721484" h="855979">
                <a:moveTo>
                  <a:pt x="1721357" y="77724"/>
                </a:moveTo>
                <a:lnTo>
                  <a:pt x="1721357" y="0"/>
                </a:lnTo>
                <a:lnTo>
                  <a:pt x="1671827" y="0"/>
                </a:lnTo>
                <a:lnTo>
                  <a:pt x="1671827" y="25146"/>
                </a:lnTo>
                <a:lnTo>
                  <a:pt x="1695449" y="25146"/>
                </a:lnTo>
                <a:lnTo>
                  <a:pt x="1695449" y="12954"/>
                </a:lnTo>
                <a:lnTo>
                  <a:pt x="1708403" y="25146"/>
                </a:lnTo>
                <a:lnTo>
                  <a:pt x="1708403" y="77724"/>
                </a:lnTo>
                <a:lnTo>
                  <a:pt x="1721357" y="77724"/>
                </a:lnTo>
                <a:close/>
              </a:path>
              <a:path w="1721484" h="855979">
                <a:moveTo>
                  <a:pt x="1708403" y="25146"/>
                </a:moveTo>
                <a:lnTo>
                  <a:pt x="1695449" y="12954"/>
                </a:lnTo>
                <a:lnTo>
                  <a:pt x="1695449" y="25146"/>
                </a:lnTo>
                <a:lnTo>
                  <a:pt x="1708403" y="25146"/>
                </a:lnTo>
                <a:close/>
              </a:path>
              <a:path w="1721484" h="855979">
                <a:moveTo>
                  <a:pt x="1708403" y="77724"/>
                </a:moveTo>
                <a:lnTo>
                  <a:pt x="1708403" y="25146"/>
                </a:lnTo>
                <a:lnTo>
                  <a:pt x="1695449" y="25146"/>
                </a:lnTo>
                <a:lnTo>
                  <a:pt x="1695449" y="77724"/>
                </a:lnTo>
                <a:lnTo>
                  <a:pt x="1708403" y="77724"/>
                </a:lnTo>
                <a:close/>
              </a:path>
              <a:path w="1721484" h="855979">
                <a:moveTo>
                  <a:pt x="1721357" y="255270"/>
                </a:moveTo>
                <a:lnTo>
                  <a:pt x="1721357" y="153924"/>
                </a:lnTo>
                <a:lnTo>
                  <a:pt x="1695449" y="153924"/>
                </a:lnTo>
                <a:lnTo>
                  <a:pt x="1695449" y="255270"/>
                </a:lnTo>
                <a:lnTo>
                  <a:pt x="1721357" y="255270"/>
                </a:lnTo>
                <a:close/>
              </a:path>
              <a:path w="1721484" h="855979">
                <a:moveTo>
                  <a:pt x="1721357" y="433578"/>
                </a:moveTo>
                <a:lnTo>
                  <a:pt x="1721357" y="331470"/>
                </a:lnTo>
                <a:lnTo>
                  <a:pt x="1695449" y="331470"/>
                </a:lnTo>
                <a:lnTo>
                  <a:pt x="1695449" y="433578"/>
                </a:lnTo>
                <a:lnTo>
                  <a:pt x="1721357" y="433578"/>
                </a:lnTo>
                <a:close/>
              </a:path>
              <a:path w="1721484" h="855979">
                <a:moveTo>
                  <a:pt x="1721357" y="611124"/>
                </a:moveTo>
                <a:lnTo>
                  <a:pt x="1721357" y="509778"/>
                </a:lnTo>
                <a:lnTo>
                  <a:pt x="1695449" y="509778"/>
                </a:lnTo>
                <a:lnTo>
                  <a:pt x="1695449" y="611124"/>
                </a:lnTo>
                <a:lnTo>
                  <a:pt x="1721357" y="611124"/>
                </a:lnTo>
                <a:close/>
              </a:path>
              <a:path w="1721484" h="855979">
                <a:moveTo>
                  <a:pt x="1721357" y="788670"/>
                </a:moveTo>
                <a:lnTo>
                  <a:pt x="1721357" y="687324"/>
                </a:lnTo>
                <a:lnTo>
                  <a:pt x="1695449" y="687324"/>
                </a:lnTo>
                <a:lnTo>
                  <a:pt x="1695449" y="788670"/>
                </a:lnTo>
                <a:lnTo>
                  <a:pt x="1721357" y="788670"/>
                </a:lnTo>
                <a:close/>
              </a:path>
              <a:path w="1721484" h="855979">
                <a:moveTo>
                  <a:pt x="1686305" y="855726"/>
                </a:moveTo>
                <a:lnTo>
                  <a:pt x="1686305" y="829818"/>
                </a:lnTo>
                <a:lnTo>
                  <a:pt x="1584197" y="829818"/>
                </a:lnTo>
                <a:lnTo>
                  <a:pt x="1584197" y="855726"/>
                </a:lnTo>
                <a:lnTo>
                  <a:pt x="1686305" y="855726"/>
                </a:lnTo>
                <a:close/>
              </a:path>
              <a:path w="1721484" h="855979">
                <a:moveTo>
                  <a:pt x="1507997" y="855726"/>
                </a:moveTo>
                <a:lnTo>
                  <a:pt x="1507997" y="829818"/>
                </a:lnTo>
                <a:lnTo>
                  <a:pt x="1406651" y="829818"/>
                </a:lnTo>
                <a:lnTo>
                  <a:pt x="1406651" y="855726"/>
                </a:lnTo>
                <a:lnTo>
                  <a:pt x="1507997" y="855726"/>
                </a:lnTo>
                <a:close/>
              </a:path>
              <a:path w="1721484" h="855979">
                <a:moveTo>
                  <a:pt x="1330451" y="855726"/>
                </a:moveTo>
                <a:lnTo>
                  <a:pt x="1330451" y="829818"/>
                </a:lnTo>
                <a:lnTo>
                  <a:pt x="1229105" y="829818"/>
                </a:lnTo>
                <a:lnTo>
                  <a:pt x="1229105" y="855726"/>
                </a:lnTo>
                <a:lnTo>
                  <a:pt x="1330451" y="855726"/>
                </a:lnTo>
                <a:close/>
              </a:path>
              <a:path w="1721484" h="855979">
                <a:moveTo>
                  <a:pt x="1152906" y="855726"/>
                </a:moveTo>
                <a:lnTo>
                  <a:pt x="1152906" y="829818"/>
                </a:lnTo>
                <a:lnTo>
                  <a:pt x="1050798" y="829818"/>
                </a:lnTo>
                <a:lnTo>
                  <a:pt x="1050798" y="855726"/>
                </a:lnTo>
                <a:lnTo>
                  <a:pt x="1152906" y="855726"/>
                </a:lnTo>
                <a:close/>
              </a:path>
              <a:path w="1721484" h="855979">
                <a:moveTo>
                  <a:pt x="974598" y="855726"/>
                </a:moveTo>
                <a:lnTo>
                  <a:pt x="974598" y="829818"/>
                </a:lnTo>
                <a:lnTo>
                  <a:pt x="873251" y="829818"/>
                </a:lnTo>
                <a:lnTo>
                  <a:pt x="873251" y="855726"/>
                </a:lnTo>
                <a:lnTo>
                  <a:pt x="974598" y="855726"/>
                </a:lnTo>
                <a:close/>
              </a:path>
              <a:path w="1721484" h="855979">
                <a:moveTo>
                  <a:pt x="797051" y="855726"/>
                </a:moveTo>
                <a:lnTo>
                  <a:pt x="797051" y="829818"/>
                </a:lnTo>
                <a:lnTo>
                  <a:pt x="695705" y="829818"/>
                </a:lnTo>
                <a:lnTo>
                  <a:pt x="695705" y="855726"/>
                </a:lnTo>
                <a:lnTo>
                  <a:pt x="797051" y="855726"/>
                </a:lnTo>
                <a:close/>
              </a:path>
              <a:path w="1721484" h="855979">
                <a:moveTo>
                  <a:pt x="619506" y="855726"/>
                </a:moveTo>
                <a:lnTo>
                  <a:pt x="619506" y="829818"/>
                </a:lnTo>
                <a:lnTo>
                  <a:pt x="517398" y="829818"/>
                </a:lnTo>
                <a:lnTo>
                  <a:pt x="517398" y="855726"/>
                </a:lnTo>
                <a:lnTo>
                  <a:pt x="619506" y="855726"/>
                </a:lnTo>
                <a:close/>
              </a:path>
              <a:path w="1721484" h="855979">
                <a:moveTo>
                  <a:pt x="441198" y="855726"/>
                </a:moveTo>
                <a:lnTo>
                  <a:pt x="441198" y="829818"/>
                </a:lnTo>
                <a:lnTo>
                  <a:pt x="339851" y="829818"/>
                </a:lnTo>
                <a:lnTo>
                  <a:pt x="339851" y="855726"/>
                </a:lnTo>
                <a:lnTo>
                  <a:pt x="441198" y="855726"/>
                </a:lnTo>
                <a:close/>
              </a:path>
              <a:path w="1721484" h="855979">
                <a:moveTo>
                  <a:pt x="263651" y="855726"/>
                </a:moveTo>
                <a:lnTo>
                  <a:pt x="263651" y="829818"/>
                </a:lnTo>
                <a:lnTo>
                  <a:pt x="162305" y="829818"/>
                </a:lnTo>
                <a:lnTo>
                  <a:pt x="162305" y="855726"/>
                </a:lnTo>
                <a:lnTo>
                  <a:pt x="263651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933992" y="4345617"/>
            <a:ext cx="1248858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82915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Compression</a:t>
            </a:r>
            <a:endParaRPr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595406" y="2263144"/>
            <a:ext cx="1820110" cy="13485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587092" y="2256388"/>
            <a:ext cx="1837778" cy="1362390"/>
          </a:xfrm>
          <a:custGeom>
            <a:avLst/>
            <a:gdLst/>
            <a:ahLst/>
            <a:cxnLst/>
            <a:rect l="l" t="t" r="r" b="b"/>
            <a:pathLst>
              <a:path w="2021204" h="1997710">
                <a:moveTo>
                  <a:pt x="2020823" y="1997202"/>
                </a:moveTo>
                <a:lnTo>
                  <a:pt x="2020823" y="0"/>
                </a:lnTo>
                <a:lnTo>
                  <a:pt x="0" y="0"/>
                </a:lnTo>
                <a:lnTo>
                  <a:pt x="0" y="1997202"/>
                </a:lnTo>
                <a:lnTo>
                  <a:pt x="4572" y="1997202"/>
                </a:lnTo>
                <a:lnTo>
                  <a:pt x="4572" y="9906"/>
                </a:lnTo>
                <a:lnTo>
                  <a:pt x="9143" y="4572"/>
                </a:lnTo>
                <a:lnTo>
                  <a:pt x="9143" y="9906"/>
                </a:lnTo>
                <a:lnTo>
                  <a:pt x="2010917" y="9906"/>
                </a:lnTo>
                <a:lnTo>
                  <a:pt x="2010917" y="4572"/>
                </a:lnTo>
                <a:lnTo>
                  <a:pt x="2016252" y="9906"/>
                </a:lnTo>
                <a:lnTo>
                  <a:pt x="2016252" y="1997202"/>
                </a:lnTo>
                <a:lnTo>
                  <a:pt x="2020823" y="1997202"/>
                </a:lnTo>
                <a:close/>
              </a:path>
              <a:path w="2021204" h="1997710">
                <a:moveTo>
                  <a:pt x="9143" y="9906"/>
                </a:moveTo>
                <a:lnTo>
                  <a:pt x="9143" y="4572"/>
                </a:lnTo>
                <a:lnTo>
                  <a:pt x="4572" y="9906"/>
                </a:lnTo>
                <a:lnTo>
                  <a:pt x="9143" y="9906"/>
                </a:lnTo>
                <a:close/>
              </a:path>
              <a:path w="2021204" h="1997710">
                <a:moveTo>
                  <a:pt x="9143" y="1987296"/>
                </a:moveTo>
                <a:lnTo>
                  <a:pt x="9143" y="9906"/>
                </a:lnTo>
                <a:lnTo>
                  <a:pt x="4572" y="9906"/>
                </a:lnTo>
                <a:lnTo>
                  <a:pt x="4572" y="1987296"/>
                </a:lnTo>
                <a:lnTo>
                  <a:pt x="9143" y="1987296"/>
                </a:lnTo>
                <a:close/>
              </a:path>
              <a:path w="2021204" h="1997710">
                <a:moveTo>
                  <a:pt x="2016252" y="1987296"/>
                </a:moveTo>
                <a:lnTo>
                  <a:pt x="4572" y="1987296"/>
                </a:lnTo>
                <a:lnTo>
                  <a:pt x="9143" y="1992630"/>
                </a:lnTo>
                <a:lnTo>
                  <a:pt x="9143" y="1997202"/>
                </a:lnTo>
                <a:lnTo>
                  <a:pt x="2010917" y="1997202"/>
                </a:lnTo>
                <a:lnTo>
                  <a:pt x="2010917" y="1992630"/>
                </a:lnTo>
                <a:lnTo>
                  <a:pt x="2016252" y="1987296"/>
                </a:lnTo>
                <a:close/>
              </a:path>
              <a:path w="2021204" h="1997710">
                <a:moveTo>
                  <a:pt x="9143" y="1997202"/>
                </a:moveTo>
                <a:lnTo>
                  <a:pt x="9143" y="1992630"/>
                </a:lnTo>
                <a:lnTo>
                  <a:pt x="4572" y="1987296"/>
                </a:lnTo>
                <a:lnTo>
                  <a:pt x="4572" y="1997202"/>
                </a:lnTo>
                <a:lnTo>
                  <a:pt x="9143" y="1997202"/>
                </a:lnTo>
                <a:close/>
              </a:path>
              <a:path w="2021204" h="1997710">
                <a:moveTo>
                  <a:pt x="2016252" y="9906"/>
                </a:moveTo>
                <a:lnTo>
                  <a:pt x="2010917" y="4572"/>
                </a:lnTo>
                <a:lnTo>
                  <a:pt x="2010917" y="9906"/>
                </a:lnTo>
                <a:lnTo>
                  <a:pt x="2016252" y="9906"/>
                </a:lnTo>
                <a:close/>
              </a:path>
              <a:path w="2021204" h="1997710">
                <a:moveTo>
                  <a:pt x="2016252" y="1987296"/>
                </a:moveTo>
                <a:lnTo>
                  <a:pt x="2016252" y="9906"/>
                </a:lnTo>
                <a:lnTo>
                  <a:pt x="2010917" y="9906"/>
                </a:lnTo>
                <a:lnTo>
                  <a:pt x="2010917" y="1987296"/>
                </a:lnTo>
                <a:lnTo>
                  <a:pt x="2016252" y="1987296"/>
                </a:lnTo>
                <a:close/>
              </a:path>
              <a:path w="2021204" h="1997710">
                <a:moveTo>
                  <a:pt x="2016252" y="1997202"/>
                </a:moveTo>
                <a:lnTo>
                  <a:pt x="2016252" y="1987296"/>
                </a:lnTo>
                <a:lnTo>
                  <a:pt x="2010917" y="1992630"/>
                </a:lnTo>
                <a:lnTo>
                  <a:pt x="2010917" y="1997202"/>
                </a:lnTo>
                <a:lnTo>
                  <a:pt x="2016252" y="199720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752242" y="2282371"/>
            <a:ext cx="1789624" cy="13760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743235" y="2276135"/>
            <a:ext cx="1807755" cy="1389240"/>
          </a:xfrm>
          <a:custGeom>
            <a:avLst/>
            <a:gdLst/>
            <a:ahLst/>
            <a:cxnLst/>
            <a:rect l="l" t="t" r="r" b="b"/>
            <a:pathLst>
              <a:path w="1988184" h="2037079">
                <a:moveTo>
                  <a:pt x="1988057" y="2036826"/>
                </a:moveTo>
                <a:lnTo>
                  <a:pt x="1988057" y="0"/>
                </a:lnTo>
                <a:lnTo>
                  <a:pt x="0" y="0"/>
                </a:lnTo>
                <a:lnTo>
                  <a:pt x="0" y="2036826"/>
                </a:lnTo>
                <a:lnTo>
                  <a:pt x="5334" y="2036826"/>
                </a:lnTo>
                <a:lnTo>
                  <a:pt x="5334" y="9144"/>
                </a:lnTo>
                <a:lnTo>
                  <a:pt x="9906" y="4572"/>
                </a:lnTo>
                <a:lnTo>
                  <a:pt x="9906" y="9144"/>
                </a:lnTo>
                <a:lnTo>
                  <a:pt x="1978152" y="9143"/>
                </a:lnTo>
                <a:lnTo>
                  <a:pt x="1978152" y="4572"/>
                </a:lnTo>
                <a:lnTo>
                  <a:pt x="1982724" y="9143"/>
                </a:lnTo>
                <a:lnTo>
                  <a:pt x="1982724" y="2036826"/>
                </a:lnTo>
                <a:lnTo>
                  <a:pt x="1988057" y="2036826"/>
                </a:lnTo>
                <a:close/>
              </a:path>
              <a:path w="1988184" h="2037079">
                <a:moveTo>
                  <a:pt x="9906" y="9144"/>
                </a:moveTo>
                <a:lnTo>
                  <a:pt x="9906" y="4572"/>
                </a:lnTo>
                <a:lnTo>
                  <a:pt x="5334" y="9144"/>
                </a:lnTo>
                <a:lnTo>
                  <a:pt x="9906" y="9144"/>
                </a:lnTo>
                <a:close/>
              </a:path>
              <a:path w="1988184" h="2037079">
                <a:moveTo>
                  <a:pt x="9906" y="2026920"/>
                </a:moveTo>
                <a:lnTo>
                  <a:pt x="9906" y="9144"/>
                </a:lnTo>
                <a:lnTo>
                  <a:pt x="5334" y="9144"/>
                </a:lnTo>
                <a:lnTo>
                  <a:pt x="5334" y="2026920"/>
                </a:lnTo>
                <a:lnTo>
                  <a:pt x="9906" y="2026920"/>
                </a:lnTo>
                <a:close/>
              </a:path>
              <a:path w="1988184" h="2037079">
                <a:moveTo>
                  <a:pt x="1982724" y="2026919"/>
                </a:moveTo>
                <a:lnTo>
                  <a:pt x="5334" y="2026920"/>
                </a:lnTo>
                <a:lnTo>
                  <a:pt x="9906" y="2031492"/>
                </a:lnTo>
                <a:lnTo>
                  <a:pt x="9906" y="2036826"/>
                </a:lnTo>
                <a:lnTo>
                  <a:pt x="1978152" y="2036826"/>
                </a:lnTo>
                <a:lnTo>
                  <a:pt x="1978152" y="2031491"/>
                </a:lnTo>
                <a:lnTo>
                  <a:pt x="1982724" y="2026919"/>
                </a:lnTo>
                <a:close/>
              </a:path>
              <a:path w="1988184" h="2037079">
                <a:moveTo>
                  <a:pt x="9906" y="2036826"/>
                </a:moveTo>
                <a:lnTo>
                  <a:pt x="9906" y="2031492"/>
                </a:lnTo>
                <a:lnTo>
                  <a:pt x="5334" y="2026920"/>
                </a:lnTo>
                <a:lnTo>
                  <a:pt x="5334" y="2036826"/>
                </a:lnTo>
                <a:lnTo>
                  <a:pt x="9906" y="2036826"/>
                </a:lnTo>
                <a:close/>
              </a:path>
              <a:path w="1988184" h="2037079">
                <a:moveTo>
                  <a:pt x="1982724" y="9143"/>
                </a:moveTo>
                <a:lnTo>
                  <a:pt x="1978152" y="4572"/>
                </a:lnTo>
                <a:lnTo>
                  <a:pt x="1978152" y="9143"/>
                </a:lnTo>
                <a:lnTo>
                  <a:pt x="1982724" y="9143"/>
                </a:lnTo>
                <a:close/>
              </a:path>
              <a:path w="1988184" h="2037079">
                <a:moveTo>
                  <a:pt x="1982724" y="2026919"/>
                </a:moveTo>
                <a:lnTo>
                  <a:pt x="1982724" y="9143"/>
                </a:lnTo>
                <a:lnTo>
                  <a:pt x="1978152" y="9143"/>
                </a:lnTo>
                <a:lnTo>
                  <a:pt x="1978152" y="2026919"/>
                </a:lnTo>
                <a:lnTo>
                  <a:pt x="1982724" y="2026919"/>
                </a:lnTo>
                <a:close/>
              </a:path>
              <a:path w="1988184" h="2037079">
                <a:moveTo>
                  <a:pt x="1982724" y="2036826"/>
                </a:moveTo>
                <a:lnTo>
                  <a:pt x="1982724" y="2026919"/>
                </a:lnTo>
                <a:lnTo>
                  <a:pt x="1978152" y="2031491"/>
                </a:lnTo>
                <a:lnTo>
                  <a:pt x="1978152" y="2036826"/>
                </a:lnTo>
                <a:lnTo>
                  <a:pt x="1982724" y="20368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565845" y="3811921"/>
            <a:ext cx="2471156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Example: Change</a:t>
            </a:r>
            <a:r>
              <a:rPr spc="-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dirty="0">
                <a:solidFill>
                  <a:srgbClr val="FF0000"/>
                </a:solidFill>
                <a:latin typeface="Arial"/>
                <a:cs typeface="Arial"/>
              </a:rPr>
              <a:t>contrast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spc="-4" dirty="0"/>
              <a:t>Key </a:t>
            </a:r>
            <a:r>
              <a:rPr dirty="0"/>
              <a:t>Stages </a:t>
            </a:r>
            <a:r>
              <a:rPr spc="-4" dirty="0"/>
              <a:t>in Digital </a:t>
            </a:r>
            <a:r>
              <a:rPr dirty="0"/>
              <a:t>Image </a:t>
            </a:r>
            <a:r>
              <a:rPr spc="-4" dirty="0"/>
              <a:t>Processing:  </a:t>
            </a:r>
            <a:r>
              <a:rPr dirty="0"/>
              <a:t>Image</a:t>
            </a:r>
            <a:r>
              <a:rPr spc="-4" dirty="0"/>
              <a:t> </a:t>
            </a:r>
            <a:r>
              <a:rPr dirty="0"/>
              <a:t>Restoration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109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5" y="12954"/>
                </a:lnTo>
                <a:lnTo>
                  <a:pt x="1701545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5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5" y="12954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1701545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701545" y="842772"/>
                </a:moveTo>
                <a:lnTo>
                  <a:pt x="1701545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5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718041" y="1457662"/>
            <a:ext cx="1541586" cy="566002"/>
          </a:xfrm>
          <a:custGeom>
            <a:avLst/>
            <a:gdLst/>
            <a:ahLst/>
            <a:cxnLst/>
            <a:rect l="l" t="t" r="r" b="b"/>
            <a:pathLst>
              <a:path w="1695450" h="829944">
                <a:moveTo>
                  <a:pt x="1695450" y="829818"/>
                </a:moveTo>
                <a:lnTo>
                  <a:pt x="1695450" y="0"/>
                </a:lnTo>
                <a:lnTo>
                  <a:pt x="0" y="0"/>
                </a:lnTo>
                <a:lnTo>
                  <a:pt x="0" y="829818"/>
                </a:lnTo>
                <a:lnTo>
                  <a:pt x="1695450" y="829818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00720" y="1444671"/>
            <a:ext cx="1576228" cy="591985"/>
          </a:xfrm>
          <a:custGeom>
            <a:avLst/>
            <a:gdLst/>
            <a:ahLst/>
            <a:cxnLst/>
            <a:rect l="l" t="t" r="r" b="b"/>
            <a:pathLst>
              <a:path w="1733550" h="868044">
                <a:moveTo>
                  <a:pt x="1733550" y="867918"/>
                </a:moveTo>
                <a:lnTo>
                  <a:pt x="1733550" y="0"/>
                </a:lnTo>
                <a:lnTo>
                  <a:pt x="0" y="0"/>
                </a:lnTo>
                <a:lnTo>
                  <a:pt x="0" y="867918"/>
                </a:lnTo>
                <a:lnTo>
                  <a:pt x="19050" y="867918"/>
                </a:lnTo>
                <a:lnTo>
                  <a:pt x="19050" y="38100"/>
                </a:lnTo>
                <a:lnTo>
                  <a:pt x="38099" y="19050"/>
                </a:lnTo>
                <a:lnTo>
                  <a:pt x="38099" y="38100"/>
                </a:lnTo>
                <a:lnTo>
                  <a:pt x="1695450" y="38100"/>
                </a:lnTo>
                <a:lnTo>
                  <a:pt x="1695450" y="19050"/>
                </a:lnTo>
                <a:lnTo>
                  <a:pt x="1714500" y="38100"/>
                </a:lnTo>
                <a:lnTo>
                  <a:pt x="1714500" y="867918"/>
                </a:lnTo>
                <a:lnTo>
                  <a:pt x="1733550" y="867918"/>
                </a:lnTo>
                <a:close/>
              </a:path>
              <a:path w="1733550" h="868044">
                <a:moveTo>
                  <a:pt x="38099" y="38100"/>
                </a:moveTo>
                <a:lnTo>
                  <a:pt x="38099" y="19050"/>
                </a:lnTo>
                <a:lnTo>
                  <a:pt x="19050" y="38100"/>
                </a:lnTo>
                <a:lnTo>
                  <a:pt x="38099" y="38100"/>
                </a:lnTo>
                <a:close/>
              </a:path>
              <a:path w="1733550" h="868044">
                <a:moveTo>
                  <a:pt x="38100" y="829818"/>
                </a:moveTo>
                <a:lnTo>
                  <a:pt x="38099" y="38100"/>
                </a:lnTo>
                <a:lnTo>
                  <a:pt x="19050" y="38100"/>
                </a:lnTo>
                <a:lnTo>
                  <a:pt x="19050" y="829818"/>
                </a:lnTo>
                <a:lnTo>
                  <a:pt x="38100" y="829818"/>
                </a:lnTo>
                <a:close/>
              </a:path>
              <a:path w="1733550" h="868044">
                <a:moveTo>
                  <a:pt x="1714500" y="829818"/>
                </a:moveTo>
                <a:lnTo>
                  <a:pt x="19050" y="829818"/>
                </a:lnTo>
                <a:lnTo>
                  <a:pt x="38100" y="848867"/>
                </a:lnTo>
                <a:lnTo>
                  <a:pt x="38100" y="867918"/>
                </a:lnTo>
                <a:lnTo>
                  <a:pt x="1695450" y="867918"/>
                </a:lnTo>
                <a:lnTo>
                  <a:pt x="1695450" y="848868"/>
                </a:lnTo>
                <a:lnTo>
                  <a:pt x="1714500" y="829818"/>
                </a:lnTo>
                <a:close/>
              </a:path>
              <a:path w="1733550" h="868044">
                <a:moveTo>
                  <a:pt x="38100" y="867918"/>
                </a:moveTo>
                <a:lnTo>
                  <a:pt x="38100" y="848867"/>
                </a:lnTo>
                <a:lnTo>
                  <a:pt x="19050" y="829818"/>
                </a:lnTo>
                <a:lnTo>
                  <a:pt x="19050" y="867918"/>
                </a:lnTo>
                <a:lnTo>
                  <a:pt x="38100" y="867918"/>
                </a:lnTo>
                <a:close/>
              </a:path>
              <a:path w="1733550" h="868044">
                <a:moveTo>
                  <a:pt x="1714500" y="38100"/>
                </a:moveTo>
                <a:lnTo>
                  <a:pt x="1695450" y="19050"/>
                </a:lnTo>
                <a:lnTo>
                  <a:pt x="1695450" y="38100"/>
                </a:lnTo>
                <a:lnTo>
                  <a:pt x="1714500" y="38100"/>
                </a:lnTo>
                <a:close/>
              </a:path>
              <a:path w="1733550" h="868044">
                <a:moveTo>
                  <a:pt x="1714500" y="829818"/>
                </a:moveTo>
                <a:lnTo>
                  <a:pt x="1714500" y="38100"/>
                </a:lnTo>
                <a:lnTo>
                  <a:pt x="1695450" y="38100"/>
                </a:lnTo>
                <a:lnTo>
                  <a:pt x="1695450" y="829818"/>
                </a:lnTo>
                <a:lnTo>
                  <a:pt x="1714500" y="829818"/>
                </a:lnTo>
                <a:close/>
              </a:path>
              <a:path w="1733550" h="868044">
                <a:moveTo>
                  <a:pt x="1714500" y="867918"/>
                </a:moveTo>
                <a:lnTo>
                  <a:pt x="1714500" y="829818"/>
                </a:lnTo>
                <a:lnTo>
                  <a:pt x="1695450" y="848868"/>
                </a:lnTo>
                <a:lnTo>
                  <a:pt x="1695450" y="867918"/>
                </a:lnTo>
                <a:lnTo>
                  <a:pt x="1714500" y="867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718041" y="1457662"/>
            <a:ext cx="1541586" cy="538526"/>
          </a:xfrm>
          <a:prstGeom prst="rect">
            <a:avLst/>
          </a:prstGeom>
        </p:spPr>
        <p:txBody>
          <a:bodyPr vert="horz" wrap="square" lIns="0" tIns="106598" rIns="0" bIns="0" rtlCol="0">
            <a:spAutoFit/>
          </a:bodyPr>
          <a:lstStyle/>
          <a:p>
            <a:pPr marL="208650" marR="203093" indent="212187">
              <a:spcBef>
                <a:spcPts val="839"/>
              </a:spcBef>
            </a:pPr>
            <a:r>
              <a:rPr spc="-4" dirty="0">
                <a:latin typeface="Arial"/>
                <a:cs typeface="Arial"/>
              </a:rPr>
              <a:t>Image  Restoration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4876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4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5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4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4" h="843914">
                <a:moveTo>
                  <a:pt x="12953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5" y="830579"/>
                </a:lnTo>
                <a:lnTo>
                  <a:pt x="12953" y="830579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6095" y="830579"/>
                </a:lnTo>
                <a:lnTo>
                  <a:pt x="12953" y="836675"/>
                </a:lnTo>
                <a:lnTo>
                  <a:pt x="12953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2953" y="843533"/>
                </a:moveTo>
                <a:lnTo>
                  <a:pt x="12953" y="836675"/>
                </a:lnTo>
                <a:lnTo>
                  <a:pt x="6095" y="830579"/>
                </a:lnTo>
                <a:lnTo>
                  <a:pt x="6095" y="843533"/>
                </a:lnTo>
                <a:lnTo>
                  <a:pt x="12953" y="843533"/>
                </a:lnTo>
                <a:close/>
              </a:path>
              <a:path w="1708784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66311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663115" y="3813307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91109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33953" y="2367771"/>
            <a:ext cx="1306595" cy="1349031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9599" marR="4042" indent="-505" algn="ctr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Enhancement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spcBef>
                <a:spcPts val="36"/>
              </a:spcBef>
            </a:pPr>
            <a:endParaRPr sz="1500">
              <a:latin typeface="Arial"/>
              <a:cs typeface="Arial"/>
            </a:endParaRPr>
          </a:p>
          <a:p>
            <a:pPr marL="131354" marR="125291" algn="ctr"/>
            <a:r>
              <a:rPr spc="-4" dirty="0">
                <a:latin typeface="Arial"/>
                <a:cs typeface="Arial"/>
              </a:rPr>
              <a:t>Image  Acquisition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6311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653134" y="3617394"/>
            <a:ext cx="69285" cy="358136"/>
          </a:xfrm>
          <a:custGeom>
            <a:avLst/>
            <a:gdLst/>
            <a:ahLst/>
            <a:cxnLst/>
            <a:rect l="l" t="t" r="r" b="b"/>
            <a:pathLst>
              <a:path w="76200" h="525145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525145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525145">
                <a:moveTo>
                  <a:pt x="44195" y="525017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525017"/>
                </a:lnTo>
                <a:lnTo>
                  <a:pt x="44195" y="525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653134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293370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293370">
                <a:moveTo>
                  <a:pt x="44195" y="293369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293369"/>
                </a:lnTo>
                <a:lnTo>
                  <a:pt x="44195" y="293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05155" y="3617393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405155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22005" y="1736723"/>
            <a:ext cx="1052551" cy="547814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25474" y="726947"/>
                </a:moveTo>
                <a:lnTo>
                  <a:pt x="1125474" y="0"/>
                </a:lnTo>
                <a:lnTo>
                  <a:pt x="0" y="0"/>
                </a:lnTo>
                <a:lnTo>
                  <a:pt x="0" y="12954"/>
                </a:lnTo>
                <a:lnTo>
                  <a:pt x="1113282" y="12953"/>
                </a:lnTo>
                <a:lnTo>
                  <a:pt x="1113282" y="6095"/>
                </a:lnTo>
                <a:lnTo>
                  <a:pt x="1119378" y="12953"/>
                </a:lnTo>
                <a:lnTo>
                  <a:pt x="1119378" y="726947"/>
                </a:lnTo>
                <a:lnTo>
                  <a:pt x="1125474" y="726947"/>
                </a:lnTo>
                <a:close/>
              </a:path>
              <a:path w="1157604" h="803275">
                <a:moveTo>
                  <a:pt x="1157478" y="726947"/>
                </a:moveTo>
                <a:lnTo>
                  <a:pt x="1081278" y="726947"/>
                </a:lnTo>
                <a:lnTo>
                  <a:pt x="1113282" y="790955"/>
                </a:lnTo>
                <a:lnTo>
                  <a:pt x="1113282" y="739901"/>
                </a:lnTo>
                <a:lnTo>
                  <a:pt x="1125474" y="739901"/>
                </a:lnTo>
                <a:lnTo>
                  <a:pt x="1125474" y="790955"/>
                </a:lnTo>
                <a:lnTo>
                  <a:pt x="1157478" y="726947"/>
                </a:lnTo>
                <a:close/>
              </a:path>
              <a:path w="1157604" h="803275">
                <a:moveTo>
                  <a:pt x="1119378" y="12953"/>
                </a:moveTo>
                <a:lnTo>
                  <a:pt x="1113282" y="6095"/>
                </a:lnTo>
                <a:lnTo>
                  <a:pt x="1113282" y="12953"/>
                </a:lnTo>
                <a:lnTo>
                  <a:pt x="1119378" y="12953"/>
                </a:lnTo>
                <a:close/>
              </a:path>
              <a:path w="1157604" h="803275">
                <a:moveTo>
                  <a:pt x="1119378" y="726947"/>
                </a:moveTo>
                <a:lnTo>
                  <a:pt x="1119378" y="12953"/>
                </a:lnTo>
                <a:lnTo>
                  <a:pt x="1113282" y="12953"/>
                </a:lnTo>
                <a:lnTo>
                  <a:pt x="1113282" y="726947"/>
                </a:lnTo>
                <a:lnTo>
                  <a:pt x="1119378" y="726947"/>
                </a:lnTo>
                <a:close/>
              </a:path>
              <a:path w="1157604" h="803275">
                <a:moveTo>
                  <a:pt x="1125474" y="790955"/>
                </a:moveTo>
                <a:lnTo>
                  <a:pt x="1125474" y="739901"/>
                </a:lnTo>
                <a:lnTo>
                  <a:pt x="1113282" y="739901"/>
                </a:lnTo>
                <a:lnTo>
                  <a:pt x="1113282" y="790955"/>
                </a:lnTo>
                <a:lnTo>
                  <a:pt x="1119378" y="803147"/>
                </a:lnTo>
                <a:lnTo>
                  <a:pt x="1125474" y="790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76948" y="1714897"/>
            <a:ext cx="603932" cy="51967"/>
          </a:xfrm>
          <a:custGeom>
            <a:avLst/>
            <a:gdLst/>
            <a:ahLst/>
            <a:cxnLst/>
            <a:rect l="l" t="t" r="r" b="b"/>
            <a:pathLst>
              <a:path w="664210" h="76200">
                <a:moveTo>
                  <a:pt x="600455" y="44957"/>
                </a:moveTo>
                <a:lnTo>
                  <a:pt x="600455" y="32003"/>
                </a:lnTo>
                <a:lnTo>
                  <a:pt x="0" y="32003"/>
                </a:lnTo>
                <a:lnTo>
                  <a:pt x="0" y="44957"/>
                </a:lnTo>
                <a:lnTo>
                  <a:pt x="600455" y="44957"/>
                </a:lnTo>
                <a:close/>
              </a:path>
              <a:path w="664210" h="76200">
                <a:moveTo>
                  <a:pt x="663701" y="38099"/>
                </a:moveTo>
                <a:lnTo>
                  <a:pt x="587501" y="0"/>
                </a:lnTo>
                <a:lnTo>
                  <a:pt x="587501" y="32003"/>
                </a:lnTo>
                <a:lnTo>
                  <a:pt x="600455" y="32003"/>
                </a:lnTo>
                <a:lnTo>
                  <a:pt x="600455" y="69722"/>
                </a:lnTo>
                <a:lnTo>
                  <a:pt x="663701" y="38099"/>
                </a:lnTo>
                <a:close/>
              </a:path>
              <a:path w="664210" h="76200">
                <a:moveTo>
                  <a:pt x="600455" y="69722"/>
                </a:moveTo>
                <a:lnTo>
                  <a:pt x="600455" y="44957"/>
                </a:lnTo>
                <a:lnTo>
                  <a:pt x="587501" y="44957"/>
                </a:lnTo>
                <a:lnTo>
                  <a:pt x="587501" y="76199"/>
                </a:lnTo>
                <a:lnTo>
                  <a:pt x="600455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82233" y="1714897"/>
            <a:ext cx="1018486" cy="569900"/>
          </a:xfrm>
          <a:custGeom>
            <a:avLst/>
            <a:gdLst/>
            <a:ahLst/>
            <a:cxnLst/>
            <a:rect l="l" t="t" r="r" b="b"/>
            <a:pathLst>
              <a:path w="1120139" h="835660">
                <a:moveTo>
                  <a:pt x="1056894" y="44957"/>
                </a:moveTo>
                <a:lnTo>
                  <a:pt x="1056894" y="32003"/>
                </a:lnTo>
                <a:lnTo>
                  <a:pt x="0" y="32003"/>
                </a:lnTo>
                <a:lnTo>
                  <a:pt x="0" y="835151"/>
                </a:lnTo>
                <a:lnTo>
                  <a:pt x="6096" y="835151"/>
                </a:lnTo>
                <a:lnTo>
                  <a:pt x="6095" y="44957"/>
                </a:lnTo>
                <a:lnTo>
                  <a:pt x="12191" y="38099"/>
                </a:lnTo>
                <a:lnTo>
                  <a:pt x="12191" y="44957"/>
                </a:lnTo>
                <a:lnTo>
                  <a:pt x="1056894" y="44957"/>
                </a:lnTo>
                <a:close/>
              </a:path>
              <a:path w="1120139" h="835660">
                <a:moveTo>
                  <a:pt x="12191" y="44957"/>
                </a:moveTo>
                <a:lnTo>
                  <a:pt x="12191" y="38099"/>
                </a:lnTo>
                <a:lnTo>
                  <a:pt x="6095" y="44957"/>
                </a:lnTo>
                <a:lnTo>
                  <a:pt x="12191" y="44957"/>
                </a:lnTo>
                <a:close/>
              </a:path>
              <a:path w="1120139" h="835660">
                <a:moveTo>
                  <a:pt x="12192" y="835151"/>
                </a:moveTo>
                <a:lnTo>
                  <a:pt x="12191" y="44957"/>
                </a:lnTo>
                <a:lnTo>
                  <a:pt x="6095" y="44957"/>
                </a:lnTo>
                <a:lnTo>
                  <a:pt x="6096" y="835151"/>
                </a:lnTo>
                <a:lnTo>
                  <a:pt x="12192" y="835151"/>
                </a:lnTo>
                <a:close/>
              </a:path>
              <a:path w="1120139" h="835660">
                <a:moveTo>
                  <a:pt x="1120140" y="38099"/>
                </a:moveTo>
                <a:lnTo>
                  <a:pt x="1043940" y="0"/>
                </a:lnTo>
                <a:lnTo>
                  <a:pt x="1043940" y="32003"/>
                </a:lnTo>
                <a:lnTo>
                  <a:pt x="1056894" y="32003"/>
                </a:lnTo>
                <a:lnTo>
                  <a:pt x="1056894" y="69722"/>
                </a:lnTo>
                <a:lnTo>
                  <a:pt x="1120140" y="38099"/>
                </a:lnTo>
                <a:close/>
              </a:path>
              <a:path w="1120139" h="835660">
                <a:moveTo>
                  <a:pt x="1056894" y="69722"/>
                </a:moveTo>
                <a:lnTo>
                  <a:pt x="1056894" y="44957"/>
                </a:lnTo>
                <a:lnTo>
                  <a:pt x="1043940" y="44957"/>
                </a:lnTo>
                <a:lnTo>
                  <a:pt x="1043940" y="76199"/>
                </a:lnTo>
                <a:lnTo>
                  <a:pt x="1056894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36748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5" h="855979">
                <a:moveTo>
                  <a:pt x="25907" y="829818"/>
                </a:moveTo>
                <a:lnTo>
                  <a:pt x="25907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7" y="829818"/>
                </a:lnTo>
                <a:close/>
              </a:path>
              <a:path w="1721485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7" y="842772"/>
                </a:lnTo>
                <a:lnTo>
                  <a:pt x="25907" y="855726"/>
                </a:lnTo>
                <a:lnTo>
                  <a:pt x="86106" y="855726"/>
                </a:lnTo>
                <a:close/>
              </a:path>
              <a:path w="1721485" h="855979">
                <a:moveTo>
                  <a:pt x="25907" y="855726"/>
                </a:moveTo>
                <a:lnTo>
                  <a:pt x="25907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7" y="855726"/>
                </a:lnTo>
                <a:close/>
              </a:path>
              <a:path w="1721485" h="855979">
                <a:moveTo>
                  <a:pt x="25907" y="665226"/>
                </a:moveTo>
                <a:lnTo>
                  <a:pt x="25907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7" y="665226"/>
                </a:lnTo>
                <a:close/>
              </a:path>
              <a:path w="1721485" h="855979">
                <a:moveTo>
                  <a:pt x="25907" y="486918"/>
                </a:moveTo>
                <a:lnTo>
                  <a:pt x="25907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7" y="486918"/>
                </a:lnTo>
                <a:close/>
              </a:path>
              <a:path w="1721485" h="855979">
                <a:moveTo>
                  <a:pt x="25907" y="309372"/>
                </a:moveTo>
                <a:lnTo>
                  <a:pt x="25907" y="208025"/>
                </a:lnTo>
                <a:lnTo>
                  <a:pt x="0" y="208025"/>
                </a:lnTo>
                <a:lnTo>
                  <a:pt x="0" y="309372"/>
                </a:lnTo>
                <a:lnTo>
                  <a:pt x="25907" y="309372"/>
                </a:lnTo>
                <a:close/>
              </a:path>
              <a:path w="1721485" h="855979">
                <a:moveTo>
                  <a:pt x="25907" y="131826"/>
                </a:moveTo>
                <a:lnTo>
                  <a:pt x="25907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7" y="131826"/>
                </a:lnTo>
                <a:close/>
              </a:path>
              <a:path w="1721485" h="855979">
                <a:moveTo>
                  <a:pt x="173735" y="25146"/>
                </a:moveTo>
                <a:lnTo>
                  <a:pt x="173735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3735" y="25146"/>
                </a:lnTo>
                <a:close/>
              </a:path>
              <a:path w="1721485" h="855979">
                <a:moveTo>
                  <a:pt x="351282" y="25146"/>
                </a:moveTo>
                <a:lnTo>
                  <a:pt x="351282" y="0"/>
                </a:lnTo>
                <a:lnTo>
                  <a:pt x="249936" y="0"/>
                </a:lnTo>
                <a:lnTo>
                  <a:pt x="249936" y="25146"/>
                </a:lnTo>
                <a:lnTo>
                  <a:pt x="351282" y="25146"/>
                </a:lnTo>
                <a:close/>
              </a:path>
              <a:path w="1721485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5" h="855979">
                <a:moveTo>
                  <a:pt x="707136" y="25146"/>
                </a:moveTo>
                <a:lnTo>
                  <a:pt x="707136" y="0"/>
                </a:lnTo>
                <a:lnTo>
                  <a:pt x="605028" y="0"/>
                </a:lnTo>
                <a:lnTo>
                  <a:pt x="605028" y="25146"/>
                </a:lnTo>
                <a:lnTo>
                  <a:pt x="707136" y="25146"/>
                </a:lnTo>
                <a:close/>
              </a:path>
              <a:path w="1721485" h="855979">
                <a:moveTo>
                  <a:pt x="884682" y="25146"/>
                </a:moveTo>
                <a:lnTo>
                  <a:pt x="884682" y="0"/>
                </a:lnTo>
                <a:lnTo>
                  <a:pt x="783336" y="0"/>
                </a:lnTo>
                <a:lnTo>
                  <a:pt x="783336" y="25146"/>
                </a:lnTo>
                <a:lnTo>
                  <a:pt x="884682" y="25146"/>
                </a:lnTo>
                <a:close/>
              </a:path>
              <a:path w="1721485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5" h="855979">
                <a:moveTo>
                  <a:pt x="1240536" y="25146"/>
                </a:moveTo>
                <a:lnTo>
                  <a:pt x="1240536" y="0"/>
                </a:lnTo>
                <a:lnTo>
                  <a:pt x="1138428" y="0"/>
                </a:lnTo>
                <a:lnTo>
                  <a:pt x="1138428" y="25146"/>
                </a:lnTo>
                <a:lnTo>
                  <a:pt x="1240536" y="25146"/>
                </a:lnTo>
                <a:close/>
              </a:path>
              <a:path w="1721485" h="855979">
                <a:moveTo>
                  <a:pt x="1418082" y="25146"/>
                </a:moveTo>
                <a:lnTo>
                  <a:pt x="1418082" y="0"/>
                </a:lnTo>
                <a:lnTo>
                  <a:pt x="1316736" y="0"/>
                </a:lnTo>
                <a:lnTo>
                  <a:pt x="1316736" y="25146"/>
                </a:lnTo>
                <a:lnTo>
                  <a:pt x="1418082" y="25146"/>
                </a:lnTo>
                <a:close/>
              </a:path>
              <a:path w="1721485" h="855979">
                <a:moveTo>
                  <a:pt x="1595628" y="25146"/>
                </a:moveTo>
                <a:lnTo>
                  <a:pt x="1595628" y="0"/>
                </a:lnTo>
                <a:lnTo>
                  <a:pt x="1494282" y="0"/>
                </a:lnTo>
                <a:lnTo>
                  <a:pt x="1494282" y="25146"/>
                </a:lnTo>
                <a:lnTo>
                  <a:pt x="1595628" y="25146"/>
                </a:lnTo>
                <a:close/>
              </a:path>
              <a:path w="1721485" h="855979">
                <a:moveTo>
                  <a:pt x="1721358" y="77724"/>
                </a:moveTo>
                <a:lnTo>
                  <a:pt x="1721358" y="0"/>
                </a:lnTo>
                <a:lnTo>
                  <a:pt x="1671828" y="0"/>
                </a:lnTo>
                <a:lnTo>
                  <a:pt x="1671828" y="25146"/>
                </a:lnTo>
                <a:lnTo>
                  <a:pt x="1695450" y="25146"/>
                </a:lnTo>
                <a:lnTo>
                  <a:pt x="1695450" y="12954"/>
                </a:lnTo>
                <a:lnTo>
                  <a:pt x="1708404" y="25146"/>
                </a:lnTo>
                <a:lnTo>
                  <a:pt x="1708404" y="77724"/>
                </a:lnTo>
                <a:lnTo>
                  <a:pt x="1721358" y="77724"/>
                </a:lnTo>
                <a:close/>
              </a:path>
              <a:path w="1721485" h="855979">
                <a:moveTo>
                  <a:pt x="1708404" y="25146"/>
                </a:moveTo>
                <a:lnTo>
                  <a:pt x="1695450" y="12954"/>
                </a:lnTo>
                <a:lnTo>
                  <a:pt x="1695450" y="25146"/>
                </a:lnTo>
                <a:lnTo>
                  <a:pt x="1708404" y="25146"/>
                </a:lnTo>
                <a:close/>
              </a:path>
              <a:path w="1721485" h="855979">
                <a:moveTo>
                  <a:pt x="1708404" y="77724"/>
                </a:moveTo>
                <a:lnTo>
                  <a:pt x="1708404" y="25146"/>
                </a:lnTo>
                <a:lnTo>
                  <a:pt x="1695450" y="25146"/>
                </a:lnTo>
                <a:lnTo>
                  <a:pt x="1695450" y="77724"/>
                </a:lnTo>
                <a:lnTo>
                  <a:pt x="1708404" y="77724"/>
                </a:lnTo>
                <a:close/>
              </a:path>
              <a:path w="1721485" h="855979">
                <a:moveTo>
                  <a:pt x="1721358" y="255270"/>
                </a:moveTo>
                <a:lnTo>
                  <a:pt x="1721358" y="153924"/>
                </a:lnTo>
                <a:lnTo>
                  <a:pt x="1695450" y="153924"/>
                </a:lnTo>
                <a:lnTo>
                  <a:pt x="1695450" y="255270"/>
                </a:lnTo>
                <a:lnTo>
                  <a:pt x="1721358" y="255270"/>
                </a:lnTo>
                <a:close/>
              </a:path>
              <a:path w="1721485" h="855979">
                <a:moveTo>
                  <a:pt x="1721358" y="433577"/>
                </a:moveTo>
                <a:lnTo>
                  <a:pt x="1721358" y="331470"/>
                </a:lnTo>
                <a:lnTo>
                  <a:pt x="1695450" y="331470"/>
                </a:lnTo>
                <a:lnTo>
                  <a:pt x="1695450" y="433577"/>
                </a:lnTo>
                <a:lnTo>
                  <a:pt x="1721358" y="433577"/>
                </a:lnTo>
                <a:close/>
              </a:path>
              <a:path w="1721485" h="855979">
                <a:moveTo>
                  <a:pt x="1721358" y="611124"/>
                </a:moveTo>
                <a:lnTo>
                  <a:pt x="1721358" y="509777"/>
                </a:lnTo>
                <a:lnTo>
                  <a:pt x="1695450" y="509777"/>
                </a:lnTo>
                <a:lnTo>
                  <a:pt x="1695450" y="611124"/>
                </a:lnTo>
                <a:lnTo>
                  <a:pt x="1721358" y="611124"/>
                </a:lnTo>
                <a:close/>
              </a:path>
              <a:path w="1721485" h="855979">
                <a:moveTo>
                  <a:pt x="1721358" y="788670"/>
                </a:moveTo>
                <a:lnTo>
                  <a:pt x="1721358" y="687324"/>
                </a:lnTo>
                <a:lnTo>
                  <a:pt x="1695450" y="687324"/>
                </a:lnTo>
                <a:lnTo>
                  <a:pt x="1695450" y="788670"/>
                </a:lnTo>
                <a:lnTo>
                  <a:pt x="1721358" y="788670"/>
                </a:lnTo>
                <a:close/>
              </a:path>
              <a:path w="1721485" h="855979">
                <a:moveTo>
                  <a:pt x="1686306" y="855726"/>
                </a:moveTo>
                <a:lnTo>
                  <a:pt x="1686306" y="829818"/>
                </a:lnTo>
                <a:lnTo>
                  <a:pt x="1584959" y="829818"/>
                </a:lnTo>
                <a:lnTo>
                  <a:pt x="1584959" y="855726"/>
                </a:lnTo>
                <a:lnTo>
                  <a:pt x="1686306" y="855726"/>
                </a:lnTo>
                <a:close/>
              </a:path>
              <a:path w="1721485" h="855979">
                <a:moveTo>
                  <a:pt x="1508760" y="855726"/>
                </a:moveTo>
                <a:lnTo>
                  <a:pt x="1508760" y="829818"/>
                </a:lnTo>
                <a:lnTo>
                  <a:pt x="1406652" y="829818"/>
                </a:lnTo>
                <a:lnTo>
                  <a:pt x="1406652" y="855726"/>
                </a:lnTo>
                <a:lnTo>
                  <a:pt x="1508760" y="855726"/>
                </a:lnTo>
                <a:close/>
              </a:path>
              <a:path w="1721485" h="855979">
                <a:moveTo>
                  <a:pt x="1330452" y="855726"/>
                </a:moveTo>
                <a:lnTo>
                  <a:pt x="1330452" y="829818"/>
                </a:lnTo>
                <a:lnTo>
                  <a:pt x="1229106" y="829818"/>
                </a:lnTo>
                <a:lnTo>
                  <a:pt x="1229106" y="855726"/>
                </a:lnTo>
                <a:lnTo>
                  <a:pt x="1330452" y="855726"/>
                </a:lnTo>
                <a:close/>
              </a:path>
              <a:path w="1721485" h="855979">
                <a:moveTo>
                  <a:pt x="1152906" y="855726"/>
                </a:moveTo>
                <a:lnTo>
                  <a:pt x="1152906" y="829818"/>
                </a:lnTo>
                <a:lnTo>
                  <a:pt x="1051559" y="829818"/>
                </a:lnTo>
                <a:lnTo>
                  <a:pt x="1051559" y="855726"/>
                </a:lnTo>
                <a:lnTo>
                  <a:pt x="1152906" y="855726"/>
                </a:lnTo>
                <a:close/>
              </a:path>
              <a:path w="1721485" h="855979">
                <a:moveTo>
                  <a:pt x="975360" y="855726"/>
                </a:moveTo>
                <a:lnTo>
                  <a:pt x="975360" y="829818"/>
                </a:lnTo>
                <a:lnTo>
                  <a:pt x="873252" y="829818"/>
                </a:lnTo>
                <a:lnTo>
                  <a:pt x="873252" y="855726"/>
                </a:lnTo>
                <a:lnTo>
                  <a:pt x="975360" y="855726"/>
                </a:lnTo>
                <a:close/>
              </a:path>
              <a:path w="1721485" h="855979">
                <a:moveTo>
                  <a:pt x="797052" y="855726"/>
                </a:moveTo>
                <a:lnTo>
                  <a:pt x="797052" y="829818"/>
                </a:lnTo>
                <a:lnTo>
                  <a:pt x="695706" y="829818"/>
                </a:lnTo>
                <a:lnTo>
                  <a:pt x="695706" y="855726"/>
                </a:lnTo>
                <a:lnTo>
                  <a:pt x="797052" y="855726"/>
                </a:lnTo>
                <a:close/>
              </a:path>
              <a:path w="1721485" h="855979">
                <a:moveTo>
                  <a:pt x="619506" y="855726"/>
                </a:moveTo>
                <a:lnTo>
                  <a:pt x="619506" y="829818"/>
                </a:lnTo>
                <a:lnTo>
                  <a:pt x="518159" y="829818"/>
                </a:lnTo>
                <a:lnTo>
                  <a:pt x="518159" y="855726"/>
                </a:lnTo>
                <a:lnTo>
                  <a:pt x="619506" y="855726"/>
                </a:lnTo>
                <a:close/>
              </a:path>
              <a:path w="1721485" h="855979">
                <a:moveTo>
                  <a:pt x="441960" y="855726"/>
                </a:moveTo>
                <a:lnTo>
                  <a:pt x="441960" y="829818"/>
                </a:lnTo>
                <a:lnTo>
                  <a:pt x="339852" y="829818"/>
                </a:lnTo>
                <a:lnTo>
                  <a:pt x="339852" y="855726"/>
                </a:lnTo>
                <a:lnTo>
                  <a:pt x="441960" y="855726"/>
                </a:lnTo>
                <a:close/>
              </a:path>
              <a:path w="1721485" h="855979">
                <a:moveTo>
                  <a:pt x="263652" y="855726"/>
                </a:moveTo>
                <a:lnTo>
                  <a:pt x="263652" y="829818"/>
                </a:lnTo>
                <a:lnTo>
                  <a:pt x="162306" y="829818"/>
                </a:lnTo>
                <a:lnTo>
                  <a:pt x="162306" y="855726"/>
                </a:lnTo>
                <a:lnTo>
                  <a:pt x="263652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901626" y="3993804"/>
            <a:ext cx="3252341" cy="85658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Problem</a:t>
            </a:r>
            <a:r>
              <a:rPr spc="-1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Domain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300">
              <a:latin typeface="Arial"/>
              <a:cs typeface="Arial"/>
            </a:endParaRPr>
          </a:p>
          <a:p>
            <a:pPr marL="1839960" marR="4042" indent="-95989">
              <a:spcBef>
                <a:spcPts val="4"/>
              </a:spcBef>
            </a:pPr>
            <a:r>
              <a:rPr spc="-4" dirty="0">
                <a:latin typeface="Arial"/>
                <a:cs typeface="Arial"/>
              </a:rPr>
              <a:t>Colour</a:t>
            </a:r>
            <a:r>
              <a:rPr spc="-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Image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776492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4" h="855979">
                <a:moveTo>
                  <a:pt x="25908" y="829818"/>
                </a:moveTo>
                <a:lnTo>
                  <a:pt x="25908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8" y="829818"/>
                </a:lnTo>
                <a:close/>
              </a:path>
              <a:path w="1721484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8" y="842772"/>
                </a:lnTo>
                <a:lnTo>
                  <a:pt x="25908" y="855726"/>
                </a:lnTo>
                <a:lnTo>
                  <a:pt x="86106" y="855726"/>
                </a:lnTo>
                <a:close/>
              </a:path>
              <a:path w="1721484" h="855979">
                <a:moveTo>
                  <a:pt x="25908" y="855726"/>
                </a:moveTo>
                <a:lnTo>
                  <a:pt x="25908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8" y="855726"/>
                </a:lnTo>
                <a:close/>
              </a:path>
              <a:path w="1721484" h="855979">
                <a:moveTo>
                  <a:pt x="25908" y="665226"/>
                </a:moveTo>
                <a:lnTo>
                  <a:pt x="25908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8" y="665226"/>
                </a:lnTo>
                <a:close/>
              </a:path>
              <a:path w="1721484" h="855979">
                <a:moveTo>
                  <a:pt x="25908" y="486918"/>
                </a:moveTo>
                <a:lnTo>
                  <a:pt x="25908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8" y="486918"/>
                </a:lnTo>
                <a:close/>
              </a:path>
              <a:path w="1721484" h="855979">
                <a:moveTo>
                  <a:pt x="25908" y="309372"/>
                </a:moveTo>
                <a:lnTo>
                  <a:pt x="25908" y="208026"/>
                </a:lnTo>
                <a:lnTo>
                  <a:pt x="0" y="208026"/>
                </a:lnTo>
                <a:lnTo>
                  <a:pt x="0" y="309372"/>
                </a:lnTo>
                <a:lnTo>
                  <a:pt x="25908" y="309372"/>
                </a:lnTo>
                <a:close/>
              </a:path>
              <a:path w="1721484" h="855979">
                <a:moveTo>
                  <a:pt x="25908" y="131826"/>
                </a:moveTo>
                <a:lnTo>
                  <a:pt x="25908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8" y="131826"/>
                </a:lnTo>
                <a:close/>
              </a:path>
              <a:path w="1721484" h="855979">
                <a:moveTo>
                  <a:pt x="172974" y="25146"/>
                </a:moveTo>
                <a:lnTo>
                  <a:pt x="172974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2974" y="25146"/>
                </a:lnTo>
                <a:close/>
              </a:path>
              <a:path w="1721484" h="855979">
                <a:moveTo>
                  <a:pt x="351282" y="25146"/>
                </a:moveTo>
                <a:lnTo>
                  <a:pt x="351282" y="0"/>
                </a:lnTo>
                <a:lnTo>
                  <a:pt x="249174" y="0"/>
                </a:lnTo>
                <a:lnTo>
                  <a:pt x="249174" y="25146"/>
                </a:lnTo>
                <a:lnTo>
                  <a:pt x="351282" y="25146"/>
                </a:lnTo>
                <a:close/>
              </a:path>
              <a:path w="1721484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4" h="855979">
                <a:moveTo>
                  <a:pt x="706374" y="25146"/>
                </a:moveTo>
                <a:lnTo>
                  <a:pt x="706374" y="0"/>
                </a:lnTo>
                <a:lnTo>
                  <a:pt x="605027" y="0"/>
                </a:lnTo>
                <a:lnTo>
                  <a:pt x="605027" y="25146"/>
                </a:lnTo>
                <a:lnTo>
                  <a:pt x="706374" y="25146"/>
                </a:lnTo>
                <a:close/>
              </a:path>
              <a:path w="1721484" h="855979">
                <a:moveTo>
                  <a:pt x="884682" y="25146"/>
                </a:moveTo>
                <a:lnTo>
                  <a:pt x="884682" y="0"/>
                </a:lnTo>
                <a:lnTo>
                  <a:pt x="782574" y="0"/>
                </a:lnTo>
                <a:lnTo>
                  <a:pt x="782574" y="25146"/>
                </a:lnTo>
                <a:lnTo>
                  <a:pt x="884682" y="25146"/>
                </a:lnTo>
                <a:close/>
              </a:path>
              <a:path w="1721484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4" h="855979">
                <a:moveTo>
                  <a:pt x="1239774" y="25146"/>
                </a:moveTo>
                <a:lnTo>
                  <a:pt x="1239774" y="0"/>
                </a:lnTo>
                <a:lnTo>
                  <a:pt x="1138427" y="0"/>
                </a:lnTo>
                <a:lnTo>
                  <a:pt x="1138427" y="25146"/>
                </a:lnTo>
                <a:lnTo>
                  <a:pt x="1239774" y="25146"/>
                </a:lnTo>
                <a:close/>
              </a:path>
              <a:path w="1721484" h="855979">
                <a:moveTo>
                  <a:pt x="1418081" y="25146"/>
                </a:moveTo>
                <a:lnTo>
                  <a:pt x="1418081" y="0"/>
                </a:lnTo>
                <a:lnTo>
                  <a:pt x="1315973" y="0"/>
                </a:lnTo>
                <a:lnTo>
                  <a:pt x="1315973" y="25146"/>
                </a:lnTo>
                <a:lnTo>
                  <a:pt x="1418081" y="25146"/>
                </a:lnTo>
                <a:close/>
              </a:path>
              <a:path w="1721484" h="855979">
                <a:moveTo>
                  <a:pt x="1595627" y="25146"/>
                </a:moveTo>
                <a:lnTo>
                  <a:pt x="1595627" y="0"/>
                </a:lnTo>
                <a:lnTo>
                  <a:pt x="1494281" y="0"/>
                </a:lnTo>
                <a:lnTo>
                  <a:pt x="1494281" y="25146"/>
                </a:lnTo>
                <a:lnTo>
                  <a:pt x="1595627" y="25146"/>
                </a:lnTo>
                <a:close/>
              </a:path>
              <a:path w="1721484" h="855979">
                <a:moveTo>
                  <a:pt x="1721357" y="77724"/>
                </a:moveTo>
                <a:lnTo>
                  <a:pt x="1721357" y="0"/>
                </a:lnTo>
                <a:lnTo>
                  <a:pt x="1671827" y="0"/>
                </a:lnTo>
                <a:lnTo>
                  <a:pt x="1671827" y="25146"/>
                </a:lnTo>
                <a:lnTo>
                  <a:pt x="1695449" y="25146"/>
                </a:lnTo>
                <a:lnTo>
                  <a:pt x="1695449" y="12954"/>
                </a:lnTo>
                <a:lnTo>
                  <a:pt x="1708403" y="25146"/>
                </a:lnTo>
                <a:lnTo>
                  <a:pt x="1708403" y="77724"/>
                </a:lnTo>
                <a:lnTo>
                  <a:pt x="1721357" y="77724"/>
                </a:lnTo>
                <a:close/>
              </a:path>
              <a:path w="1721484" h="855979">
                <a:moveTo>
                  <a:pt x="1708403" y="25146"/>
                </a:moveTo>
                <a:lnTo>
                  <a:pt x="1695449" y="12954"/>
                </a:lnTo>
                <a:lnTo>
                  <a:pt x="1695449" y="25146"/>
                </a:lnTo>
                <a:lnTo>
                  <a:pt x="1708403" y="25146"/>
                </a:lnTo>
                <a:close/>
              </a:path>
              <a:path w="1721484" h="855979">
                <a:moveTo>
                  <a:pt x="1708403" y="77724"/>
                </a:moveTo>
                <a:lnTo>
                  <a:pt x="1708403" y="25146"/>
                </a:lnTo>
                <a:lnTo>
                  <a:pt x="1695449" y="25146"/>
                </a:lnTo>
                <a:lnTo>
                  <a:pt x="1695449" y="77724"/>
                </a:lnTo>
                <a:lnTo>
                  <a:pt x="1708403" y="77724"/>
                </a:lnTo>
                <a:close/>
              </a:path>
              <a:path w="1721484" h="855979">
                <a:moveTo>
                  <a:pt x="1721357" y="255270"/>
                </a:moveTo>
                <a:lnTo>
                  <a:pt x="1721357" y="153924"/>
                </a:lnTo>
                <a:lnTo>
                  <a:pt x="1695449" y="153924"/>
                </a:lnTo>
                <a:lnTo>
                  <a:pt x="1695449" y="255270"/>
                </a:lnTo>
                <a:lnTo>
                  <a:pt x="1721357" y="255270"/>
                </a:lnTo>
                <a:close/>
              </a:path>
              <a:path w="1721484" h="855979">
                <a:moveTo>
                  <a:pt x="1721357" y="433578"/>
                </a:moveTo>
                <a:lnTo>
                  <a:pt x="1721357" y="331470"/>
                </a:lnTo>
                <a:lnTo>
                  <a:pt x="1695449" y="331470"/>
                </a:lnTo>
                <a:lnTo>
                  <a:pt x="1695449" y="433578"/>
                </a:lnTo>
                <a:lnTo>
                  <a:pt x="1721357" y="433578"/>
                </a:lnTo>
                <a:close/>
              </a:path>
              <a:path w="1721484" h="855979">
                <a:moveTo>
                  <a:pt x="1721357" y="611124"/>
                </a:moveTo>
                <a:lnTo>
                  <a:pt x="1721357" y="509778"/>
                </a:lnTo>
                <a:lnTo>
                  <a:pt x="1695449" y="509778"/>
                </a:lnTo>
                <a:lnTo>
                  <a:pt x="1695449" y="611124"/>
                </a:lnTo>
                <a:lnTo>
                  <a:pt x="1721357" y="611124"/>
                </a:lnTo>
                <a:close/>
              </a:path>
              <a:path w="1721484" h="855979">
                <a:moveTo>
                  <a:pt x="1721357" y="788670"/>
                </a:moveTo>
                <a:lnTo>
                  <a:pt x="1721357" y="687324"/>
                </a:lnTo>
                <a:lnTo>
                  <a:pt x="1695449" y="687324"/>
                </a:lnTo>
                <a:lnTo>
                  <a:pt x="1695449" y="788670"/>
                </a:lnTo>
                <a:lnTo>
                  <a:pt x="1721357" y="788670"/>
                </a:lnTo>
                <a:close/>
              </a:path>
              <a:path w="1721484" h="855979">
                <a:moveTo>
                  <a:pt x="1686305" y="855726"/>
                </a:moveTo>
                <a:lnTo>
                  <a:pt x="1686305" y="829818"/>
                </a:lnTo>
                <a:lnTo>
                  <a:pt x="1584197" y="829818"/>
                </a:lnTo>
                <a:lnTo>
                  <a:pt x="1584197" y="855726"/>
                </a:lnTo>
                <a:lnTo>
                  <a:pt x="1686305" y="855726"/>
                </a:lnTo>
                <a:close/>
              </a:path>
              <a:path w="1721484" h="855979">
                <a:moveTo>
                  <a:pt x="1507997" y="855726"/>
                </a:moveTo>
                <a:lnTo>
                  <a:pt x="1507997" y="829818"/>
                </a:lnTo>
                <a:lnTo>
                  <a:pt x="1406651" y="829818"/>
                </a:lnTo>
                <a:lnTo>
                  <a:pt x="1406651" y="855726"/>
                </a:lnTo>
                <a:lnTo>
                  <a:pt x="1507997" y="855726"/>
                </a:lnTo>
                <a:close/>
              </a:path>
              <a:path w="1721484" h="855979">
                <a:moveTo>
                  <a:pt x="1330451" y="855726"/>
                </a:moveTo>
                <a:lnTo>
                  <a:pt x="1330451" y="829818"/>
                </a:lnTo>
                <a:lnTo>
                  <a:pt x="1229105" y="829818"/>
                </a:lnTo>
                <a:lnTo>
                  <a:pt x="1229105" y="855726"/>
                </a:lnTo>
                <a:lnTo>
                  <a:pt x="1330451" y="855726"/>
                </a:lnTo>
                <a:close/>
              </a:path>
              <a:path w="1721484" h="855979">
                <a:moveTo>
                  <a:pt x="1152906" y="855726"/>
                </a:moveTo>
                <a:lnTo>
                  <a:pt x="1152906" y="829818"/>
                </a:lnTo>
                <a:lnTo>
                  <a:pt x="1050798" y="829818"/>
                </a:lnTo>
                <a:lnTo>
                  <a:pt x="1050798" y="855726"/>
                </a:lnTo>
                <a:lnTo>
                  <a:pt x="1152906" y="855726"/>
                </a:lnTo>
                <a:close/>
              </a:path>
              <a:path w="1721484" h="855979">
                <a:moveTo>
                  <a:pt x="974598" y="855726"/>
                </a:moveTo>
                <a:lnTo>
                  <a:pt x="974598" y="829818"/>
                </a:lnTo>
                <a:lnTo>
                  <a:pt x="873251" y="829818"/>
                </a:lnTo>
                <a:lnTo>
                  <a:pt x="873251" y="855726"/>
                </a:lnTo>
                <a:lnTo>
                  <a:pt x="974598" y="855726"/>
                </a:lnTo>
                <a:close/>
              </a:path>
              <a:path w="1721484" h="855979">
                <a:moveTo>
                  <a:pt x="797051" y="855726"/>
                </a:moveTo>
                <a:lnTo>
                  <a:pt x="797051" y="829818"/>
                </a:lnTo>
                <a:lnTo>
                  <a:pt x="695705" y="829818"/>
                </a:lnTo>
                <a:lnTo>
                  <a:pt x="695705" y="855726"/>
                </a:lnTo>
                <a:lnTo>
                  <a:pt x="797051" y="855726"/>
                </a:lnTo>
                <a:close/>
              </a:path>
              <a:path w="1721484" h="855979">
                <a:moveTo>
                  <a:pt x="619506" y="855726"/>
                </a:moveTo>
                <a:lnTo>
                  <a:pt x="619506" y="829818"/>
                </a:lnTo>
                <a:lnTo>
                  <a:pt x="517398" y="829818"/>
                </a:lnTo>
                <a:lnTo>
                  <a:pt x="517398" y="855726"/>
                </a:lnTo>
                <a:lnTo>
                  <a:pt x="619506" y="855726"/>
                </a:lnTo>
                <a:close/>
              </a:path>
              <a:path w="1721484" h="855979">
                <a:moveTo>
                  <a:pt x="441198" y="855726"/>
                </a:moveTo>
                <a:lnTo>
                  <a:pt x="441198" y="829818"/>
                </a:lnTo>
                <a:lnTo>
                  <a:pt x="339851" y="829818"/>
                </a:lnTo>
                <a:lnTo>
                  <a:pt x="339851" y="855726"/>
                </a:lnTo>
                <a:lnTo>
                  <a:pt x="441198" y="855726"/>
                </a:lnTo>
                <a:close/>
              </a:path>
              <a:path w="1721484" h="855979">
                <a:moveTo>
                  <a:pt x="263651" y="855726"/>
                </a:moveTo>
                <a:lnTo>
                  <a:pt x="263651" y="829818"/>
                </a:lnTo>
                <a:lnTo>
                  <a:pt x="162305" y="829818"/>
                </a:lnTo>
                <a:lnTo>
                  <a:pt x="162305" y="855726"/>
                </a:lnTo>
                <a:lnTo>
                  <a:pt x="263651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4933991" y="3145190"/>
            <a:ext cx="3183056" cy="1899954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609081" marR="4042" algn="ctr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Represen</a:t>
            </a:r>
            <a:r>
              <a:rPr dirty="0">
                <a:latin typeface="Arial"/>
                <a:cs typeface="Arial"/>
              </a:rPr>
              <a:t>t</a:t>
            </a:r>
            <a:r>
              <a:rPr spc="-4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i</a:t>
            </a:r>
            <a:r>
              <a:rPr spc="-4" dirty="0">
                <a:latin typeface="Arial"/>
                <a:cs typeface="Arial"/>
              </a:rPr>
              <a:t>on  &amp;</a:t>
            </a:r>
            <a:r>
              <a:rPr spc="-1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Description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5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800">
              <a:latin typeface="Arial"/>
              <a:cs typeface="Arial"/>
            </a:endParaRPr>
          </a:p>
          <a:p>
            <a:pPr marL="1772263" marR="166718" indent="-505" algn="ctr"/>
            <a:r>
              <a:rPr spc="-4" dirty="0">
                <a:latin typeface="Arial"/>
                <a:cs typeface="Arial"/>
              </a:rPr>
              <a:t>Object  recognition</a:t>
            </a:r>
            <a:endParaRPr>
              <a:latin typeface="Arial"/>
              <a:cs typeface="Arial"/>
            </a:endParaRPr>
          </a:p>
          <a:p>
            <a:pPr marL="10104" marR="1695977" indent="282915">
              <a:spcBef>
                <a:spcPts val="740"/>
              </a:spcBef>
            </a:pPr>
            <a:r>
              <a:rPr spc="-4" dirty="0">
                <a:latin typeface="Arial"/>
                <a:cs typeface="Arial"/>
              </a:rPr>
              <a:t>Image  Compression</a:t>
            </a:r>
            <a:endParaRPr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72098" y="2895306"/>
            <a:ext cx="2180160" cy="12356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336533" y="2873751"/>
            <a:ext cx="2224041" cy="1274480"/>
          </a:xfrm>
          <a:custGeom>
            <a:avLst/>
            <a:gdLst/>
            <a:ahLst/>
            <a:cxnLst/>
            <a:rect l="l" t="t" r="r" b="b"/>
            <a:pathLst>
              <a:path w="2446020" h="1868804">
                <a:moveTo>
                  <a:pt x="2446019" y="1868424"/>
                </a:moveTo>
                <a:lnTo>
                  <a:pt x="2446019" y="0"/>
                </a:lnTo>
                <a:lnTo>
                  <a:pt x="0" y="0"/>
                </a:lnTo>
                <a:lnTo>
                  <a:pt x="0" y="1868424"/>
                </a:lnTo>
                <a:lnTo>
                  <a:pt x="4572" y="1868424"/>
                </a:lnTo>
                <a:lnTo>
                  <a:pt x="4571" y="9144"/>
                </a:lnTo>
                <a:lnTo>
                  <a:pt x="9143" y="4572"/>
                </a:lnTo>
                <a:lnTo>
                  <a:pt x="9143" y="9144"/>
                </a:lnTo>
                <a:lnTo>
                  <a:pt x="2436875" y="9143"/>
                </a:lnTo>
                <a:lnTo>
                  <a:pt x="2436875" y="4572"/>
                </a:lnTo>
                <a:lnTo>
                  <a:pt x="2441447" y="9143"/>
                </a:lnTo>
                <a:lnTo>
                  <a:pt x="2441447" y="1868424"/>
                </a:lnTo>
                <a:lnTo>
                  <a:pt x="2446019" y="1868424"/>
                </a:lnTo>
                <a:close/>
              </a:path>
              <a:path w="2446020" h="1868804">
                <a:moveTo>
                  <a:pt x="9143" y="9144"/>
                </a:moveTo>
                <a:lnTo>
                  <a:pt x="9143" y="4572"/>
                </a:lnTo>
                <a:lnTo>
                  <a:pt x="4571" y="9144"/>
                </a:lnTo>
                <a:lnTo>
                  <a:pt x="9143" y="9144"/>
                </a:lnTo>
                <a:close/>
              </a:path>
              <a:path w="2446020" h="1868804">
                <a:moveTo>
                  <a:pt x="9144" y="1858518"/>
                </a:moveTo>
                <a:lnTo>
                  <a:pt x="9143" y="9144"/>
                </a:lnTo>
                <a:lnTo>
                  <a:pt x="4571" y="9144"/>
                </a:lnTo>
                <a:lnTo>
                  <a:pt x="4572" y="1858518"/>
                </a:lnTo>
                <a:lnTo>
                  <a:pt x="9144" y="1858518"/>
                </a:lnTo>
                <a:close/>
              </a:path>
              <a:path w="2446020" h="1868804">
                <a:moveTo>
                  <a:pt x="2441447" y="1858517"/>
                </a:moveTo>
                <a:lnTo>
                  <a:pt x="4572" y="1858518"/>
                </a:lnTo>
                <a:lnTo>
                  <a:pt x="9144" y="1863090"/>
                </a:lnTo>
                <a:lnTo>
                  <a:pt x="9144" y="1868424"/>
                </a:lnTo>
                <a:lnTo>
                  <a:pt x="2436875" y="1868424"/>
                </a:lnTo>
                <a:lnTo>
                  <a:pt x="2436875" y="1863089"/>
                </a:lnTo>
                <a:lnTo>
                  <a:pt x="2441447" y="1858517"/>
                </a:lnTo>
                <a:close/>
              </a:path>
              <a:path w="2446020" h="1868804">
                <a:moveTo>
                  <a:pt x="9144" y="1868424"/>
                </a:moveTo>
                <a:lnTo>
                  <a:pt x="9144" y="1863090"/>
                </a:lnTo>
                <a:lnTo>
                  <a:pt x="4572" y="1858518"/>
                </a:lnTo>
                <a:lnTo>
                  <a:pt x="4572" y="1868424"/>
                </a:lnTo>
                <a:lnTo>
                  <a:pt x="9144" y="1868424"/>
                </a:lnTo>
                <a:close/>
              </a:path>
              <a:path w="2446020" h="1868804">
                <a:moveTo>
                  <a:pt x="2441447" y="9143"/>
                </a:moveTo>
                <a:lnTo>
                  <a:pt x="2436875" y="4572"/>
                </a:lnTo>
                <a:lnTo>
                  <a:pt x="2436875" y="9143"/>
                </a:lnTo>
                <a:lnTo>
                  <a:pt x="2441447" y="9143"/>
                </a:lnTo>
                <a:close/>
              </a:path>
              <a:path w="2446020" h="1868804">
                <a:moveTo>
                  <a:pt x="2441447" y="1858517"/>
                </a:moveTo>
                <a:lnTo>
                  <a:pt x="2441447" y="9143"/>
                </a:lnTo>
                <a:lnTo>
                  <a:pt x="2436875" y="9143"/>
                </a:lnTo>
                <a:lnTo>
                  <a:pt x="2436875" y="1858517"/>
                </a:lnTo>
                <a:lnTo>
                  <a:pt x="2441447" y="1858517"/>
                </a:lnTo>
                <a:close/>
              </a:path>
              <a:path w="2446020" h="1868804">
                <a:moveTo>
                  <a:pt x="2441447" y="1868424"/>
                </a:moveTo>
                <a:lnTo>
                  <a:pt x="2441447" y="1858517"/>
                </a:lnTo>
                <a:lnTo>
                  <a:pt x="2436875" y="1863089"/>
                </a:lnTo>
                <a:lnTo>
                  <a:pt x="2436875" y="1868424"/>
                </a:lnTo>
                <a:lnTo>
                  <a:pt x="2441447" y="1868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565613" y="2136346"/>
            <a:ext cx="2238591" cy="12601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556606" y="2129590"/>
            <a:ext cx="2256374" cy="1273181"/>
          </a:xfrm>
          <a:custGeom>
            <a:avLst/>
            <a:gdLst/>
            <a:ahLst/>
            <a:cxnLst/>
            <a:rect l="l" t="t" r="r" b="b"/>
            <a:pathLst>
              <a:path w="2481579" h="1866900">
                <a:moveTo>
                  <a:pt x="2481071" y="1866900"/>
                </a:moveTo>
                <a:lnTo>
                  <a:pt x="2481071" y="0"/>
                </a:lnTo>
                <a:lnTo>
                  <a:pt x="0" y="0"/>
                </a:lnTo>
                <a:lnTo>
                  <a:pt x="0" y="1866900"/>
                </a:lnTo>
                <a:lnTo>
                  <a:pt x="4571" y="1866900"/>
                </a:lnTo>
                <a:lnTo>
                  <a:pt x="4571" y="9906"/>
                </a:lnTo>
                <a:lnTo>
                  <a:pt x="9906" y="5334"/>
                </a:lnTo>
                <a:lnTo>
                  <a:pt x="9906" y="9906"/>
                </a:lnTo>
                <a:lnTo>
                  <a:pt x="2471928" y="9905"/>
                </a:lnTo>
                <a:lnTo>
                  <a:pt x="2471928" y="5333"/>
                </a:lnTo>
                <a:lnTo>
                  <a:pt x="2476499" y="9905"/>
                </a:lnTo>
                <a:lnTo>
                  <a:pt x="2476499" y="1866900"/>
                </a:lnTo>
                <a:lnTo>
                  <a:pt x="2481071" y="1866900"/>
                </a:lnTo>
                <a:close/>
              </a:path>
              <a:path w="2481579" h="1866900">
                <a:moveTo>
                  <a:pt x="9906" y="9906"/>
                </a:moveTo>
                <a:lnTo>
                  <a:pt x="9906" y="5334"/>
                </a:lnTo>
                <a:lnTo>
                  <a:pt x="4571" y="9906"/>
                </a:lnTo>
                <a:lnTo>
                  <a:pt x="9906" y="9906"/>
                </a:lnTo>
                <a:close/>
              </a:path>
              <a:path w="2481579" h="1866900">
                <a:moveTo>
                  <a:pt x="9906" y="1857756"/>
                </a:moveTo>
                <a:lnTo>
                  <a:pt x="9906" y="9906"/>
                </a:lnTo>
                <a:lnTo>
                  <a:pt x="4571" y="9906"/>
                </a:lnTo>
                <a:lnTo>
                  <a:pt x="4571" y="1857756"/>
                </a:lnTo>
                <a:lnTo>
                  <a:pt x="9906" y="1857756"/>
                </a:lnTo>
                <a:close/>
              </a:path>
              <a:path w="2481579" h="1866900">
                <a:moveTo>
                  <a:pt x="2476499" y="1857756"/>
                </a:moveTo>
                <a:lnTo>
                  <a:pt x="4571" y="1857756"/>
                </a:lnTo>
                <a:lnTo>
                  <a:pt x="9906" y="1862327"/>
                </a:lnTo>
                <a:lnTo>
                  <a:pt x="9906" y="1866900"/>
                </a:lnTo>
                <a:lnTo>
                  <a:pt x="2471928" y="1866900"/>
                </a:lnTo>
                <a:lnTo>
                  <a:pt x="2471928" y="1862327"/>
                </a:lnTo>
                <a:lnTo>
                  <a:pt x="2476499" y="1857756"/>
                </a:lnTo>
                <a:close/>
              </a:path>
              <a:path w="2481579" h="1866900">
                <a:moveTo>
                  <a:pt x="9906" y="1866900"/>
                </a:moveTo>
                <a:lnTo>
                  <a:pt x="9906" y="1862327"/>
                </a:lnTo>
                <a:lnTo>
                  <a:pt x="4571" y="1857756"/>
                </a:lnTo>
                <a:lnTo>
                  <a:pt x="4571" y="1866900"/>
                </a:lnTo>
                <a:lnTo>
                  <a:pt x="9906" y="1866900"/>
                </a:lnTo>
                <a:close/>
              </a:path>
              <a:path w="2481579" h="1866900">
                <a:moveTo>
                  <a:pt x="2476499" y="9905"/>
                </a:moveTo>
                <a:lnTo>
                  <a:pt x="2471928" y="5333"/>
                </a:lnTo>
                <a:lnTo>
                  <a:pt x="2471928" y="9905"/>
                </a:lnTo>
                <a:lnTo>
                  <a:pt x="2476499" y="9905"/>
                </a:lnTo>
                <a:close/>
              </a:path>
              <a:path w="2481579" h="1866900">
                <a:moveTo>
                  <a:pt x="2476499" y="1857756"/>
                </a:moveTo>
                <a:lnTo>
                  <a:pt x="2476499" y="9905"/>
                </a:lnTo>
                <a:lnTo>
                  <a:pt x="2471928" y="9905"/>
                </a:lnTo>
                <a:lnTo>
                  <a:pt x="2471928" y="1857756"/>
                </a:lnTo>
                <a:lnTo>
                  <a:pt x="2476499" y="1857756"/>
                </a:lnTo>
                <a:close/>
              </a:path>
              <a:path w="2481579" h="1866900">
                <a:moveTo>
                  <a:pt x="2476499" y="1866900"/>
                </a:moveTo>
                <a:lnTo>
                  <a:pt x="2476499" y="1857756"/>
                </a:lnTo>
                <a:lnTo>
                  <a:pt x="2471928" y="1862327"/>
                </a:lnTo>
                <a:lnTo>
                  <a:pt x="2471928" y="1866900"/>
                </a:lnTo>
                <a:lnTo>
                  <a:pt x="2476499" y="18669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4991505" y="1540462"/>
            <a:ext cx="3101070" cy="129260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26807" marR="1563107" indent="-117208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Morphological  Processing</a:t>
            </a:r>
            <a:endParaRPr>
              <a:latin typeface="Arial"/>
              <a:cs typeface="Arial"/>
            </a:endParaRPr>
          </a:p>
          <a:p>
            <a:pPr>
              <a:spcBef>
                <a:spcPts val="28"/>
              </a:spcBef>
            </a:pPr>
            <a:endParaRPr>
              <a:latin typeface="Arial"/>
              <a:cs typeface="Arial"/>
            </a:endParaRPr>
          </a:p>
          <a:p>
            <a:pPr marL="13135" marR="1208453"/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Example:</a:t>
            </a:r>
            <a:r>
              <a:rPr spc="-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pc="-4" dirty="0">
                <a:solidFill>
                  <a:srgbClr val="FF0000"/>
                </a:solidFill>
                <a:latin typeface="Arial"/>
                <a:cs typeface="Arial"/>
              </a:rPr>
              <a:t>Remove  Noise</a:t>
            </a:r>
            <a:endParaRPr>
              <a:latin typeface="Arial"/>
              <a:cs typeface="Arial"/>
            </a:endParaRPr>
          </a:p>
          <a:p>
            <a:pPr marL="1579779">
              <a:lnSpc>
                <a:spcPts val="1627"/>
              </a:lnSpc>
            </a:pPr>
            <a:r>
              <a:rPr spc="-4" dirty="0">
                <a:latin typeface="Arial"/>
                <a:cs typeface="Arial"/>
              </a:rPr>
              <a:t>Segmentation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spc="-4" dirty="0"/>
              <a:t>Key </a:t>
            </a:r>
            <a:r>
              <a:rPr dirty="0"/>
              <a:t>Stages </a:t>
            </a:r>
            <a:r>
              <a:rPr spc="-4" dirty="0"/>
              <a:t>in Digital </a:t>
            </a:r>
            <a:r>
              <a:rPr dirty="0"/>
              <a:t>Image </a:t>
            </a:r>
            <a:r>
              <a:rPr spc="-4" dirty="0"/>
              <a:t>Processing:  </a:t>
            </a:r>
            <a:r>
              <a:rPr dirty="0"/>
              <a:t>Morphological</a:t>
            </a:r>
            <a:r>
              <a:rPr spc="16" dirty="0"/>
              <a:t> </a:t>
            </a:r>
            <a:r>
              <a:rPr spc="-4" dirty="0"/>
              <a:t>Processing</a:t>
            </a:r>
          </a:p>
        </p:txBody>
      </p:sp>
      <p:sp>
        <p:nvSpPr>
          <p:cNvPr id="3" name="object 3"/>
          <p:cNvSpPr/>
          <p:nvPr/>
        </p:nvSpPr>
        <p:spPr>
          <a:xfrm>
            <a:off x="91109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5" y="12954"/>
                </a:lnTo>
                <a:lnTo>
                  <a:pt x="1701545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5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5" y="12954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1701545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701545" y="842772"/>
                </a:moveTo>
                <a:lnTo>
                  <a:pt x="1701545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5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2530" y="3134277"/>
            <a:ext cx="102945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18692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Acquisition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2498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5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6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5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5" h="843914">
                <a:moveTo>
                  <a:pt x="12954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6" y="830579"/>
                </a:lnTo>
                <a:lnTo>
                  <a:pt x="12954" y="830579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6096" y="830579"/>
                </a:lnTo>
                <a:lnTo>
                  <a:pt x="12954" y="836675"/>
                </a:lnTo>
                <a:lnTo>
                  <a:pt x="12954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2954" y="843533"/>
                </a:moveTo>
                <a:lnTo>
                  <a:pt x="12954" y="836675"/>
                </a:lnTo>
                <a:lnTo>
                  <a:pt x="6096" y="830579"/>
                </a:lnTo>
                <a:lnTo>
                  <a:pt x="6096" y="843533"/>
                </a:lnTo>
                <a:lnTo>
                  <a:pt x="12954" y="843533"/>
                </a:lnTo>
                <a:close/>
              </a:path>
              <a:path w="1708785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5519" y="1540462"/>
            <a:ext cx="108661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12187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Restoration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80418" y="1457662"/>
            <a:ext cx="1541586" cy="566002"/>
          </a:xfrm>
          <a:custGeom>
            <a:avLst/>
            <a:gdLst/>
            <a:ahLst/>
            <a:cxnLst/>
            <a:rect l="l" t="t" r="r" b="b"/>
            <a:pathLst>
              <a:path w="1695450" h="829944">
                <a:moveTo>
                  <a:pt x="1695450" y="829818"/>
                </a:moveTo>
                <a:lnTo>
                  <a:pt x="1695450" y="0"/>
                </a:lnTo>
                <a:lnTo>
                  <a:pt x="0" y="0"/>
                </a:lnTo>
                <a:lnTo>
                  <a:pt x="0" y="829818"/>
                </a:lnTo>
                <a:lnTo>
                  <a:pt x="1695450" y="829818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63097" y="1444671"/>
            <a:ext cx="1576228" cy="591985"/>
          </a:xfrm>
          <a:custGeom>
            <a:avLst/>
            <a:gdLst/>
            <a:ahLst/>
            <a:cxnLst/>
            <a:rect l="l" t="t" r="r" b="b"/>
            <a:pathLst>
              <a:path w="1733550" h="868044">
                <a:moveTo>
                  <a:pt x="1733550" y="867918"/>
                </a:moveTo>
                <a:lnTo>
                  <a:pt x="1733550" y="0"/>
                </a:lnTo>
                <a:lnTo>
                  <a:pt x="0" y="0"/>
                </a:lnTo>
                <a:lnTo>
                  <a:pt x="0" y="867918"/>
                </a:lnTo>
                <a:lnTo>
                  <a:pt x="19050" y="867918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1695450" y="38100"/>
                </a:lnTo>
                <a:lnTo>
                  <a:pt x="1695450" y="19050"/>
                </a:lnTo>
                <a:lnTo>
                  <a:pt x="1714500" y="38100"/>
                </a:lnTo>
                <a:lnTo>
                  <a:pt x="1714500" y="867918"/>
                </a:lnTo>
                <a:lnTo>
                  <a:pt x="1733550" y="867918"/>
                </a:lnTo>
                <a:close/>
              </a:path>
              <a:path w="1733550" h="868044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1733550" h="868044">
                <a:moveTo>
                  <a:pt x="38100" y="829818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829818"/>
                </a:lnTo>
                <a:lnTo>
                  <a:pt x="38100" y="829818"/>
                </a:lnTo>
                <a:close/>
              </a:path>
              <a:path w="1733550" h="868044">
                <a:moveTo>
                  <a:pt x="1714500" y="829818"/>
                </a:moveTo>
                <a:lnTo>
                  <a:pt x="19050" y="829818"/>
                </a:lnTo>
                <a:lnTo>
                  <a:pt x="38100" y="848868"/>
                </a:lnTo>
                <a:lnTo>
                  <a:pt x="38100" y="867918"/>
                </a:lnTo>
                <a:lnTo>
                  <a:pt x="1695450" y="867918"/>
                </a:lnTo>
                <a:lnTo>
                  <a:pt x="1695450" y="848868"/>
                </a:lnTo>
                <a:lnTo>
                  <a:pt x="1714500" y="829818"/>
                </a:lnTo>
                <a:close/>
              </a:path>
              <a:path w="1733550" h="868044">
                <a:moveTo>
                  <a:pt x="38100" y="867918"/>
                </a:moveTo>
                <a:lnTo>
                  <a:pt x="38100" y="848868"/>
                </a:lnTo>
                <a:lnTo>
                  <a:pt x="19050" y="829818"/>
                </a:lnTo>
                <a:lnTo>
                  <a:pt x="19050" y="867918"/>
                </a:lnTo>
                <a:lnTo>
                  <a:pt x="38100" y="867918"/>
                </a:lnTo>
                <a:close/>
              </a:path>
              <a:path w="1733550" h="868044">
                <a:moveTo>
                  <a:pt x="1714500" y="38100"/>
                </a:moveTo>
                <a:lnTo>
                  <a:pt x="1695450" y="19050"/>
                </a:lnTo>
                <a:lnTo>
                  <a:pt x="1695450" y="38100"/>
                </a:lnTo>
                <a:lnTo>
                  <a:pt x="1714500" y="38100"/>
                </a:lnTo>
                <a:close/>
              </a:path>
              <a:path w="1733550" h="868044">
                <a:moveTo>
                  <a:pt x="1714500" y="829818"/>
                </a:moveTo>
                <a:lnTo>
                  <a:pt x="1714500" y="38100"/>
                </a:lnTo>
                <a:lnTo>
                  <a:pt x="1695450" y="38100"/>
                </a:lnTo>
                <a:lnTo>
                  <a:pt x="1695450" y="829818"/>
                </a:lnTo>
                <a:lnTo>
                  <a:pt x="1714500" y="829818"/>
                </a:lnTo>
                <a:close/>
              </a:path>
              <a:path w="1733550" h="868044">
                <a:moveTo>
                  <a:pt x="1714500" y="867918"/>
                </a:moveTo>
                <a:lnTo>
                  <a:pt x="1714500" y="829818"/>
                </a:lnTo>
                <a:lnTo>
                  <a:pt x="1695450" y="848868"/>
                </a:lnTo>
                <a:lnTo>
                  <a:pt x="1695450" y="867918"/>
                </a:lnTo>
                <a:lnTo>
                  <a:pt x="1714500" y="867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880418" y="1457662"/>
            <a:ext cx="1541586" cy="538526"/>
          </a:xfrm>
          <a:prstGeom prst="rect">
            <a:avLst/>
          </a:prstGeom>
        </p:spPr>
        <p:txBody>
          <a:bodyPr vert="horz" wrap="square" lIns="0" tIns="106598" rIns="0" bIns="0" rtlCol="0">
            <a:spAutoFit/>
          </a:bodyPr>
          <a:lstStyle/>
          <a:p>
            <a:pPr marL="223806" marR="102052" indent="-117208">
              <a:spcBef>
                <a:spcPts val="839"/>
              </a:spcBef>
            </a:pPr>
            <a:r>
              <a:rPr spc="-4" dirty="0">
                <a:latin typeface="Arial"/>
                <a:cs typeface="Arial"/>
              </a:rPr>
              <a:t>Morphological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66311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785980" y="2461310"/>
            <a:ext cx="130659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Segmentation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63115" y="3813307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48106" y="3911697"/>
            <a:ext cx="982689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 marR="4042" indent="171265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Object  recognition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109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33953" y="2367770"/>
            <a:ext cx="1306595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30817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Enhancement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6311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61730" y="3145190"/>
            <a:ext cx="1355094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81843" marR="4042" indent="-72244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Represen</a:t>
            </a:r>
            <a:r>
              <a:rPr dirty="0">
                <a:latin typeface="Arial"/>
                <a:cs typeface="Arial"/>
              </a:rPr>
              <a:t>t</a:t>
            </a:r>
            <a:r>
              <a:rPr spc="-4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i</a:t>
            </a:r>
            <a:r>
              <a:rPr spc="-4" dirty="0">
                <a:latin typeface="Arial"/>
                <a:cs typeface="Arial"/>
              </a:rPr>
              <a:t>on  &amp;</a:t>
            </a:r>
            <a:r>
              <a:rPr spc="-1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Description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1625" y="3993804"/>
            <a:ext cx="157045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Problem</a:t>
            </a:r>
            <a:r>
              <a:rPr spc="-3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Domain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53134" y="3617394"/>
            <a:ext cx="69285" cy="358136"/>
          </a:xfrm>
          <a:custGeom>
            <a:avLst/>
            <a:gdLst/>
            <a:ahLst/>
            <a:cxnLst/>
            <a:rect l="l" t="t" r="r" b="b"/>
            <a:pathLst>
              <a:path w="76200" h="525145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525145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525145">
                <a:moveTo>
                  <a:pt x="44195" y="525017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525017"/>
                </a:lnTo>
                <a:lnTo>
                  <a:pt x="44195" y="525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3134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293370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293370">
                <a:moveTo>
                  <a:pt x="44195" y="293369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293369"/>
                </a:lnTo>
                <a:lnTo>
                  <a:pt x="44195" y="293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05155" y="3617393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5155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39326" y="1736723"/>
            <a:ext cx="1035230" cy="547814"/>
          </a:xfrm>
          <a:custGeom>
            <a:avLst/>
            <a:gdLst/>
            <a:ahLst/>
            <a:cxnLst/>
            <a:rect l="l" t="t" r="r" b="b"/>
            <a:pathLst>
              <a:path w="1138554" h="803275">
                <a:moveTo>
                  <a:pt x="1106424" y="726947"/>
                </a:moveTo>
                <a:lnTo>
                  <a:pt x="1106424" y="0"/>
                </a:lnTo>
                <a:lnTo>
                  <a:pt x="0" y="0"/>
                </a:lnTo>
                <a:lnTo>
                  <a:pt x="0" y="12954"/>
                </a:lnTo>
                <a:lnTo>
                  <a:pt x="1094232" y="12953"/>
                </a:lnTo>
                <a:lnTo>
                  <a:pt x="1094232" y="6095"/>
                </a:lnTo>
                <a:lnTo>
                  <a:pt x="1100328" y="12953"/>
                </a:lnTo>
                <a:lnTo>
                  <a:pt x="1100328" y="726947"/>
                </a:lnTo>
                <a:lnTo>
                  <a:pt x="1106424" y="726947"/>
                </a:lnTo>
                <a:close/>
              </a:path>
              <a:path w="1138554" h="803275">
                <a:moveTo>
                  <a:pt x="1138428" y="726947"/>
                </a:moveTo>
                <a:lnTo>
                  <a:pt x="1062228" y="726947"/>
                </a:lnTo>
                <a:lnTo>
                  <a:pt x="1094232" y="790955"/>
                </a:lnTo>
                <a:lnTo>
                  <a:pt x="1094232" y="739901"/>
                </a:lnTo>
                <a:lnTo>
                  <a:pt x="1106424" y="739901"/>
                </a:lnTo>
                <a:lnTo>
                  <a:pt x="1106424" y="790955"/>
                </a:lnTo>
                <a:lnTo>
                  <a:pt x="1138428" y="726947"/>
                </a:lnTo>
                <a:close/>
              </a:path>
              <a:path w="1138554" h="803275">
                <a:moveTo>
                  <a:pt x="1100328" y="12953"/>
                </a:moveTo>
                <a:lnTo>
                  <a:pt x="1094232" y="6095"/>
                </a:lnTo>
                <a:lnTo>
                  <a:pt x="1094232" y="12953"/>
                </a:lnTo>
                <a:lnTo>
                  <a:pt x="1100328" y="12953"/>
                </a:lnTo>
                <a:close/>
              </a:path>
              <a:path w="1138554" h="803275">
                <a:moveTo>
                  <a:pt x="1100328" y="726947"/>
                </a:moveTo>
                <a:lnTo>
                  <a:pt x="1100328" y="12953"/>
                </a:lnTo>
                <a:lnTo>
                  <a:pt x="1094232" y="12953"/>
                </a:lnTo>
                <a:lnTo>
                  <a:pt x="1094232" y="726947"/>
                </a:lnTo>
                <a:lnTo>
                  <a:pt x="1100328" y="726947"/>
                </a:lnTo>
                <a:close/>
              </a:path>
              <a:path w="1138554" h="803275">
                <a:moveTo>
                  <a:pt x="1106424" y="790955"/>
                </a:moveTo>
                <a:lnTo>
                  <a:pt x="1106424" y="739901"/>
                </a:lnTo>
                <a:lnTo>
                  <a:pt x="1094232" y="739901"/>
                </a:lnTo>
                <a:lnTo>
                  <a:pt x="1094232" y="790955"/>
                </a:lnTo>
                <a:lnTo>
                  <a:pt x="1100328" y="803147"/>
                </a:lnTo>
                <a:lnTo>
                  <a:pt x="1106424" y="790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59627" y="1714897"/>
            <a:ext cx="603932" cy="51967"/>
          </a:xfrm>
          <a:custGeom>
            <a:avLst/>
            <a:gdLst/>
            <a:ahLst/>
            <a:cxnLst/>
            <a:rect l="l" t="t" r="r" b="b"/>
            <a:pathLst>
              <a:path w="664210" h="76200">
                <a:moveTo>
                  <a:pt x="600455" y="44957"/>
                </a:moveTo>
                <a:lnTo>
                  <a:pt x="600455" y="32003"/>
                </a:lnTo>
                <a:lnTo>
                  <a:pt x="0" y="32003"/>
                </a:lnTo>
                <a:lnTo>
                  <a:pt x="0" y="44957"/>
                </a:lnTo>
                <a:lnTo>
                  <a:pt x="600455" y="44957"/>
                </a:lnTo>
                <a:close/>
              </a:path>
              <a:path w="664210" h="76200">
                <a:moveTo>
                  <a:pt x="663701" y="38099"/>
                </a:moveTo>
                <a:lnTo>
                  <a:pt x="587501" y="0"/>
                </a:lnTo>
                <a:lnTo>
                  <a:pt x="587501" y="32003"/>
                </a:lnTo>
                <a:lnTo>
                  <a:pt x="600455" y="32003"/>
                </a:lnTo>
                <a:lnTo>
                  <a:pt x="600455" y="69722"/>
                </a:lnTo>
                <a:lnTo>
                  <a:pt x="663701" y="38099"/>
                </a:lnTo>
                <a:close/>
              </a:path>
              <a:path w="664210" h="76200">
                <a:moveTo>
                  <a:pt x="600455" y="69722"/>
                </a:moveTo>
                <a:lnTo>
                  <a:pt x="600455" y="44957"/>
                </a:lnTo>
                <a:lnTo>
                  <a:pt x="587501" y="44957"/>
                </a:lnTo>
                <a:lnTo>
                  <a:pt x="587501" y="76199"/>
                </a:lnTo>
                <a:lnTo>
                  <a:pt x="600455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82233" y="1714897"/>
            <a:ext cx="1035807" cy="569900"/>
          </a:xfrm>
          <a:custGeom>
            <a:avLst/>
            <a:gdLst/>
            <a:ahLst/>
            <a:cxnLst/>
            <a:rect l="l" t="t" r="r" b="b"/>
            <a:pathLst>
              <a:path w="1139189" h="835660">
                <a:moveTo>
                  <a:pt x="1075944" y="44957"/>
                </a:moveTo>
                <a:lnTo>
                  <a:pt x="1075944" y="32003"/>
                </a:lnTo>
                <a:lnTo>
                  <a:pt x="0" y="32003"/>
                </a:lnTo>
                <a:lnTo>
                  <a:pt x="0" y="835151"/>
                </a:lnTo>
                <a:lnTo>
                  <a:pt x="6096" y="835151"/>
                </a:lnTo>
                <a:lnTo>
                  <a:pt x="6095" y="44957"/>
                </a:lnTo>
                <a:lnTo>
                  <a:pt x="12191" y="38100"/>
                </a:lnTo>
                <a:lnTo>
                  <a:pt x="12191" y="44957"/>
                </a:lnTo>
                <a:lnTo>
                  <a:pt x="1075944" y="44957"/>
                </a:lnTo>
                <a:close/>
              </a:path>
              <a:path w="1139189" h="835660">
                <a:moveTo>
                  <a:pt x="12191" y="44957"/>
                </a:moveTo>
                <a:lnTo>
                  <a:pt x="12191" y="38100"/>
                </a:lnTo>
                <a:lnTo>
                  <a:pt x="6095" y="44957"/>
                </a:lnTo>
                <a:lnTo>
                  <a:pt x="12191" y="44957"/>
                </a:lnTo>
                <a:close/>
              </a:path>
              <a:path w="1139189" h="835660">
                <a:moveTo>
                  <a:pt x="12191" y="835151"/>
                </a:moveTo>
                <a:lnTo>
                  <a:pt x="12191" y="44957"/>
                </a:lnTo>
                <a:lnTo>
                  <a:pt x="6095" y="44957"/>
                </a:lnTo>
                <a:lnTo>
                  <a:pt x="6096" y="835151"/>
                </a:lnTo>
                <a:lnTo>
                  <a:pt x="12191" y="835151"/>
                </a:lnTo>
                <a:close/>
              </a:path>
              <a:path w="1139189" h="835660">
                <a:moveTo>
                  <a:pt x="1139190" y="38099"/>
                </a:moveTo>
                <a:lnTo>
                  <a:pt x="1062990" y="0"/>
                </a:lnTo>
                <a:lnTo>
                  <a:pt x="1062990" y="32003"/>
                </a:lnTo>
                <a:lnTo>
                  <a:pt x="1075944" y="32003"/>
                </a:lnTo>
                <a:lnTo>
                  <a:pt x="1075944" y="69722"/>
                </a:lnTo>
                <a:lnTo>
                  <a:pt x="1139190" y="38099"/>
                </a:lnTo>
                <a:close/>
              </a:path>
              <a:path w="1139189" h="835660">
                <a:moveTo>
                  <a:pt x="1075944" y="69722"/>
                </a:moveTo>
                <a:lnTo>
                  <a:pt x="1075944" y="44957"/>
                </a:lnTo>
                <a:lnTo>
                  <a:pt x="1062990" y="44957"/>
                </a:lnTo>
                <a:lnTo>
                  <a:pt x="1062990" y="76199"/>
                </a:lnTo>
                <a:lnTo>
                  <a:pt x="1075944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36748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5" h="855979">
                <a:moveTo>
                  <a:pt x="25907" y="829818"/>
                </a:moveTo>
                <a:lnTo>
                  <a:pt x="25907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7" y="829818"/>
                </a:lnTo>
                <a:close/>
              </a:path>
              <a:path w="1721485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7" y="842772"/>
                </a:lnTo>
                <a:lnTo>
                  <a:pt x="25907" y="855726"/>
                </a:lnTo>
                <a:lnTo>
                  <a:pt x="86106" y="855726"/>
                </a:lnTo>
                <a:close/>
              </a:path>
              <a:path w="1721485" h="855979">
                <a:moveTo>
                  <a:pt x="25907" y="855726"/>
                </a:moveTo>
                <a:lnTo>
                  <a:pt x="25907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7" y="855726"/>
                </a:lnTo>
                <a:close/>
              </a:path>
              <a:path w="1721485" h="855979">
                <a:moveTo>
                  <a:pt x="25907" y="665226"/>
                </a:moveTo>
                <a:lnTo>
                  <a:pt x="25907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7" y="665226"/>
                </a:lnTo>
                <a:close/>
              </a:path>
              <a:path w="1721485" h="855979">
                <a:moveTo>
                  <a:pt x="25907" y="486918"/>
                </a:moveTo>
                <a:lnTo>
                  <a:pt x="25907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7" y="486918"/>
                </a:lnTo>
                <a:close/>
              </a:path>
              <a:path w="1721485" h="855979">
                <a:moveTo>
                  <a:pt x="25907" y="309372"/>
                </a:moveTo>
                <a:lnTo>
                  <a:pt x="25907" y="208025"/>
                </a:lnTo>
                <a:lnTo>
                  <a:pt x="0" y="208025"/>
                </a:lnTo>
                <a:lnTo>
                  <a:pt x="0" y="309372"/>
                </a:lnTo>
                <a:lnTo>
                  <a:pt x="25907" y="309372"/>
                </a:lnTo>
                <a:close/>
              </a:path>
              <a:path w="1721485" h="855979">
                <a:moveTo>
                  <a:pt x="25907" y="131826"/>
                </a:moveTo>
                <a:lnTo>
                  <a:pt x="25907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7" y="131826"/>
                </a:lnTo>
                <a:close/>
              </a:path>
              <a:path w="1721485" h="855979">
                <a:moveTo>
                  <a:pt x="173735" y="25146"/>
                </a:moveTo>
                <a:lnTo>
                  <a:pt x="173735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3735" y="25146"/>
                </a:lnTo>
                <a:close/>
              </a:path>
              <a:path w="1721485" h="855979">
                <a:moveTo>
                  <a:pt x="351282" y="25146"/>
                </a:moveTo>
                <a:lnTo>
                  <a:pt x="351282" y="0"/>
                </a:lnTo>
                <a:lnTo>
                  <a:pt x="249936" y="0"/>
                </a:lnTo>
                <a:lnTo>
                  <a:pt x="249936" y="25146"/>
                </a:lnTo>
                <a:lnTo>
                  <a:pt x="351282" y="25146"/>
                </a:lnTo>
                <a:close/>
              </a:path>
              <a:path w="1721485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5" h="855979">
                <a:moveTo>
                  <a:pt x="707136" y="25146"/>
                </a:moveTo>
                <a:lnTo>
                  <a:pt x="707136" y="0"/>
                </a:lnTo>
                <a:lnTo>
                  <a:pt x="605028" y="0"/>
                </a:lnTo>
                <a:lnTo>
                  <a:pt x="605028" y="25146"/>
                </a:lnTo>
                <a:lnTo>
                  <a:pt x="707136" y="25146"/>
                </a:lnTo>
                <a:close/>
              </a:path>
              <a:path w="1721485" h="855979">
                <a:moveTo>
                  <a:pt x="884682" y="25146"/>
                </a:moveTo>
                <a:lnTo>
                  <a:pt x="884682" y="0"/>
                </a:lnTo>
                <a:lnTo>
                  <a:pt x="783336" y="0"/>
                </a:lnTo>
                <a:lnTo>
                  <a:pt x="783336" y="25146"/>
                </a:lnTo>
                <a:lnTo>
                  <a:pt x="884682" y="25146"/>
                </a:lnTo>
                <a:close/>
              </a:path>
              <a:path w="1721485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5" h="855979">
                <a:moveTo>
                  <a:pt x="1240536" y="25146"/>
                </a:moveTo>
                <a:lnTo>
                  <a:pt x="1240536" y="0"/>
                </a:lnTo>
                <a:lnTo>
                  <a:pt x="1138428" y="0"/>
                </a:lnTo>
                <a:lnTo>
                  <a:pt x="1138428" y="25146"/>
                </a:lnTo>
                <a:lnTo>
                  <a:pt x="1240536" y="25146"/>
                </a:lnTo>
                <a:close/>
              </a:path>
              <a:path w="1721485" h="855979">
                <a:moveTo>
                  <a:pt x="1418082" y="25146"/>
                </a:moveTo>
                <a:lnTo>
                  <a:pt x="1418082" y="0"/>
                </a:lnTo>
                <a:lnTo>
                  <a:pt x="1316736" y="0"/>
                </a:lnTo>
                <a:lnTo>
                  <a:pt x="1316736" y="25146"/>
                </a:lnTo>
                <a:lnTo>
                  <a:pt x="1418082" y="25146"/>
                </a:lnTo>
                <a:close/>
              </a:path>
              <a:path w="1721485" h="855979">
                <a:moveTo>
                  <a:pt x="1595628" y="25146"/>
                </a:moveTo>
                <a:lnTo>
                  <a:pt x="1595628" y="0"/>
                </a:lnTo>
                <a:lnTo>
                  <a:pt x="1494282" y="0"/>
                </a:lnTo>
                <a:lnTo>
                  <a:pt x="1494282" y="25146"/>
                </a:lnTo>
                <a:lnTo>
                  <a:pt x="1595628" y="25146"/>
                </a:lnTo>
                <a:close/>
              </a:path>
              <a:path w="1721485" h="855979">
                <a:moveTo>
                  <a:pt x="1721358" y="77724"/>
                </a:moveTo>
                <a:lnTo>
                  <a:pt x="1721358" y="0"/>
                </a:lnTo>
                <a:lnTo>
                  <a:pt x="1671828" y="0"/>
                </a:lnTo>
                <a:lnTo>
                  <a:pt x="1671828" y="25146"/>
                </a:lnTo>
                <a:lnTo>
                  <a:pt x="1695450" y="25146"/>
                </a:lnTo>
                <a:lnTo>
                  <a:pt x="1695450" y="12954"/>
                </a:lnTo>
                <a:lnTo>
                  <a:pt x="1708404" y="25146"/>
                </a:lnTo>
                <a:lnTo>
                  <a:pt x="1708404" y="77724"/>
                </a:lnTo>
                <a:lnTo>
                  <a:pt x="1721358" y="77724"/>
                </a:lnTo>
                <a:close/>
              </a:path>
              <a:path w="1721485" h="855979">
                <a:moveTo>
                  <a:pt x="1708404" y="25146"/>
                </a:moveTo>
                <a:lnTo>
                  <a:pt x="1695450" y="12954"/>
                </a:lnTo>
                <a:lnTo>
                  <a:pt x="1695450" y="25146"/>
                </a:lnTo>
                <a:lnTo>
                  <a:pt x="1708404" y="25146"/>
                </a:lnTo>
                <a:close/>
              </a:path>
              <a:path w="1721485" h="855979">
                <a:moveTo>
                  <a:pt x="1708404" y="77724"/>
                </a:moveTo>
                <a:lnTo>
                  <a:pt x="1708404" y="25146"/>
                </a:lnTo>
                <a:lnTo>
                  <a:pt x="1695450" y="25146"/>
                </a:lnTo>
                <a:lnTo>
                  <a:pt x="1695450" y="77724"/>
                </a:lnTo>
                <a:lnTo>
                  <a:pt x="1708404" y="77724"/>
                </a:lnTo>
                <a:close/>
              </a:path>
              <a:path w="1721485" h="855979">
                <a:moveTo>
                  <a:pt x="1721358" y="255270"/>
                </a:moveTo>
                <a:lnTo>
                  <a:pt x="1721358" y="153924"/>
                </a:lnTo>
                <a:lnTo>
                  <a:pt x="1695450" y="153924"/>
                </a:lnTo>
                <a:lnTo>
                  <a:pt x="1695450" y="255270"/>
                </a:lnTo>
                <a:lnTo>
                  <a:pt x="1721358" y="255270"/>
                </a:lnTo>
                <a:close/>
              </a:path>
              <a:path w="1721485" h="855979">
                <a:moveTo>
                  <a:pt x="1721358" y="433577"/>
                </a:moveTo>
                <a:lnTo>
                  <a:pt x="1721358" y="331470"/>
                </a:lnTo>
                <a:lnTo>
                  <a:pt x="1695450" y="331470"/>
                </a:lnTo>
                <a:lnTo>
                  <a:pt x="1695450" y="433577"/>
                </a:lnTo>
                <a:lnTo>
                  <a:pt x="1721358" y="433577"/>
                </a:lnTo>
                <a:close/>
              </a:path>
              <a:path w="1721485" h="855979">
                <a:moveTo>
                  <a:pt x="1721358" y="611124"/>
                </a:moveTo>
                <a:lnTo>
                  <a:pt x="1721358" y="509777"/>
                </a:lnTo>
                <a:lnTo>
                  <a:pt x="1695450" y="509777"/>
                </a:lnTo>
                <a:lnTo>
                  <a:pt x="1695450" y="611124"/>
                </a:lnTo>
                <a:lnTo>
                  <a:pt x="1721358" y="611124"/>
                </a:lnTo>
                <a:close/>
              </a:path>
              <a:path w="1721485" h="855979">
                <a:moveTo>
                  <a:pt x="1721358" y="788670"/>
                </a:moveTo>
                <a:lnTo>
                  <a:pt x="1721358" y="687324"/>
                </a:lnTo>
                <a:lnTo>
                  <a:pt x="1695450" y="687324"/>
                </a:lnTo>
                <a:lnTo>
                  <a:pt x="1695450" y="788670"/>
                </a:lnTo>
                <a:lnTo>
                  <a:pt x="1721358" y="788670"/>
                </a:lnTo>
                <a:close/>
              </a:path>
              <a:path w="1721485" h="855979">
                <a:moveTo>
                  <a:pt x="1686306" y="855726"/>
                </a:moveTo>
                <a:lnTo>
                  <a:pt x="1686306" y="829818"/>
                </a:lnTo>
                <a:lnTo>
                  <a:pt x="1584959" y="829818"/>
                </a:lnTo>
                <a:lnTo>
                  <a:pt x="1584959" y="855726"/>
                </a:lnTo>
                <a:lnTo>
                  <a:pt x="1686306" y="855726"/>
                </a:lnTo>
                <a:close/>
              </a:path>
              <a:path w="1721485" h="855979">
                <a:moveTo>
                  <a:pt x="1508760" y="855726"/>
                </a:moveTo>
                <a:lnTo>
                  <a:pt x="1508760" y="829818"/>
                </a:lnTo>
                <a:lnTo>
                  <a:pt x="1406652" y="829818"/>
                </a:lnTo>
                <a:lnTo>
                  <a:pt x="1406652" y="855726"/>
                </a:lnTo>
                <a:lnTo>
                  <a:pt x="1508760" y="855726"/>
                </a:lnTo>
                <a:close/>
              </a:path>
              <a:path w="1721485" h="855979">
                <a:moveTo>
                  <a:pt x="1330452" y="855726"/>
                </a:moveTo>
                <a:lnTo>
                  <a:pt x="1330452" y="829818"/>
                </a:lnTo>
                <a:lnTo>
                  <a:pt x="1229106" y="829818"/>
                </a:lnTo>
                <a:lnTo>
                  <a:pt x="1229106" y="855726"/>
                </a:lnTo>
                <a:lnTo>
                  <a:pt x="1330452" y="855726"/>
                </a:lnTo>
                <a:close/>
              </a:path>
              <a:path w="1721485" h="855979">
                <a:moveTo>
                  <a:pt x="1152906" y="855726"/>
                </a:moveTo>
                <a:lnTo>
                  <a:pt x="1152906" y="829818"/>
                </a:lnTo>
                <a:lnTo>
                  <a:pt x="1051559" y="829818"/>
                </a:lnTo>
                <a:lnTo>
                  <a:pt x="1051559" y="855726"/>
                </a:lnTo>
                <a:lnTo>
                  <a:pt x="1152906" y="855726"/>
                </a:lnTo>
                <a:close/>
              </a:path>
              <a:path w="1721485" h="855979">
                <a:moveTo>
                  <a:pt x="975360" y="855726"/>
                </a:moveTo>
                <a:lnTo>
                  <a:pt x="975360" y="829818"/>
                </a:lnTo>
                <a:lnTo>
                  <a:pt x="873252" y="829818"/>
                </a:lnTo>
                <a:lnTo>
                  <a:pt x="873252" y="855726"/>
                </a:lnTo>
                <a:lnTo>
                  <a:pt x="975360" y="855726"/>
                </a:lnTo>
                <a:close/>
              </a:path>
              <a:path w="1721485" h="855979">
                <a:moveTo>
                  <a:pt x="797052" y="855726"/>
                </a:moveTo>
                <a:lnTo>
                  <a:pt x="797052" y="829818"/>
                </a:lnTo>
                <a:lnTo>
                  <a:pt x="695706" y="829818"/>
                </a:lnTo>
                <a:lnTo>
                  <a:pt x="695706" y="855726"/>
                </a:lnTo>
                <a:lnTo>
                  <a:pt x="797052" y="855726"/>
                </a:lnTo>
                <a:close/>
              </a:path>
              <a:path w="1721485" h="855979">
                <a:moveTo>
                  <a:pt x="619506" y="855726"/>
                </a:moveTo>
                <a:lnTo>
                  <a:pt x="619506" y="829818"/>
                </a:lnTo>
                <a:lnTo>
                  <a:pt x="518159" y="829818"/>
                </a:lnTo>
                <a:lnTo>
                  <a:pt x="518159" y="855726"/>
                </a:lnTo>
                <a:lnTo>
                  <a:pt x="619506" y="855726"/>
                </a:lnTo>
                <a:close/>
              </a:path>
              <a:path w="1721485" h="855979">
                <a:moveTo>
                  <a:pt x="441960" y="855726"/>
                </a:moveTo>
                <a:lnTo>
                  <a:pt x="441960" y="829818"/>
                </a:lnTo>
                <a:lnTo>
                  <a:pt x="339852" y="829818"/>
                </a:lnTo>
                <a:lnTo>
                  <a:pt x="339852" y="855726"/>
                </a:lnTo>
                <a:lnTo>
                  <a:pt x="441960" y="855726"/>
                </a:lnTo>
                <a:close/>
              </a:path>
              <a:path w="1721485" h="855979">
                <a:moveTo>
                  <a:pt x="263652" y="855726"/>
                </a:moveTo>
                <a:lnTo>
                  <a:pt x="263652" y="829818"/>
                </a:lnTo>
                <a:lnTo>
                  <a:pt x="162306" y="829818"/>
                </a:lnTo>
                <a:lnTo>
                  <a:pt x="162306" y="855726"/>
                </a:lnTo>
                <a:lnTo>
                  <a:pt x="263652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83862" y="4345617"/>
            <a:ext cx="1270221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5588" marR="4042" indent="-95989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Colour</a:t>
            </a:r>
            <a:r>
              <a:rPr spc="-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Image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76492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4" h="855979">
                <a:moveTo>
                  <a:pt x="25908" y="829818"/>
                </a:moveTo>
                <a:lnTo>
                  <a:pt x="25908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8" y="829818"/>
                </a:lnTo>
                <a:close/>
              </a:path>
              <a:path w="1721484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8" y="842772"/>
                </a:lnTo>
                <a:lnTo>
                  <a:pt x="25908" y="855726"/>
                </a:lnTo>
                <a:lnTo>
                  <a:pt x="86106" y="855726"/>
                </a:lnTo>
                <a:close/>
              </a:path>
              <a:path w="1721484" h="855979">
                <a:moveTo>
                  <a:pt x="25908" y="855726"/>
                </a:moveTo>
                <a:lnTo>
                  <a:pt x="25908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8" y="855726"/>
                </a:lnTo>
                <a:close/>
              </a:path>
              <a:path w="1721484" h="855979">
                <a:moveTo>
                  <a:pt x="25908" y="665226"/>
                </a:moveTo>
                <a:lnTo>
                  <a:pt x="25908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8" y="665226"/>
                </a:lnTo>
                <a:close/>
              </a:path>
              <a:path w="1721484" h="855979">
                <a:moveTo>
                  <a:pt x="25908" y="486918"/>
                </a:moveTo>
                <a:lnTo>
                  <a:pt x="25908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8" y="486918"/>
                </a:lnTo>
                <a:close/>
              </a:path>
              <a:path w="1721484" h="855979">
                <a:moveTo>
                  <a:pt x="25908" y="309372"/>
                </a:moveTo>
                <a:lnTo>
                  <a:pt x="25908" y="208026"/>
                </a:lnTo>
                <a:lnTo>
                  <a:pt x="0" y="208026"/>
                </a:lnTo>
                <a:lnTo>
                  <a:pt x="0" y="309372"/>
                </a:lnTo>
                <a:lnTo>
                  <a:pt x="25908" y="309372"/>
                </a:lnTo>
                <a:close/>
              </a:path>
              <a:path w="1721484" h="855979">
                <a:moveTo>
                  <a:pt x="25908" y="131826"/>
                </a:moveTo>
                <a:lnTo>
                  <a:pt x="25908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8" y="131826"/>
                </a:lnTo>
                <a:close/>
              </a:path>
              <a:path w="1721484" h="855979">
                <a:moveTo>
                  <a:pt x="172974" y="25146"/>
                </a:moveTo>
                <a:lnTo>
                  <a:pt x="172974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2974" y="25146"/>
                </a:lnTo>
                <a:close/>
              </a:path>
              <a:path w="1721484" h="855979">
                <a:moveTo>
                  <a:pt x="351282" y="25146"/>
                </a:moveTo>
                <a:lnTo>
                  <a:pt x="351282" y="0"/>
                </a:lnTo>
                <a:lnTo>
                  <a:pt x="249174" y="0"/>
                </a:lnTo>
                <a:lnTo>
                  <a:pt x="249174" y="25146"/>
                </a:lnTo>
                <a:lnTo>
                  <a:pt x="351282" y="25146"/>
                </a:lnTo>
                <a:close/>
              </a:path>
              <a:path w="1721484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4" h="855979">
                <a:moveTo>
                  <a:pt x="706374" y="25146"/>
                </a:moveTo>
                <a:lnTo>
                  <a:pt x="706374" y="0"/>
                </a:lnTo>
                <a:lnTo>
                  <a:pt x="605027" y="0"/>
                </a:lnTo>
                <a:lnTo>
                  <a:pt x="605027" y="25146"/>
                </a:lnTo>
                <a:lnTo>
                  <a:pt x="706374" y="25146"/>
                </a:lnTo>
                <a:close/>
              </a:path>
              <a:path w="1721484" h="855979">
                <a:moveTo>
                  <a:pt x="884682" y="25146"/>
                </a:moveTo>
                <a:lnTo>
                  <a:pt x="884682" y="0"/>
                </a:lnTo>
                <a:lnTo>
                  <a:pt x="782574" y="0"/>
                </a:lnTo>
                <a:lnTo>
                  <a:pt x="782574" y="25146"/>
                </a:lnTo>
                <a:lnTo>
                  <a:pt x="884682" y="25146"/>
                </a:lnTo>
                <a:close/>
              </a:path>
              <a:path w="1721484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4" h="855979">
                <a:moveTo>
                  <a:pt x="1239774" y="25146"/>
                </a:moveTo>
                <a:lnTo>
                  <a:pt x="1239774" y="0"/>
                </a:lnTo>
                <a:lnTo>
                  <a:pt x="1138427" y="0"/>
                </a:lnTo>
                <a:lnTo>
                  <a:pt x="1138427" y="25146"/>
                </a:lnTo>
                <a:lnTo>
                  <a:pt x="1239774" y="25146"/>
                </a:lnTo>
                <a:close/>
              </a:path>
              <a:path w="1721484" h="855979">
                <a:moveTo>
                  <a:pt x="1418081" y="25146"/>
                </a:moveTo>
                <a:lnTo>
                  <a:pt x="1418081" y="0"/>
                </a:lnTo>
                <a:lnTo>
                  <a:pt x="1315973" y="0"/>
                </a:lnTo>
                <a:lnTo>
                  <a:pt x="1315973" y="25146"/>
                </a:lnTo>
                <a:lnTo>
                  <a:pt x="1418081" y="25146"/>
                </a:lnTo>
                <a:close/>
              </a:path>
              <a:path w="1721484" h="855979">
                <a:moveTo>
                  <a:pt x="1595627" y="25146"/>
                </a:moveTo>
                <a:lnTo>
                  <a:pt x="1595627" y="0"/>
                </a:lnTo>
                <a:lnTo>
                  <a:pt x="1494281" y="0"/>
                </a:lnTo>
                <a:lnTo>
                  <a:pt x="1494281" y="25146"/>
                </a:lnTo>
                <a:lnTo>
                  <a:pt x="1595627" y="25146"/>
                </a:lnTo>
                <a:close/>
              </a:path>
              <a:path w="1721484" h="855979">
                <a:moveTo>
                  <a:pt x="1721357" y="77724"/>
                </a:moveTo>
                <a:lnTo>
                  <a:pt x="1721357" y="0"/>
                </a:lnTo>
                <a:lnTo>
                  <a:pt x="1671827" y="0"/>
                </a:lnTo>
                <a:lnTo>
                  <a:pt x="1671827" y="25146"/>
                </a:lnTo>
                <a:lnTo>
                  <a:pt x="1695449" y="25146"/>
                </a:lnTo>
                <a:lnTo>
                  <a:pt x="1695449" y="12954"/>
                </a:lnTo>
                <a:lnTo>
                  <a:pt x="1708403" y="25146"/>
                </a:lnTo>
                <a:lnTo>
                  <a:pt x="1708403" y="77724"/>
                </a:lnTo>
                <a:lnTo>
                  <a:pt x="1721357" y="77724"/>
                </a:lnTo>
                <a:close/>
              </a:path>
              <a:path w="1721484" h="855979">
                <a:moveTo>
                  <a:pt x="1708403" y="25146"/>
                </a:moveTo>
                <a:lnTo>
                  <a:pt x="1695449" y="12954"/>
                </a:lnTo>
                <a:lnTo>
                  <a:pt x="1695449" y="25146"/>
                </a:lnTo>
                <a:lnTo>
                  <a:pt x="1708403" y="25146"/>
                </a:lnTo>
                <a:close/>
              </a:path>
              <a:path w="1721484" h="855979">
                <a:moveTo>
                  <a:pt x="1708403" y="77724"/>
                </a:moveTo>
                <a:lnTo>
                  <a:pt x="1708403" y="25146"/>
                </a:lnTo>
                <a:lnTo>
                  <a:pt x="1695449" y="25146"/>
                </a:lnTo>
                <a:lnTo>
                  <a:pt x="1695449" y="77724"/>
                </a:lnTo>
                <a:lnTo>
                  <a:pt x="1708403" y="77724"/>
                </a:lnTo>
                <a:close/>
              </a:path>
              <a:path w="1721484" h="855979">
                <a:moveTo>
                  <a:pt x="1721357" y="255270"/>
                </a:moveTo>
                <a:lnTo>
                  <a:pt x="1721357" y="153924"/>
                </a:lnTo>
                <a:lnTo>
                  <a:pt x="1695449" y="153924"/>
                </a:lnTo>
                <a:lnTo>
                  <a:pt x="1695449" y="255270"/>
                </a:lnTo>
                <a:lnTo>
                  <a:pt x="1721357" y="255270"/>
                </a:lnTo>
                <a:close/>
              </a:path>
              <a:path w="1721484" h="855979">
                <a:moveTo>
                  <a:pt x="1721357" y="433578"/>
                </a:moveTo>
                <a:lnTo>
                  <a:pt x="1721357" y="331470"/>
                </a:lnTo>
                <a:lnTo>
                  <a:pt x="1695449" y="331470"/>
                </a:lnTo>
                <a:lnTo>
                  <a:pt x="1695449" y="433578"/>
                </a:lnTo>
                <a:lnTo>
                  <a:pt x="1721357" y="433578"/>
                </a:lnTo>
                <a:close/>
              </a:path>
              <a:path w="1721484" h="855979">
                <a:moveTo>
                  <a:pt x="1721357" y="611124"/>
                </a:moveTo>
                <a:lnTo>
                  <a:pt x="1721357" y="509778"/>
                </a:lnTo>
                <a:lnTo>
                  <a:pt x="1695449" y="509778"/>
                </a:lnTo>
                <a:lnTo>
                  <a:pt x="1695449" y="611124"/>
                </a:lnTo>
                <a:lnTo>
                  <a:pt x="1721357" y="611124"/>
                </a:lnTo>
                <a:close/>
              </a:path>
              <a:path w="1721484" h="855979">
                <a:moveTo>
                  <a:pt x="1721357" y="788670"/>
                </a:moveTo>
                <a:lnTo>
                  <a:pt x="1721357" y="687324"/>
                </a:lnTo>
                <a:lnTo>
                  <a:pt x="1695449" y="687324"/>
                </a:lnTo>
                <a:lnTo>
                  <a:pt x="1695449" y="788670"/>
                </a:lnTo>
                <a:lnTo>
                  <a:pt x="1721357" y="788670"/>
                </a:lnTo>
                <a:close/>
              </a:path>
              <a:path w="1721484" h="855979">
                <a:moveTo>
                  <a:pt x="1686305" y="855726"/>
                </a:moveTo>
                <a:lnTo>
                  <a:pt x="1686305" y="829818"/>
                </a:lnTo>
                <a:lnTo>
                  <a:pt x="1584197" y="829818"/>
                </a:lnTo>
                <a:lnTo>
                  <a:pt x="1584197" y="855726"/>
                </a:lnTo>
                <a:lnTo>
                  <a:pt x="1686305" y="855726"/>
                </a:lnTo>
                <a:close/>
              </a:path>
              <a:path w="1721484" h="855979">
                <a:moveTo>
                  <a:pt x="1507997" y="855726"/>
                </a:moveTo>
                <a:lnTo>
                  <a:pt x="1507997" y="829818"/>
                </a:lnTo>
                <a:lnTo>
                  <a:pt x="1406651" y="829818"/>
                </a:lnTo>
                <a:lnTo>
                  <a:pt x="1406651" y="855726"/>
                </a:lnTo>
                <a:lnTo>
                  <a:pt x="1507997" y="855726"/>
                </a:lnTo>
                <a:close/>
              </a:path>
              <a:path w="1721484" h="855979">
                <a:moveTo>
                  <a:pt x="1330451" y="855726"/>
                </a:moveTo>
                <a:lnTo>
                  <a:pt x="1330451" y="829818"/>
                </a:lnTo>
                <a:lnTo>
                  <a:pt x="1229105" y="829818"/>
                </a:lnTo>
                <a:lnTo>
                  <a:pt x="1229105" y="855726"/>
                </a:lnTo>
                <a:lnTo>
                  <a:pt x="1330451" y="855726"/>
                </a:lnTo>
                <a:close/>
              </a:path>
              <a:path w="1721484" h="855979">
                <a:moveTo>
                  <a:pt x="1152906" y="855726"/>
                </a:moveTo>
                <a:lnTo>
                  <a:pt x="1152906" y="829818"/>
                </a:lnTo>
                <a:lnTo>
                  <a:pt x="1050798" y="829818"/>
                </a:lnTo>
                <a:lnTo>
                  <a:pt x="1050798" y="855726"/>
                </a:lnTo>
                <a:lnTo>
                  <a:pt x="1152906" y="855726"/>
                </a:lnTo>
                <a:close/>
              </a:path>
              <a:path w="1721484" h="855979">
                <a:moveTo>
                  <a:pt x="974598" y="855726"/>
                </a:moveTo>
                <a:lnTo>
                  <a:pt x="974598" y="829818"/>
                </a:lnTo>
                <a:lnTo>
                  <a:pt x="873251" y="829818"/>
                </a:lnTo>
                <a:lnTo>
                  <a:pt x="873251" y="855726"/>
                </a:lnTo>
                <a:lnTo>
                  <a:pt x="974598" y="855726"/>
                </a:lnTo>
                <a:close/>
              </a:path>
              <a:path w="1721484" h="855979">
                <a:moveTo>
                  <a:pt x="797051" y="855726"/>
                </a:moveTo>
                <a:lnTo>
                  <a:pt x="797051" y="829818"/>
                </a:lnTo>
                <a:lnTo>
                  <a:pt x="695705" y="829818"/>
                </a:lnTo>
                <a:lnTo>
                  <a:pt x="695705" y="855726"/>
                </a:lnTo>
                <a:lnTo>
                  <a:pt x="797051" y="855726"/>
                </a:lnTo>
                <a:close/>
              </a:path>
              <a:path w="1721484" h="855979">
                <a:moveTo>
                  <a:pt x="619506" y="855726"/>
                </a:moveTo>
                <a:lnTo>
                  <a:pt x="619506" y="829818"/>
                </a:lnTo>
                <a:lnTo>
                  <a:pt x="517398" y="829818"/>
                </a:lnTo>
                <a:lnTo>
                  <a:pt x="517398" y="855726"/>
                </a:lnTo>
                <a:lnTo>
                  <a:pt x="619506" y="855726"/>
                </a:lnTo>
                <a:close/>
              </a:path>
              <a:path w="1721484" h="855979">
                <a:moveTo>
                  <a:pt x="441198" y="855726"/>
                </a:moveTo>
                <a:lnTo>
                  <a:pt x="441198" y="829818"/>
                </a:lnTo>
                <a:lnTo>
                  <a:pt x="339851" y="829818"/>
                </a:lnTo>
                <a:lnTo>
                  <a:pt x="339851" y="855726"/>
                </a:lnTo>
                <a:lnTo>
                  <a:pt x="441198" y="855726"/>
                </a:lnTo>
                <a:close/>
              </a:path>
              <a:path w="1721484" h="855979">
                <a:moveTo>
                  <a:pt x="263651" y="855726"/>
                </a:moveTo>
                <a:lnTo>
                  <a:pt x="263651" y="829818"/>
                </a:lnTo>
                <a:lnTo>
                  <a:pt x="162305" y="829818"/>
                </a:lnTo>
                <a:lnTo>
                  <a:pt x="162305" y="855726"/>
                </a:lnTo>
                <a:lnTo>
                  <a:pt x="263651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33992" y="4345617"/>
            <a:ext cx="1248858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82915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Compression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010491" y="2078190"/>
            <a:ext cx="3076037" cy="211867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31483" y="1385602"/>
            <a:ext cx="649545" cy="2102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Extract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31483" y="1551894"/>
            <a:ext cx="957284" cy="81042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</a:pP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attributes  useful for  describing  image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spc="-4" dirty="0"/>
              <a:t>Key </a:t>
            </a:r>
            <a:r>
              <a:rPr dirty="0"/>
              <a:t>Stages </a:t>
            </a:r>
            <a:r>
              <a:rPr spc="-4" dirty="0"/>
              <a:t>in Digital </a:t>
            </a:r>
            <a:r>
              <a:rPr dirty="0"/>
              <a:t>Image </a:t>
            </a:r>
            <a:r>
              <a:rPr spc="-4" dirty="0"/>
              <a:t>Processing:  </a:t>
            </a:r>
            <a:r>
              <a:rPr dirty="0"/>
              <a:t>Segmentation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109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5" y="12954"/>
                </a:lnTo>
                <a:lnTo>
                  <a:pt x="1701545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5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5" y="12954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1701545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701545" y="842772"/>
                </a:moveTo>
                <a:lnTo>
                  <a:pt x="1701545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5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2530" y="3134277"/>
            <a:ext cx="102945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18692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Acquisition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2498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5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6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5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5" h="843914">
                <a:moveTo>
                  <a:pt x="12954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6" y="830579"/>
                </a:lnTo>
                <a:lnTo>
                  <a:pt x="12954" y="830579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6096" y="830579"/>
                </a:lnTo>
                <a:lnTo>
                  <a:pt x="12954" y="836675"/>
                </a:lnTo>
                <a:lnTo>
                  <a:pt x="12954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2954" y="843533"/>
                </a:moveTo>
                <a:lnTo>
                  <a:pt x="12954" y="836675"/>
                </a:lnTo>
                <a:lnTo>
                  <a:pt x="6096" y="830579"/>
                </a:lnTo>
                <a:lnTo>
                  <a:pt x="6096" y="843533"/>
                </a:lnTo>
                <a:lnTo>
                  <a:pt x="12954" y="843533"/>
                </a:lnTo>
                <a:close/>
              </a:path>
              <a:path w="1708785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5519" y="1540462"/>
            <a:ext cx="108661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12187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Restoration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4876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4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5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4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4" h="843914">
                <a:moveTo>
                  <a:pt x="12953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5" y="830579"/>
                </a:lnTo>
                <a:lnTo>
                  <a:pt x="12953" y="830579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6095" y="830579"/>
                </a:lnTo>
                <a:lnTo>
                  <a:pt x="12953" y="836675"/>
                </a:lnTo>
                <a:lnTo>
                  <a:pt x="12953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2953" y="843533"/>
                </a:moveTo>
                <a:lnTo>
                  <a:pt x="12953" y="836675"/>
                </a:lnTo>
                <a:lnTo>
                  <a:pt x="6095" y="830579"/>
                </a:lnTo>
                <a:lnTo>
                  <a:pt x="6095" y="843533"/>
                </a:lnTo>
                <a:lnTo>
                  <a:pt x="12953" y="843533"/>
                </a:lnTo>
                <a:close/>
              </a:path>
              <a:path w="1708784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91505" y="1540462"/>
            <a:ext cx="1318720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26807" marR="4042" indent="-117208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Morphological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68658" y="2284451"/>
            <a:ext cx="1541586" cy="566436"/>
          </a:xfrm>
          <a:custGeom>
            <a:avLst/>
            <a:gdLst/>
            <a:ahLst/>
            <a:cxnLst/>
            <a:rect l="l" t="t" r="r" b="b"/>
            <a:pathLst>
              <a:path w="1695450" h="830579">
                <a:moveTo>
                  <a:pt x="1695450" y="830579"/>
                </a:moveTo>
                <a:lnTo>
                  <a:pt x="1695450" y="0"/>
                </a:lnTo>
                <a:lnTo>
                  <a:pt x="0" y="0"/>
                </a:lnTo>
                <a:lnTo>
                  <a:pt x="0" y="830579"/>
                </a:lnTo>
                <a:lnTo>
                  <a:pt x="1695450" y="830579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651337" y="2271459"/>
            <a:ext cx="1576228" cy="592419"/>
          </a:xfrm>
          <a:custGeom>
            <a:avLst/>
            <a:gdLst/>
            <a:ahLst/>
            <a:cxnLst/>
            <a:rect l="l" t="t" r="r" b="b"/>
            <a:pathLst>
              <a:path w="1733550" h="868679">
                <a:moveTo>
                  <a:pt x="1733550" y="868680"/>
                </a:moveTo>
                <a:lnTo>
                  <a:pt x="1733550" y="0"/>
                </a:lnTo>
                <a:lnTo>
                  <a:pt x="0" y="0"/>
                </a:lnTo>
                <a:lnTo>
                  <a:pt x="0" y="868680"/>
                </a:lnTo>
                <a:lnTo>
                  <a:pt x="19050" y="86868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1695450" y="38100"/>
                </a:lnTo>
                <a:lnTo>
                  <a:pt x="1695450" y="19050"/>
                </a:lnTo>
                <a:lnTo>
                  <a:pt x="1714500" y="38100"/>
                </a:lnTo>
                <a:lnTo>
                  <a:pt x="1714500" y="868680"/>
                </a:lnTo>
                <a:lnTo>
                  <a:pt x="1733550" y="868680"/>
                </a:lnTo>
                <a:close/>
              </a:path>
              <a:path w="1733550" h="868679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1733550" h="868679">
                <a:moveTo>
                  <a:pt x="38100" y="83058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830580"/>
                </a:lnTo>
                <a:lnTo>
                  <a:pt x="38100" y="830580"/>
                </a:lnTo>
                <a:close/>
              </a:path>
              <a:path w="1733550" h="868679">
                <a:moveTo>
                  <a:pt x="1714500" y="830580"/>
                </a:moveTo>
                <a:lnTo>
                  <a:pt x="19050" y="830580"/>
                </a:lnTo>
                <a:lnTo>
                  <a:pt x="38100" y="849630"/>
                </a:lnTo>
                <a:lnTo>
                  <a:pt x="38100" y="868680"/>
                </a:lnTo>
                <a:lnTo>
                  <a:pt x="1695450" y="868680"/>
                </a:lnTo>
                <a:lnTo>
                  <a:pt x="1695450" y="849630"/>
                </a:lnTo>
                <a:lnTo>
                  <a:pt x="1714500" y="830580"/>
                </a:lnTo>
                <a:close/>
              </a:path>
              <a:path w="1733550" h="868679">
                <a:moveTo>
                  <a:pt x="38100" y="868680"/>
                </a:moveTo>
                <a:lnTo>
                  <a:pt x="38100" y="849630"/>
                </a:lnTo>
                <a:lnTo>
                  <a:pt x="19050" y="830580"/>
                </a:lnTo>
                <a:lnTo>
                  <a:pt x="19050" y="868680"/>
                </a:lnTo>
                <a:lnTo>
                  <a:pt x="38100" y="868680"/>
                </a:lnTo>
                <a:close/>
              </a:path>
              <a:path w="1733550" h="868679">
                <a:moveTo>
                  <a:pt x="1714500" y="38100"/>
                </a:moveTo>
                <a:lnTo>
                  <a:pt x="1695450" y="19050"/>
                </a:lnTo>
                <a:lnTo>
                  <a:pt x="1695450" y="38100"/>
                </a:lnTo>
                <a:lnTo>
                  <a:pt x="1714500" y="38100"/>
                </a:lnTo>
                <a:close/>
              </a:path>
              <a:path w="1733550" h="868679">
                <a:moveTo>
                  <a:pt x="1714500" y="830580"/>
                </a:moveTo>
                <a:lnTo>
                  <a:pt x="1714500" y="38100"/>
                </a:lnTo>
                <a:lnTo>
                  <a:pt x="1695450" y="38100"/>
                </a:lnTo>
                <a:lnTo>
                  <a:pt x="1695450" y="830580"/>
                </a:lnTo>
                <a:lnTo>
                  <a:pt x="1714500" y="830580"/>
                </a:lnTo>
                <a:close/>
              </a:path>
              <a:path w="1733550" h="868679">
                <a:moveTo>
                  <a:pt x="1714500" y="868680"/>
                </a:moveTo>
                <a:lnTo>
                  <a:pt x="1714500" y="830580"/>
                </a:lnTo>
                <a:lnTo>
                  <a:pt x="1695450" y="849630"/>
                </a:lnTo>
                <a:lnTo>
                  <a:pt x="1695450" y="868680"/>
                </a:lnTo>
                <a:lnTo>
                  <a:pt x="1714500" y="86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668658" y="2284451"/>
            <a:ext cx="1541586" cy="447296"/>
          </a:xfrm>
          <a:prstGeom prst="rect">
            <a:avLst/>
          </a:prstGeom>
        </p:spPr>
        <p:txBody>
          <a:bodyPr vert="horz" wrap="square" lIns="0" tIns="1010" rIns="0" bIns="0" rtlCol="0">
            <a:spAutoFit/>
          </a:bodyPr>
          <a:lstStyle/>
          <a:p>
            <a:pPr>
              <a:spcBef>
                <a:spcPts val="8"/>
              </a:spcBef>
            </a:pPr>
            <a:endParaRPr sz="1500">
              <a:latin typeface="Times New Roman"/>
              <a:cs typeface="Times New Roman"/>
            </a:endParaRPr>
          </a:p>
          <a:p>
            <a:pPr marL="112661">
              <a:spcBef>
                <a:spcPts val="4"/>
              </a:spcBef>
            </a:pPr>
            <a:r>
              <a:rPr spc="-4" dirty="0">
                <a:latin typeface="Arial"/>
                <a:cs typeface="Arial"/>
              </a:rPr>
              <a:t>Segmentation</a:t>
            </a:r>
            <a:endParaRPr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663115" y="3813307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948106" y="3911697"/>
            <a:ext cx="982689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 marR="4042" indent="171265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Object  recognition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109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33953" y="2367770"/>
            <a:ext cx="1306595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30817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Enhancement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6311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61730" y="3145190"/>
            <a:ext cx="1355094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81843" marR="4042" indent="-72244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Represen</a:t>
            </a:r>
            <a:r>
              <a:rPr dirty="0">
                <a:latin typeface="Arial"/>
                <a:cs typeface="Arial"/>
              </a:rPr>
              <a:t>t</a:t>
            </a:r>
            <a:r>
              <a:rPr spc="-4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i</a:t>
            </a:r>
            <a:r>
              <a:rPr spc="-4" dirty="0">
                <a:latin typeface="Arial"/>
                <a:cs typeface="Arial"/>
              </a:rPr>
              <a:t>on  &amp;</a:t>
            </a:r>
            <a:r>
              <a:rPr spc="-1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Description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1625" y="3993804"/>
            <a:ext cx="157045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Problem</a:t>
            </a:r>
            <a:r>
              <a:rPr spc="-3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Domain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53134" y="3617394"/>
            <a:ext cx="69285" cy="358136"/>
          </a:xfrm>
          <a:custGeom>
            <a:avLst/>
            <a:gdLst/>
            <a:ahLst/>
            <a:cxnLst/>
            <a:rect l="l" t="t" r="r" b="b"/>
            <a:pathLst>
              <a:path w="76200" h="525145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525145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525145">
                <a:moveTo>
                  <a:pt x="44195" y="525017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525017"/>
                </a:lnTo>
                <a:lnTo>
                  <a:pt x="44195" y="525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3134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293370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293370">
                <a:moveTo>
                  <a:pt x="44195" y="293369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293369"/>
                </a:lnTo>
                <a:lnTo>
                  <a:pt x="44195" y="293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05155" y="3617393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5155" y="2863878"/>
            <a:ext cx="69285" cy="18708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76200" y="198119"/>
                </a:moveTo>
                <a:lnTo>
                  <a:pt x="0" y="198119"/>
                </a:lnTo>
                <a:lnTo>
                  <a:pt x="32003" y="262127"/>
                </a:lnTo>
                <a:lnTo>
                  <a:pt x="32003" y="211074"/>
                </a:lnTo>
                <a:lnTo>
                  <a:pt x="44196" y="211074"/>
                </a:lnTo>
                <a:lnTo>
                  <a:pt x="44196" y="262127"/>
                </a:lnTo>
                <a:lnTo>
                  <a:pt x="76200" y="198119"/>
                </a:lnTo>
                <a:close/>
              </a:path>
              <a:path w="76200" h="274320">
                <a:moveTo>
                  <a:pt x="44196" y="19811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198119"/>
                </a:lnTo>
                <a:lnTo>
                  <a:pt x="44196" y="198119"/>
                </a:lnTo>
                <a:close/>
              </a:path>
              <a:path w="76200" h="274320">
                <a:moveTo>
                  <a:pt x="44196" y="262127"/>
                </a:moveTo>
                <a:lnTo>
                  <a:pt x="44196" y="211074"/>
                </a:lnTo>
                <a:lnTo>
                  <a:pt x="32003" y="211074"/>
                </a:lnTo>
                <a:lnTo>
                  <a:pt x="32003" y="262127"/>
                </a:lnTo>
                <a:lnTo>
                  <a:pt x="38100" y="274319"/>
                </a:lnTo>
                <a:lnTo>
                  <a:pt x="44196" y="262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2005" y="1736723"/>
            <a:ext cx="1052551" cy="534823"/>
          </a:xfrm>
          <a:custGeom>
            <a:avLst/>
            <a:gdLst/>
            <a:ahLst/>
            <a:cxnLst/>
            <a:rect l="l" t="t" r="r" b="b"/>
            <a:pathLst>
              <a:path w="1157604" h="784225">
                <a:moveTo>
                  <a:pt x="1125474" y="707897"/>
                </a:moveTo>
                <a:lnTo>
                  <a:pt x="1125474" y="0"/>
                </a:lnTo>
                <a:lnTo>
                  <a:pt x="0" y="0"/>
                </a:lnTo>
                <a:lnTo>
                  <a:pt x="0" y="12954"/>
                </a:lnTo>
                <a:lnTo>
                  <a:pt x="1113282" y="12953"/>
                </a:lnTo>
                <a:lnTo>
                  <a:pt x="1113282" y="6095"/>
                </a:lnTo>
                <a:lnTo>
                  <a:pt x="1119378" y="12953"/>
                </a:lnTo>
                <a:lnTo>
                  <a:pt x="1119378" y="707897"/>
                </a:lnTo>
                <a:lnTo>
                  <a:pt x="1125474" y="707897"/>
                </a:lnTo>
                <a:close/>
              </a:path>
              <a:path w="1157604" h="784225">
                <a:moveTo>
                  <a:pt x="1157478" y="707897"/>
                </a:moveTo>
                <a:lnTo>
                  <a:pt x="1081278" y="707897"/>
                </a:lnTo>
                <a:lnTo>
                  <a:pt x="1113282" y="771905"/>
                </a:lnTo>
                <a:lnTo>
                  <a:pt x="1113282" y="720851"/>
                </a:lnTo>
                <a:lnTo>
                  <a:pt x="1125474" y="720851"/>
                </a:lnTo>
                <a:lnTo>
                  <a:pt x="1125474" y="771905"/>
                </a:lnTo>
                <a:lnTo>
                  <a:pt x="1157478" y="707897"/>
                </a:lnTo>
                <a:close/>
              </a:path>
              <a:path w="1157604" h="784225">
                <a:moveTo>
                  <a:pt x="1119378" y="12953"/>
                </a:moveTo>
                <a:lnTo>
                  <a:pt x="1113282" y="6095"/>
                </a:lnTo>
                <a:lnTo>
                  <a:pt x="1113282" y="12953"/>
                </a:lnTo>
                <a:lnTo>
                  <a:pt x="1119378" y="12953"/>
                </a:lnTo>
                <a:close/>
              </a:path>
              <a:path w="1157604" h="784225">
                <a:moveTo>
                  <a:pt x="1119378" y="707897"/>
                </a:moveTo>
                <a:lnTo>
                  <a:pt x="1119378" y="12953"/>
                </a:lnTo>
                <a:lnTo>
                  <a:pt x="1113282" y="12953"/>
                </a:lnTo>
                <a:lnTo>
                  <a:pt x="1113282" y="707897"/>
                </a:lnTo>
                <a:lnTo>
                  <a:pt x="1119378" y="707897"/>
                </a:lnTo>
                <a:close/>
              </a:path>
              <a:path w="1157604" h="784225">
                <a:moveTo>
                  <a:pt x="1125474" y="771905"/>
                </a:moveTo>
                <a:lnTo>
                  <a:pt x="1125474" y="720851"/>
                </a:lnTo>
                <a:lnTo>
                  <a:pt x="1113282" y="720851"/>
                </a:lnTo>
                <a:lnTo>
                  <a:pt x="1113282" y="771905"/>
                </a:lnTo>
                <a:lnTo>
                  <a:pt x="1119378" y="784097"/>
                </a:lnTo>
                <a:lnTo>
                  <a:pt x="1125474" y="77190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59627" y="1714897"/>
            <a:ext cx="621253" cy="51967"/>
          </a:xfrm>
          <a:custGeom>
            <a:avLst/>
            <a:gdLst/>
            <a:ahLst/>
            <a:cxnLst/>
            <a:rect l="l" t="t" r="r" b="b"/>
            <a:pathLst>
              <a:path w="683260" h="76200">
                <a:moveTo>
                  <a:pt x="619505" y="44957"/>
                </a:moveTo>
                <a:lnTo>
                  <a:pt x="619505" y="32003"/>
                </a:lnTo>
                <a:lnTo>
                  <a:pt x="0" y="32003"/>
                </a:lnTo>
                <a:lnTo>
                  <a:pt x="0" y="44957"/>
                </a:lnTo>
                <a:lnTo>
                  <a:pt x="619505" y="44957"/>
                </a:lnTo>
                <a:close/>
              </a:path>
              <a:path w="683260" h="76200">
                <a:moveTo>
                  <a:pt x="682751" y="38099"/>
                </a:moveTo>
                <a:lnTo>
                  <a:pt x="606551" y="0"/>
                </a:lnTo>
                <a:lnTo>
                  <a:pt x="606551" y="32003"/>
                </a:lnTo>
                <a:lnTo>
                  <a:pt x="619505" y="32003"/>
                </a:lnTo>
                <a:lnTo>
                  <a:pt x="619505" y="69722"/>
                </a:lnTo>
                <a:lnTo>
                  <a:pt x="682751" y="38099"/>
                </a:lnTo>
                <a:close/>
              </a:path>
              <a:path w="683260" h="76200">
                <a:moveTo>
                  <a:pt x="619505" y="69722"/>
                </a:moveTo>
                <a:lnTo>
                  <a:pt x="619505" y="44957"/>
                </a:lnTo>
                <a:lnTo>
                  <a:pt x="606551" y="44957"/>
                </a:lnTo>
                <a:lnTo>
                  <a:pt x="606551" y="76199"/>
                </a:lnTo>
                <a:lnTo>
                  <a:pt x="619505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82233" y="1714897"/>
            <a:ext cx="1035807" cy="569900"/>
          </a:xfrm>
          <a:custGeom>
            <a:avLst/>
            <a:gdLst/>
            <a:ahLst/>
            <a:cxnLst/>
            <a:rect l="l" t="t" r="r" b="b"/>
            <a:pathLst>
              <a:path w="1139189" h="835660">
                <a:moveTo>
                  <a:pt x="1075944" y="44957"/>
                </a:moveTo>
                <a:lnTo>
                  <a:pt x="1075944" y="32003"/>
                </a:lnTo>
                <a:lnTo>
                  <a:pt x="0" y="32003"/>
                </a:lnTo>
                <a:lnTo>
                  <a:pt x="0" y="835151"/>
                </a:lnTo>
                <a:lnTo>
                  <a:pt x="6096" y="835151"/>
                </a:lnTo>
                <a:lnTo>
                  <a:pt x="6095" y="44957"/>
                </a:lnTo>
                <a:lnTo>
                  <a:pt x="12191" y="38100"/>
                </a:lnTo>
                <a:lnTo>
                  <a:pt x="12191" y="44957"/>
                </a:lnTo>
                <a:lnTo>
                  <a:pt x="1075944" y="44957"/>
                </a:lnTo>
                <a:close/>
              </a:path>
              <a:path w="1139189" h="835660">
                <a:moveTo>
                  <a:pt x="12191" y="44957"/>
                </a:moveTo>
                <a:lnTo>
                  <a:pt x="12191" y="38100"/>
                </a:lnTo>
                <a:lnTo>
                  <a:pt x="6095" y="44957"/>
                </a:lnTo>
                <a:lnTo>
                  <a:pt x="12191" y="44957"/>
                </a:lnTo>
                <a:close/>
              </a:path>
              <a:path w="1139189" h="835660">
                <a:moveTo>
                  <a:pt x="12191" y="835151"/>
                </a:moveTo>
                <a:lnTo>
                  <a:pt x="12191" y="44957"/>
                </a:lnTo>
                <a:lnTo>
                  <a:pt x="6095" y="44957"/>
                </a:lnTo>
                <a:lnTo>
                  <a:pt x="6096" y="835151"/>
                </a:lnTo>
                <a:lnTo>
                  <a:pt x="12191" y="835151"/>
                </a:lnTo>
                <a:close/>
              </a:path>
              <a:path w="1139189" h="835660">
                <a:moveTo>
                  <a:pt x="1139190" y="38099"/>
                </a:moveTo>
                <a:lnTo>
                  <a:pt x="1062990" y="0"/>
                </a:lnTo>
                <a:lnTo>
                  <a:pt x="1062990" y="32003"/>
                </a:lnTo>
                <a:lnTo>
                  <a:pt x="1075944" y="32003"/>
                </a:lnTo>
                <a:lnTo>
                  <a:pt x="1075944" y="69722"/>
                </a:lnTo>
                <a:lnTo>
                  <a:pt x="1139190" y="38099"/>
                </a:lnTo>
                <a:close/>
              </a:path>
              <a:path w="1139189" h="835660">
                <a:moveTo>
                  <a:pt x="1075944" y="69722"/>
                </a:moveTo>
                <a:lnTo>
                  <a:pt x="1075944" y="44957"/>
                </a:lnTo>
                <a:lnTo>
                  <a:pt x="1062990" y="44957"/>
                </a:lnTo>
                <a:lnTo>
                  <a:pt x="1062990" y="76199"/>
                </a:lnTo>
                <a:lnTo>
                  <a:pt x="1075944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36748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5" h="855979">
                <a:moveTo>
                  <a:pt x="25907" y="829818"/>
                </a:moveTo>
                <a:lnTo>
                  <a:pt x="25907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7" y="829818"/>
                </a:lnTo>
                <a:close/>
              </a:path>
              <a:path w="1721485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7" y="842772"/>
                </a:lnTo>
                <a:lnTo>
                  <a:pt x="25907" y="855726"/>
                </a:lnTo>
                <a:lnTo>
                  <a:pt x="86106" y="855726"/>
                </a:lnTo>
                <a:close/>
              </a:path>
              <a:path w="1721485" h="855979">
                <a:moveTo>
                  <a:pt x="25907" y="855726"/>
                </a:moveTo>
                <a:lnTo>
                  <a:pt x="25907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7" y="855726"/>
                </a:lnTo>
                <a:close/>
              </a:path>
              <a:path w="1721485" h="855979">
                <a:moveTo>
                  <a:pt x="25907" y="665226"/>
                </a:moveTo>
                <a:lnTo>
                  <a:pt x="25907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7" y="665226"/>
                </a:lnTo>
                <a:close/>
              </a:path>
              <a:path w="1721485" h="855979">
                <a:moveTo>
                  <a:pt x="25907" y="486918"/>
                </a:moveTo>
                <a:lnTo>
                  <a:pt x="25907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7" y="486918"/>
                </a:lnTo>
                <a:close/>
              </a:path>
              <a:path w="1721485" h="855979">
                <a:moveTo>
                  <a:pt x="25907" y="309372"/>
                </a:moveTo>
                <a:lnTo>
                  <a:pt x="25907" y="208025"/>
                </a:lnTo>
                <a:lnTo>
                  <a:pt x="0" y="208025"/>
                </a:lnTo>
                <a:lnTo>
                  <a:pt x="0" y="309372"/>
                </a:lnTo>
                <a:lnTo>
                  <a:pt x="25907" y="309372"/>
                </a:lnTo>
                <a:close/>
              </a:path>
              <a:path w="1721485" h="855979">
                <a:moveTo>
                  <a:pt x="25907" y="131826"/>
                </a:moveTo>
                <a:lnTo>
                  <a:pt x="25907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7" y="131826"/>
                </a:lnTo>
                <a:close/>
              </a:path>
              <a:path w="1721485" h="855979">
                <a:moveTo>
                  <a:pt x="173735" y="25146"/>
                </a:moveTo>
                <a:lnTo>
                  <a:pt x="173735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3735" y="25146"/>
                </a:lnTo>
                <a:close/>
              </a:path>
              <a:path w="1721485" h="855979">
                <a:moveTo>
                  <a:pt x="351282" y="25146"/>
                </a:moveTo>
                <a:lnTo>
                  <a:pt x="351282" y="0"/>
                </a:lnTo>
                <a:lnTo>
                  <a:pt x="249936" y="0"/>
                </a:lnTo>
                <a:lnTo>
                  <a:pt x="249936" y="25146"/>
                </a:lnTo>
                <a:lnTo>
                  <a:pt x="351282" y="25146"/>
                </a:lnTo>
                <a:close/>
              </a:path>
              <a:path w="1721485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5" h="855979">
                <a:moveTo>
                  <a:pt x="707136" y="25146"/>
                </a:moveTo>
                <a:lnTo>
                  <a:pt x="707136" y="0"/>
                </a:lnTo>
                <a:lnTo>
                  <a:pt x="605028" y="0"/>
                </a:lnTo>
                <a:lnTo>
                  <a:pt x="605028" y="25146"/>
                </a:lnTo>
                <a:lnTo>
                  <a:pt x="707136" y="25146"/>
                </a:lnTo>
                <a:close/>
              </a:path>
              <a:path w="1721485" h="855979">
                <a:moveTo>
                  <a:pt x="884682" y="25146"/>
                </a:moveTo>
                <a:lnTo>
                  <a:pt x="884682" y="0"/>
                </a:lnTo>
                <a:lnTo>
                  <a:pt x="783336" y="0"/>
                </a:lnTo>
                <a:lnTo>
                  <a:pt x="783336" y="25146"/>
                </a:lnTo>
                <a:lnTo>
                  <a:pt x="884682" y="25146"/>
                </a:lnTo>
                <a:close/>
              </a:path>
              <a:path w="1721485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5" h="855979">
                <a:moveTo>
                  <a:pt x="1240536" y="25146"/>
                </a:moveTo>
                <a:lnTo>
                  <a:pt x="1240536" y="0"/>
                </a:lnTo>
                <a:lnTo>
                  <a:pt x="1138428" y="0"/>
                </a:lnTo>
                <a:lnTo>
                  <a:pt x="1138428" y="25146"/>
                </a:lnTo>
                <a:lnTo>
                  <a:pt x="1240536" y="25146"/>
                </a:lnTo>
                <a:close/>
              </a:path>
              <a:path w="1721485" h="855979">
                <a:moveTo>
                  <a:pt x="1418082" y="25146"/>
                </a:moveTo>
                <a:lnTo>
                  <a:pt x="1418082" y="0"/>
                </a:lnTo>
                <a:lnTo>
                  <a:pt x="1316736" y="0"/>
                </a:lnTo>
                <a:lnTo>
                  <a:pt x="1316736" y="25146"/>
                </a:lnTo>
                <a:lnTo>
                  <a:pt x="1418082" y="25146"/>
                </a:lnTo>
                <a:close/>
              </a:path>
              <a:path w="1721485" h="855979">
                <a:moveTo>
                  <a:pt x="1595628" y="25146"/>
                </a:moveTo>
                <a:lnTo>
                  <a:pt x="1595628" y="0"/>
                </a:lnTo>
                <a:lnTo>
                  <a:pt x="1494282" y="0"/>
                </a:lnTo>
                <a:lnTo>
                  <a:pt x="1494282" y="25146"/>
                </a:lnTo>
                <a:lnTo>
                  <a:pt x="1595628" y="25146"/>
                </a:lnTo>
                <a:close/>
              </a:path>
              <a:path w="1721485" h="855979">
                <a:moveTo>
                  <a:pt x="1721358" y="77724"/>
                </a:moveTo>
                <a:lnTo>
                  <a:pt x="1721358" y="0"/>
                </a:lnTo>
                <a:lnTo>
                  <a:pt x="1671828" y="0"/>
                </a:lnTo>
                <a:lnTo>
                  <a:pt x="1671828" y="25146"/>
                </a:lnTo>
                <a:lnTo>
                  <a:pt x="1695450" y="25146"/>
                </a:lnTo>
                <a:lnTo>
                  <a:pt x="1695450" y="12954"/>
                </a:lnTo>
                <a:lnTo>
                  <a:pt x="1708404" y="25146"/>
                </a:lnTo>
                <a:lnTo>
                  <a:pt x="1708404" y="77724"/>
                </a:lnTo>
                <a:lnTo>
                  <a:pt x="1721358" y="77724"/>
                </a:lnTo>
                <a:close/>
              </a:path>
              <a:path w="1721485" h="855979">
                <a:moveTo>
                  <a:pt x="1708404" y="25146"/>
                </a:moveTo>
                <a:lnTo>
                  <a:pt x="1695450" y="12954"/>
                </a:lnTo>
                <a:lnTo>
                  <a:pt x="1695450" y="25146"/>
                </a:lnTo>
                <a:lnTo>
                  <a:pt x="1708404" y="25146"/>
                </a:lnTo>
                <a:close/>
              </a:path>
              <a:path w="1721485" h="855979">
                <a:moveTo>
                  <a:pt x="1708404" y="77724"/>
                </a:moveTo>
                <a:lnTo>
                  <a:pt x="1708404" y="25146"/>
                </a:lnTo>
                <a:lnTo>
                  <a:pt x="1695450" y="25146"/>
                </a:lnTo>
                <a:lnTo>
                  <a:pt x="1695450" y="77724"/>
                </a:lnTo>
                <a:lnTo>
                  <a:pt x="1708404" y="77724"/>
                </a:lnTo>
                <a:close/>
              </a:path>
              <a:path w="1721485" h="855979">
                <a:moveTo>
                  <a:pt x="1721358" y="255270"/>
                </a:moveTo>
                <a:lnTo>
                  <a:pt x="1721358" y="153924"/>
                </a:lnTo>
                <a:lnTo>
                  <a:pt x="1695450" y="153924"/>
                </a:lnTo>
                <a:lnTo>
                  <a:pt x="1695450" y="255270"/>
                </a:lnTo>
                <a:lnTo>
                  <a:pt x="1721358" y="255270"/>
                </a:lnTo>
                <a:close/>
              </a:path>
              <a:path w="1721485" h="855979">
                <a:moveTo>
                  <a:pt x="1721358" y="433577"/>
                </a:moveTo>
                <a:lnTo>
                  <a:pt x="1721358" y="331470"/>
                </a:lnTo>
                <a:lnTo>
                  <a:pt x="1695450" y="331470"/>
                </a:lnTo>
                <a:lnTo>
                  <a:pt x="1695450" y="433577"/>
                </a:lnTo>
                <a:lnTo>
                  <a:pt x="1721358" y="433577"/>
                </a:lnTo>
                <a:close/>
              </a:path>
              <a:path w="1721485" h="855979">
                <a:moveTo>
                  <a:pt x="1721358" y="611124"/>
                </a:moveTo>
                <a:lnTo>
                  <a:pt x="1721358" y="509777"/>
                </a:lnTo>
                <a:lnTo>
                  <a:pt x="1695450" y="509777"/>
                </a:lnTo>
                <a:lnTo>
                  <a:pt x="1695450" y="611124"/>
                </a:lnTo>
                <a:lnTo>
                  <a:pt x="1721358" y="611124"/>
                </a:lnTo>
                <a:close/>
              </a:path>
              <a:path w="1721485" h="855979">
                <a:moveTo>
                  <a:pt x="1721358" y="788670"/>
                </a:moveTo>
                <a:lnTo>
                  <a:pt x="1721358" y="687324"/>
                </a:lnTo>
                <a:lnTo>
                  <a:pt x="1695450" y="687324"/>
                </a:lnTo>
                <a:lnTo>
                  <a:pt x="1695450" y="788670"/>
                </a:lnTo>
                <a:lnTo>
                  <a:pt x="1721358" y="788670"/>
                </a:lnTo>
                <a:close/>
              </a:path>
              <a:path w="1721485" h="855979">
                <a:moveTo>
                  <a:pt x="1686306" y="855726"/>
                </a:moveTo>
                <a:lnTo>
                  <a:pt x="1686306" y="829818"/>
                </a:lnTo>
                <a:lnTo>
                  <a:pt x="1584959" y="829818"/>
                </a:lnTo>
                <a:lnTo>
                  <a:pt x="1584959" y="855726"/>
                </a:lnTo>
                <a:lnTo>
                  <a:pt x="1686306" y="855726"/>
                </a:lnTo>
                <a:close/>
              </a:path>
              <a:path w="1721485" h="855979">
                <a:moveTo>
                  <a:pt x="1508760" y="855726"/>
                </a:moveTo>
                <a:lnTo>
                  <a:pt x="1508760" y="829818"/>
                </a:lnTo>
                <a:lnTo>
                  <a:pt x="1406652" y="829818"/>
                </a:lnTo>
                <a:lnTo>
                  <a:pt x="1406652" y="855726"/>
                </a:lnTo>
                <a:lnTo>
                  <a:pt x="1508760" y="855726"/>
                </a:lnTo>
                <a:close/>
              </a:path>
              <a:path w="1721485" h="855979">
                <a:moveTo>
                  <a:pt x="1330452" y="855726"/>
                </a:moveTo>
                <a:lnTo>
                  <a:pt x="1330452" y="829818"/>
                </a:lnTo>
                <a:lnTo>
                  <a:pt x="1229106" y="829818"/>
                </a:lnTo>
                <a:lnTo>
                  <a:pt x="1229106" y="855726"/>
                </a:lnTo>
                <a:lnTo>
                  <a:pt x="1330452" y="855726"/>
                </a:lnTo>
                <a:close/>
              </a:path>
              <a:path w="1721485" h="855979">
                <a:moveTo>
                  <a:pt x="1152906" y="855726"/>
                </a:moveTo>
                <a:lnTo>
                  <a:pt x="1152906" y="829818"/>
                </a:lnTo>
                <a:lnTo>
                  <a:pt x="1051559" y="829818"/>
                </a:lnTo>
                <a:lnTo>
                  <a:pt x="1051559" y="855726"/>
                </a:lnTo>
                <a:lnTo>
                  <a:pt x="1152906" y="855726"/>
                </a:lnTo>
                <a:close/>
              </a:path>
              <a:path w="1721485" h="855979">
                <a:moveTo>
                  <a:pt x="975360" y="855726"/>
                </a:moveTo>
                <a:lnTo>
                  <a:pt x="975360" y="829818"/>
                </a:lnTo>
                <a:lnTo>
                  <a:pt x="873252" y="829818"/>
                </a:lnTo>
                <a:lnTo>
                  <a:pt x="873252" y="855726"/>
                </a:lnTo>
                <a:lnTo>
                  <a:pt x="975360" y="855726"/>
                </a:lnTo>
                <a:close/>
              </a:path>
              <a:path w="1721485" h="855979">
                <a:moveTo>
                  <a:pt x="797052" y="855726"/>
                </a:moveTo>
                <a:lnTo>
                  <a:pt x="797052" y="829818"/>
                </a:lnTo>
                <a:lnTo>
                  <a:pt x="695706" y="829818"/>
                </a:lnTo>
                <a:lnTo>
                  <a:pt x="695706" y="855726"/>
                </a:lnTo>
                <a:lnTo>
                  <a:pt x="797052" y="855726"/>
                </a:lnTo>
                <a:close/>
              </a:path>
              <a:path w="1721485" h="855979">
                <a:moveTo>
                  <a:pt x="619506" y="855726"/>
                </a:moveTo>
                <a:lnTo>
                  <a:pt x="619506" y="829818"/>
                </a:lnTo>
                <a:lnTo>
                  <a:pt x="518159" y="829818"/>
                </a:lnTo>
                <a:lnTo>
                  <a:pt x="518159" y="855726"/>
                </a:lnTo>
                <a:lnTo>
                  <a:pt x="619506" y="855726"/>
                </a:lnTo>
                <a:close/>
              </a:path>
              <a:path w="1721485" h="855979">
                <a:moveTo>
                  <a:pt x="441960" y="855726"/>
                </a:moveTo>
                <a:lnTo>
                  <a:pt x="441960" y="829818"/>
                </a:lnTo>
                <a:lnTo>
                  <a:pt x="339852" y="829818"/>
                </a:lnTo>
                <a:lnTo>
                  <a:pt x="339852" y="855726"/>
                </a:lnTo>
                <a:lnTo>
                  <a:pt x="441960" y="855726"/>
                </a:lnTo>
                <a:close/>
              </a:path>
              <a:path w="1721485" h="855979">
                <a:moveTo>
                  <a:pt x="263652" y="855726"/>
                </a:moveTo>
                <a:lnTo>
                  <a:pt x="263652" y="829818"/>
                </a:lnTo>
                <a:lnTo>
                  <a:pt x="162306" y="829818"/>
                </a:lnTo>
                <a:lnTo>
                  <a:pt x="162306" y="855726"/>
                </a:lnTo>
                <a:lnTo>
                  <a:pt x="263652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83862" y="4345617"/>
            <a:ext cx="1270221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5588" marR="4042" indent="-95989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Colour</a:t>
            </a:r>
            <a:r>
              <a:rPr spc="-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Image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76492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4" h="855979">
                <a:moveTo>
                  <a:pt x="25908" y="829818"/>
                </a:moveTo>
                <a:lnTo>
                  <a:pt x="25908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8" y="829818"/>
                </a:lnTo>
                <a:close/>
              </a:path>
              <a:path w="1721484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8" y="842772"/>
                </a:lnTo>
                <a:lnTo>
                  <a:pt x="25908" y="855726"/>
                </a:lnTo>
                <a:lnTo>
                  <a:pt x="86106" y="855726"/>
                </a:lnTo>
                <a:close/>
              </a:path>
              <a:path w="1721484" h="855979">
                <a:moveTo>
                  <a:pt x="25908" y="855726"/>
                </a:moveTo>
                <a:lnTo>
                  <a:pt x="25908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8" y="855726"/>
                </a:lnTo>
                <a:close/>
              </a:path>
              <a:path w="1721484" h="855979">
                <a:moveTo>
                  <a:pt x="25908" y="665226"/>
                </a:moveTo>
                <a:lnTo>
                  <a:pt x="25908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8" y="665226"/>
                </a:lnTo>
                <a:close/>
              </a:path>
              <a:path w="1721484" h="855979">
                <a:moveTo>
                  <a:pt x="25908" y="486918"/>
                </a:moveTo>
                <a:lnTo>
                  <a:pt x="25908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8" y="486918"/>
                </a:lnTo>
                <a:close/>
              </a:path>
              <a:path w="1721484" h="855979">
                <a:moveTo>
                  <a:pt x="25908" y="309372"/>
                </a:moveTo>
                <a:lnTo>
                  <a:pt x="25908" y="208026"/>
                </a:lnTo>
                <a:lnTo>
                  <a:pt x="0" y="208026"/>
                </a:lnTo>
                <a:lnTo>
                  <a:pt x="0" y="309372"/>
                </a:lnTo>
                <a:lnTo>
                  <a:pt x="25908" y="309372"/>
                </a:lnTo>
                <a:close/>
              </a:path>
              <a:path w="1721484" h="855979">
                <a:moveTo>
                  <a:pt x="25908" y="131826"/>
                </a:moveTo>
                <a:lnTo>
                  <a:pt x="25908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8" y="131826"/>
                </a:lnTo>
                <a:close/>
              </a:path>
              <a:path w="1721484" h="855979">
                <a:moveTo>
                  <a:pt x="172974" y="25146"/>
                </a:moveTo>
                <a:lnTo>
                  <a:pt x="172974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2974" y="25146"/>
                </a:lnTo>
                <a:close/>
              </a:path>
              <a:path w="1721484" h="855979">
                <a:moveTo>
                  <a:pt x="351282" y="25146"/>
                </a:moveTo>
                <a:lnTo>
                  <a:pt x="351282" y="0"/>
                </a:lnTo>
                <a:lnTo>
                  <a:pt x="249174" y="0"/>
                </a:lnTo>
                <a:lnTo>
                  <a:pt x="249174" y="25146"/>
                </a:lnTo>
                <a:lnTo>
                  <a:pt x="351282" y="25146"/>
                </a:lnTo>
                <a:close/>
              </a:path>
              <a:path w="1721484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4" h="855979">
                <a:moveTo>
                  <a:pt x="706374" y="25146"/>
                </a:moveTo>
                <a:lnTo>
                  <a:pt x="706374" y="0"/>
                </a:lnTo>
                <a:lnTo>
                  <a:pt x="605027" y="0"/>
                </a:lnTo>
                <a:lnTo>
                  <a:pt x="605027" y="25146"/>
                </a:lnTo>
                <a:lnTo>
                  <a:pt x="706374" y="25146"/>
                </a:lnTo>
                <a:close/>
              </a:path>
              <a:path w="1721484" h="855979">
                <a:moveTo>
                  <a:pt x="884682" y="25146"/>
                </a:moveTo>
                <a:lnTo>
                  <a:pt x="884682" y="0"/>
                </a:lnTo>
                <a:lnTo>
                  <a:pt x="782574" y="0"/>
                </a:lnTo>
                <a:lnTo>
                  <a:pt x="782574" y="25146"/>
                </a:lnTo>
                <a:lnTo>
                  <a:pt x="884682" y="25146"/>
                </a:lnTo>
                <a:close/>
              </a:path>
              <a:path w="1721484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4" h="855979">
                <a:moveTo>
                  <a:pt x="1239774" y="25146"/>
                </a:moveTo>
                <a:lnTo>
                  <a:pt x="1239774" y="0"/>
                </a:lnTo>
                <a:lnTo>
                  <a:pt x="1138427" y="0"/>
                </a:lnTo>
                <a:lnTo>
                  <a:pt x="1138427" y="25146"/>
                </a:lnTo>
                <a:lnTo>
                  <a:pt x="1239774" y="25146"/>
                </a:lnTo>
                <a:close/>
              </a:path>
              <a:path w="1721484" h="855979">
                <a:moveTo>
                  <a:pt x="1418081" y="25146"/>
                </a:moveTo>
                <a:lnTo>
                  <a:pt x="1418081" y="0"/>
                </a:lnTo>
                <a:lnTo>
                  <a:pt x="1315973" y="0"/>
                </a:lnTo>
                <a:lnTo>
                  <a:pt x="1315973" y="25146"/>
                </a:lnTo>
                <a:lnTo>
                  <a:pt x="1418081" y="25146"/>
                </a:lnTo>
                <a:close/>
              </a:path>
              <a:path w="1721484" h="855979">
                <a:moveTo>
                  <a:pt x="1595627" y="25146"/>
                </a:moveTo>
                <a:lnTo>
                  <a:pt x="1595627" y="0"/>
                </a:lnTo>
                <a:lnTo>
                  <a:pt x="1494281" y="0"/>
                </a:lnTo>
                <a:lnTo>
                  <a:pt x="1494281" y="25146"/>
                </a:lnTo>
                <a:lnTo>
                  <a:pt x="1595627" y="25146"/>
                </a:lnTo>
                <a:close/>
              </a:path>
              <a:path w="1721484" h="855979">
                <a:moveTo>
                  <a:pt x="1721357" y="77724"/>
                </a:moveTo>
                <a:lnTo>
                  <a:pt x="1721357" y="0"/>
                </a:lnTo>
                <a:lnTo>
                  <a:pt x="1671827" y="0"/>
                </a:lnTo>
                <a:lnTo>
                  <a:pt x="1671827" y="25146"/>
                </a:lnTo>
                <a:lnTo>
                  <a:pt x="1695449" y="25146"/>
                </a:lnTo>
                <a:lnTo>
                  <a:pt x="1695449" y="12954"/>
                </a:lnTo>
                <a:lnTo>
                  <a:pt x="1708403" y="25146"/>
                </a:lnTo>
                <a:lnTo>
                  <a:pt x="1708403" y="77724"/>
                </a:lnTo>
                <a:lnTo>
                  <a:pt x="1721357" y="77724"/>
                </a:lnTo>
                <a:close/>
              </a:path>
              <a:path w="1721484" h="855979">
                <a:moveTo>
                  <a:pt x="1708403" y="25146"/>
                </a:moveTo>
                <a:lnTo>
                  <a:pt x="1695449" y="12954"/>
                </a:lnTo>
                <a:lnTo>
                  <a:pt x="1695449" y="25146"/>
                </a:lnTo>
                <a:lnTo>
                  <a:pt x="1708403" y="25146"/>
                </a:lnTo>
                <a:close/>
              </a:path>
              <a:path w="1721484" h="855979">
                <a:moveTo>
                  <a:pt x="1708403" y="77724"/>
                </a:moveTo>
                <a:lnTo>
                  <a:pt x="1708403" y="25146"/>
                </a:lnTo>
                <a:lnTo>
                  <a:pt x="1695449" y="25146"/>
                </a:lnTo>
                <a:lnTo>
                  <a:pt x="1695449" y="77724"/>
                </a:lnTo>
                <a:lnTo>
                  <a:pt x="1708403" y="77724"/>
                </a:lnTo>
                <a:close/>
              </a:path>
              <a:path w="1721484" h="855979">
                <a:moveTo>
                  <a:pt x="1721357" y="255270"/>
                </a:moveTo>
                <a:lnTo>
                  <a:pt x="1721357" y="153924"/>
                </a:lnTo>
                <a:lnTo>
                  <a:pt x="1695449" y="153924"/>
                </a:lnTo>
                <a:lnTo>
                  <a:pt x="1695449" y="255270"/>
                </a:lnTo>
                <a:lnTo>
                  <a:pt x="1721357" y="255270"/>
                </a:lnTo>
                <a:close/>
              </a:path>
              <a:path w="1721484" h="855979">
                <a:moveTo>
                  <a:pt x="1721357" y="433578"/>
                </a:moveTo>
                <a:lnTo>
                  <a:pt x="1721357" y="331470"/>
                </a:lnTo>
                <a:lnTo>
                  <a:pt x="1695449" y="331470"/>
                </a:lnTo>
                <a:lnTo>
                  <a:pt x="1695449" y="433578"/>
                </a:lnTo>
                <a:lnTo>
                  <a:pt x="1721357" y="433578"/>
                </a:lnTo>
                <a:close/>
              </a:path>
              <a:path w="1721484" h="855979">
                <a:moveTo>
                  <a:pt x="1721357" y="611124"/>
                </a:moveTo>
                <a:lnTo>
                  <a:pt x="1721357" y="509778"/>
                </a:lnTo>
                <a:lnTo>
                  <a:pt x="1695449" y="509778"/>
                </a:lnTo>
                <a:lnTo>
                  <a:pt x="1695449" y="611124"/>
                </a:lnTo>
                <a:lnTo>
                  <a:pt x="1721357" y="611124"/>
                </a:lnTo>
                <a:close/>
              </a:path>
              <a:path w="1721484" h="855979">
                <a:moveTo>
                  <a:pt x="1721357" y="788670"/>
                </a:moveTo>
                <a:lnTo>
                  <a:pt x="1721357" y="687324"/>
                </a:lnTo>
                <a:lnTo>
                  <a:pt x="1695449" y="687324"/>
                </a:lnTo>
                <a:lnTo>
                  <a:pt x="1695449" y="788670"/>
                </a:lnTo>
                <a:lnTo>
                  <a:pt x="1721357" y="788670"/>
                </a:lnTo>
                <a:close/>
              </a:path>
              <a:path w="1721484" h="855979">
                <a:moveTo>
                  <a:pt x="1686305" y="855726"/>
                </a:moveTo>
                <a:lnTo>
                  <a:pt x="1686305" y="829818"/>
                </a:lnTo>
                <a:lnTo>
                  <a:pt x="1584197" y="829818"/>
                </a:lnTo>
                <a:lnTo>
                  <a:pt x="1584197" y="855726"/>
                </a:lnTo>
                <a:lnTo>
                  <a:pt x="1686305" y="855726"/>
                </a:lnTo>
                <a:close/>
              </a:path>
              <a:path w="1721484" h="855979">
                <a:moveTo>
                  <a:pt x="1507997" y="855726"/>
                </a:moveTo>
                <a:lnTo>
                  <a:pt x="1507997" y="829818"/>
                </a:lnTo>
                <a:lnTo>
                  <a:pt x="1406651" y="829818"/>
                </a:lnTo>
                <a:lnTo>
                  <a:pt x="1406651" y="855726"/>
                </a:lnTo>
                <a:lnTo>
                  <a:pt x="1507997" y="855726"/>
                </a:lnTo>
                <a:close/>
              </a:path>
              <a:path w="1721484" h="855979">
                <a:moveTo>
                  <a:pt x="1330451" y="855726"/>
                </a:moveTo>
                <a:lnTo>
                  <a:pt x="1330451" y="829818"/>
                </a:lnTo>
                <a:lnTo>
                  <a:pt x="1229105" y="829818"/>
                </a:lnTo>
                <a:lnTo>
                  <a:pt x="1229105" y="855726"/>
                </a:lnTo>
                <a:lnTo>
                  <a:pt x="1330451" y="855726"/>
                </a:lnTo>
                <a:close/>
              </a:path>
              <a:path w="1721484" h="855979">
                <a:moveTo>
                  <a:pt x="1152906" y="855726"/>
                </a:moveTo>
                <a:lnTo>
                  <a:pt x="1152906" y="829818"/>
                </a:lnTo>
                <a:lnTo>
                  <a:pt x="1050798" y="829818"/>
                </a:lnTo>
                <a:lnTo>
                  <a:pt x="1050798" y="855726"/>
                </a:lnTo>
                <a:lnTo>
                  <a:pt x="1152906" y="855726"/>
                </a:lnTo>
                <a:close/>
              </a:path>
              <a:path w="1721484" h="855979">
                <a:moveTo>
                  <a:pt x="974598" y="855726"/>
                </a:moveTo>
                <a:lnTo>
                  <a:pt x="974598" y="829818"/>
                </a:lnTo>
                <a:lnTo>
                  <a:pt x="873251" y="829818"/>
                </a:lnTo>
                <a:lnTo>
                  <a:pt x="873251" y="855726"/>
                </a:lnTo>
                <a:lnTo>
                  <a:pt x="974598" y="855726"/>
                </a:lnTo>
                <a:close/>
              </a:path>
              <a:path w="1721484" h="855979">
                <a:moveTo>
                  <a:pt x="797051" y="855726"/>
                </a:moveTo>
                <a:lnTo>
                  <a:pt x="797051" y="829818"/>
                </a:lnTo>
                <a:lnTo>
                  <a:pt x="695705" y="829818"/>
                </a:lnTo>
                <a:lnTo>
                  <a:pt x="695705" y="855726"/>
                </a:lnTo>
                <a:lnTo>
                  <a:pt x="797051" y="855726"/>
                </a:lnTo>
                <a:close/>
              </a:path>
              <a:path w="1721484" h="855979">
                <a:moveTo>
                  <a:pt x="619506" y="855726"/>
                </a:moveTo>
                <a:lnTo>
                  <a:pt x="619506" y="829818"/>
                </a:lnTo>
                <a:lnTo>
                  <a:pt x="517398" y="829818"/>
                </a:lnTo>
                <a:lnTo>
                  <a:pt x="517398" y="855726"/>
                </a:lnTo>
                <a:lnTo>
                  <a:pt x="619506" y="855726"/>
                </a:lnTo>
                <a:close/>
              </a:path>
              <a:path w="1721484" h="855979">
                <a:moveTo>
                  <a:pt x="441198" y="855726"/>
                </a:moveTo>
                <a:lnTo>
                  <a:pt x="441198" y="829818"/>
                </a:lnTo>
                <a:lnTo>
                  <a:pt x="339851" y="829818"/>
                </a:lnTo>
                <a:lnTo>
                  <a:pt x="339851" y="855726"/>
                </a:lnTo>
                <a:lnTo>
                  <a:pt x="441198" y="855726"/>
                </a:lnTo>
                <a:close/>
              </a:path>
              <a:path w="1721484" h="855979">
                <a:moveTo>
                  <a:pt x="263651" y="855726"/>
                </a:moveTo>
                <a:lnTo>
                  <a:pt x="263651" y="829818"/>
                </a:lnTo>
                <a:lnTo>
                  <a:pt x="162305" y="829818"/>
                </a:lnTo>
                <a:lnTo>
                  <a:pt x="162305" y="855726"/>
                </a:lnTo>
                <a:lnTo>
                  <a:pt x="263651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33992" y="4345617"/>
            <a:ext cx="1248858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82915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Compression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52962" y="1385602"/>
            <a:ext cx="577373" cy="2102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Divide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52963" y="1551895"/>
            <a:ext cx="1019063" cy="61036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</a:pP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image into  constituent  parts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187099" y="2210139"/>
            <a:ext cx="2623121" cy="189106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spc="-4" dirty="0"/>
              <a:t>Key </a:t>
            </a:r>
            <a:r>
              <a:rPr dirty="0"/>
              <a:t>Stages </a:t>
            </a:r>
            <a:r>
              <a:rPr spc="-4" dirty="0"/>
              <a:t>in Digital </a:t>
            </a:r>
            <a:r>
              <a:rPr dirty="0"/>
              <a:t>Image </a:t>
            </a:r>
            <a:r>
              <a:rPr spc="-4" dirty="0"/>
              <a:t>Processing:  Object</a:t>
            </a:r>
            <a:r>
              <a:rPr spc="16" dirty="0"/>
              <a:t> </a:t>
            </a:r>
            <a:r>
              <a:rPr dirty="0"/>
              <a:t>Recognition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109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5" y="12954"/>
                </a:lnTo>
                <a:lnTo>
                  <a:pt x="1701545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5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5" y="12954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1701545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701545" y="842772"/>
                </a:moveTo>
                <a:lnTo>
                  <a:pt x="1701545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5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2530" y="3134277"/>
            <a:ext cx="102945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18692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Acquisition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2498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5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6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5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5" h="843914">
                <a:moveTo>
                  <a:pt x="12954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6" y="830579"/>
                </a:lnTo>
                <a:lnTo>
                  <a:pt x="12954" y="830579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6096" y="830579"/>
                </a:lnTo>
                <a:lnTo>
                  <a:pt x="12954" y="836675"/>
                </a:lnTo>
                <a:lnTo>
                  <a:pt x="12954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2954" y="843533"/>
                </a:moveTo>
                <a:lnTo>
                  <a:pt x="12954" y="836675"/>
                </a:lnTo>
                <a:lnTo>
                  <a:pt x="6096" y="830579"/>
                </a:lnTo>
                <a:lnTo>
                  <a:pt x="6096" y="843533"/>
                </a:lnTo>
                <a:lnTo>
                  <a:pt x="12954" y="843533"/>
                </a:lnTo>
                <a:close/>
              </a:path>
              <a:path w="1708785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5519" y="1540462"/>
            <a:ext cx="108661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12187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Restoration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4876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4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5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4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4" h="843914">
                <a:moveTo>
                  <a:pt x="12953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5" y="830579"/>
                </a:lnTo>
                <a:lnTo>
                  <a:pt x="12953" y="830579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6095" y="830579"/>
                </a:lnTo>
                <a:lnTo>
                  <a:pt x="12953" y="836675"/>
                </a:lnTo>
                <a:lnTo>
                  <a:pt x="12953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2953" y="843533"/>
                </a:moveTo>
                <a:lnTo>
                  <a:pt x="12953" y="836675"/>
                </a:lnTo>
                <a:lnTo>
                  <a:pt x="6095" y="830579"/>
                </a:lnTo>
                <a:lnTo>
                  <a:pt x="6095" y="843533"/>
                </a:lnTo>
                <a:lnTo>
                  <a:pt x="12953" y="843533"/>
                </a:lnTo>
                <a:close/>
              </a:path>
              <a:path w="1708784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91505" y="1540462"/>
            <a:ext cx="1318720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26807" marR="4042" indent="-117208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Morphological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6311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85980" y="2461310"/>
            <a:ext cx="130659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Segmentation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63115" y="3813307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48106" y="3911697"/>
            <a:ext cx="982689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 marR="4042" indent="171265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Object  recognition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109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3953" y="2367770"/>
            <a:ext cx="1306595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30817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Enhancement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68658" y="3050958"/>
            <a:ext cx="1541586" cy="566436"/>
          </a:xfrm>
          <a:custGeom>
            <a:avLst/>
            <a:gdLst/>
            <a:ahLst/>
            <a:cxnLst/>
            <a:rect l="l" t="t" r="r" b="b"/>
            <a:pathLst>
              <a:path w="1695450" h="830579">
                <a:moveTo>
                  <a:pt x="1695450" y="830579"/>
                </a:moveTo>
                <a:lnTo>
                  <a:pt x="1695450" y="0"/>
                </a:lnTo>
                <a:lnTo>
                  <a:pt x="0" y="0"/>
                </a:lnTo>
                <a:lnTo>
                  <a:pt x="0" y="830579"/>
                </a:lnTo>
                <a:lnTo>
                  <a:pt x="1695450" y="830579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651337" y="3037966"/>
            <a:ext cx="1576228" cy="592419"/>
          </a:xfrm>
          <a:custGeom>
            <a:avLst/>
            <a:gdLst/>
            <a:ahLst/>
            <a:cxnLst/>
            <a:rect l="l" t="t" r="r" b="b"/>
            <a:pathLst>
              <a:path w="1733550" h="868679">
                <a:moveTo>
                  <a:pt x="1733550" y="868680"/>
                </a:moveTo>
                <a:lnTo>
                  <a:pt x="1733550" y="0"/>
                </a:lnTo>
                <a:lnTo>
                  <a:pt x="0" y="0"/>
                </a:lnTo>
                <a:lnTo>
                  <a:pt x="0" y="868680"/>
                </a:lnTo>
                <a:lnTo>
                  <a:pt x="19050" y="86868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1695450" y="38100"/>
                </a:lnTo>
                <a:lnTo>
                  <a:pt x="1695450" y="19050"/>
                </a:lnTo>
                <a:lnTo>
                  <a:pt x="1714500" y="38100"/>
                </a:lnTo>
                <a:lnTo>
                  <a:pt x="1714500" y="868680"/>
                </a:lnTo>
                <a:lnTo>
                  <a:pt x="1733550" y="868680"/>
                </a:lnTo>
                <a:close/>
              </a:path>
              <a:path w="1733550" h="868679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1733550" h="868679">
                <a:moveTo>
                  <a:pt x="38100" y="83058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830580"/>
                </a:lnTo>
                <a:lnTo>
                  <a:pt x="38100" y="830580"/>
                </a:lnTo>
                <a:close/>
              </a:path>
              <a:path w="1733550" h="868679">
                <a:moveTo>
                  <a:pt x="1714500" y="830580"/>
                </a:moveTo>
                <a:lnTo>
                  <a:pt x="19050" y="830580"/>
                </a:lnTo>
                <a:lnTo>
                  <a:pt x="38100" y="849630"/>
                </a:lnTo>
                <a:lnTo>
                  <a:pt x="38100" y="868680"/>
                </a:lnTo>
                <a:lnTo>
                  <a:pt x="1695450" y="868680"/>
                </a:lnTo>
                <a:lnTo>
                  <a:pt x="1695450" y="849630"/>
                </a:lnTo>
                <a:lnTo>
                  <a:pt x="1714500" y="830580"/>
                </a:lnTo>
                <a:close/>
              </a:path>
              <a:path w="1733550" h="868679">
                <a:moveTo>
                  <a:pt x="38100" y="868680"/>
                </a:moveTo>
                <a:lnTo>
                  <a:pt x="38100" y="849630"/>
                </a:lnTo>
                <a:lnTo>
                  <a:pt x="19050" y="830580"/>
                </a:lnTo>
                <a:lnTo>
                  <a:pt x="19050" y="868680"/>
                </a:lnTo>
                <a:lnTo>
                  <a:pt x="38100" y="868680"/>
                </a:lnTo>
                <a:close/>
              </a:path>
              <a:path w="1733550" h="868679">
                <a:moveTo>
                  <a:pt x="1714500" y="38100"/>
                </a:moveTo>
                <a:lnTo>
                  <a:pt x="1695450" y="19050"/>
                </a:lnTo>
                <a:lnTo>
                  <a:pt x="1695450" y="38100"/>
                </a:lnTo>
                <a:lnTo>
                  <a:pt x="1714500" y="38100"/>
                </a:lnTo>
                <a:close/>
              </a:path>
              <a:path w="1733550" h="868679">
                <a:moveTo>
                  <a:pt x="1714500" y="830580"/>
                </a:moveTo>
                <a:lnTo>
                  <a:pt x="1714500" y="38100"/>
                </a:lnTo>
                <a:lnTo>
                  <a:pt x="1695450" y="38100"/>
                </a:lnTo>
                <a:lnTo>
                  <a:pt x="1695450" y="830580"/>
                </a:lnTo>
                <a:lnTo>
                  <a:pt x="1714500" y="830580"/>
                </a:lnTo>
                <a:close/>
              </a:path>
              <a:path w="1733550" h="868679">
                <a:moveTo>
                  <a:pt x="1714500" y="868680"/>
                </a:moveTo>
                <a:lnTo>
                  <a:pt x="1714500" y="830580"/>
                </a:lnTo>
                <a:lnTo>
                  <a:pt x="1695450" y="849630"/>
                </a:lnTo>
                <a:lnTo>
                  <a:pt x="1695450" y="868680"/>
                </a:lnTo>
                <a:lnTo>
                  <a:pt x="1714500" y="86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668658" y="3050958"/>
            <a:ext cx="1541586" cy="566436"/>
          </a:xfrm>
          <a:prstGeom prst="rect">
            <a:avLst/>
          </a:prstGeom>
        </p:spPr>
        <p:txBody>
          <a:bodyPr vert="horz" wrap="square" lIns="0" tIns="119734" rIns="0" bIns="0" rtlCol="0">
            <a:spAutoFit/>
          </a:bodyPr>
          <a:lstStyle/>
          <a:p>
            <a:pPr marL="163687" marR="85885" indent="-72244">
              <a:spcBef>
                <a:spcPts val="943"/>
              </a:spcBef>
            </a:pPr>
            <a:r>
              <a:rPr spc="-4" dirty="0">
                <a:latin typeface="Arial"/>
                <a:cs typeface="Arial"/>
              </a:rPr>
              <a:t>Represen</a:t>
            </a:r>
            <a:r>
              <a:rPr dirty="0">
                <a:latin typeface="Arial"/>
                <a:cs typeface="Arial"/>
              </a:rPr>
              <a:t>t</a:t>
            </a:r>
            <a:r>
              <a:rPr spc="-4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i</a:t>
            </a:r>
            <a:r>
              <a:rPr spc="-4" dirty="0">
                <a:latin typeface="Arial"/>
                <a:cs typeface="Arial"/>
              </a:rPr>
              <a:t>on  &amp;</a:t>
            </a:r>
            <a:r>
              <a:rPr spc="-1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Description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1625" y="3993804"/>
            <a:ext cx="157045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Problem</a:t>
            </a:r>
            <a:r>
              <a:rPr spc="-3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Domain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53134" y="3617394"/>
            <a:ext cx="69285" cy="358136"/>
          </a:xfrm>
          <a:custGeom>
            <a:avLst/>
            <a:gdLst/>
            <a:ahLst/>
            <a:cxnLst/>
            <a:rect l="l" t="t" r="r" b="b"/>
            <a:pathLst>
              <a:path w="76200" h="525145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525145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525145">
                <a:moveTo>
                  <a:pt x="44195" y="525017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525017"/>
                </a:lnTo>
                <a:lnTo>
                  <a:pt x="44195" y="525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3134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293370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293370">
                <a:moveTo>
                  <a:pt x="44195" y="293369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293369"/>
                </a:lnTo>
                <a:lnTo>
                  <a:pt x="44195" y="293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05155" y="3630385"/>
            <a:ext cx="69285" cy="18708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76200" y="198119"/>
                </a:moveTo>
                <a:lnTo>
                  <a:pt x="0" y="198119"/>
                </a:lnTo>
                <a:lnTo>
                  <a:pt x="32003" y="262127"/>
                </a:lnTo>
                <a:lnTo>
                  <a:pt x="32003" y="211074"/>
                </a:lnTo>
                <a:lnTo>
                  <a:pt x="44196" y="211074"/>
                </a:lnTo>
                <a:lnTo>
                  <a:pt x="44196" y="262127"/>
                </a:lnTo>
                <a:lnTo>
                  <a:pt x="76200" y="198119"/>
                </a:lnTo>
                <a:close/>
              </a:path>
              <a:path w="76200" h="274320">
                <a:moveTo>
                  <a:pt x="44196" y="19811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198119"/>
                </a:lnTo>
                <a:lnTo>
                  <a:pt x="44196" y="198119"/>
                </a:lnTo>
                <a:close/>
              </a:path>
              <a:path w="76200" h="274320">
                <a:moveTo>
                  <a:pt x="44196" y="262127"/>
                </a:moveTo>
                <a:lnTo>
                  <a:pt x="44196" y="211074"/>
                </a:lnTo>
                <a:lnTo>
                  <a:pt x="32003" y="211074"/>
                </a:lnTo>
                <a:lnTo>
                  <a:pt x="32003" y="262127"/>
                </a:lnTo>
                <a:lnTo>
                  <a:pt x="38100" y="274319"/>
                </a:lnTo>
                <a:lnTo>
                  <a:pt x="44196" y="262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5155" y="2850886"/>
            <a:ext cx="69285" cy="18708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76200" y="198119"/>
                </a:moveTo>
                <a:lnTo>
                  <a:pt x="0" y="198119"/>
                </a:lnTo>
                <a:lnTo>
                  <a:pt x="32003" y="262127"/>
                </a:lnTo>
                <a:lnTo>
                  <a:pt x="32003" y="211074"/>
                </a:lnTo>
                <a:lnTo>
                  <a:pt x="44196" y="211074"/>
                </a:lnTo>
                <a:lnTo>
                  <a:pt x="44196" y="262127"/>
                </a:lnTo>
                <a:lnTo>
                  <a:pt x="76200" y="198119"/>
                </a:lnTo>
                <a:close/>
              </a:path>
              <a:path w="76200" h="274320">
                <a:moveTo>
                  <a:pt x="44196" y="19811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198119"/>
                </a:lnTo>
                <a:lnTo>
                  <a:pt x="44196" y="198119"/>
                </a:lnTo>
                <a:close/>
              </a:path>
              <a:path w="76200" h="274320">
                <a:moveTo>
                  <a:pt x="44196" y="262127"/>
                </a:moveTo>
                <a:lnTo>
                  <a:pt x="44196" y="211074"/>
                </a:lnTo>
                <a:lnTo>
                  <a:pt x="32003" y="211074"/>
                </a:lnTo>
                <a:lnTo>
                  <a:pt x="32003" y="262127"/>
                </a:lnTo>
                <a:lnTo>
                  <a:pt x="38100" y="274319"/>
                </a:lnTo>
                <a:lnTo>
                  <a:pt x="44196" y="262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2005" y="1736723"/>
            <a:ext cx="1052551" cy="547814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25474" y="726947"/>
                </a:moveTo>
                <a:lnTo>
                  <a:pt x="1125474" y="0"/>
                </a:lnTo>
                <a:lnTo>
                  <a:pt x="0" y="0"/>
                </a:lnTo>
                <a:lnTo>
                  <a:pt x="0" y="12954"/>
                </a:lnTo>
                <a:lnTo>
                  <a:pt x="1113282" y="12953"/>
                </a:lnTo>
                <a:lnTo>
                  <a:pt x="1113282" y="6095"/>
                </a:lnTo>
                <a:lnTo>
                  <a:pt x="1119378" y="12953"/>
                </a:lnTo>
                <a:lnTo>
                  <a:pt x="1119378" y="726947"/>
                </a:lnTo>
                <a:lnTo>
                  <a:pt x="1125474" y="726947"/>
                </a:lnTo>
                <a:close/>
              </a:path>
              <a:path w="1157604" h="803275">
                <a:moveTo>
                  <a:pt x="1157478" y="726947"/>
                </a:moveTo>
                <a:lnTo>
                  <a:pt x="1081278" y="726947"/>
                </a:lnTo>
                <a:lnTo>
                  <a:pt x="1113282" y="790955"/>
                </a:lnTo>
                <a:lnTo>
                  <a:pt x="1113282" y="739901"/>
                </a:lnTo>
                <a:lnTo>
                  <a:pt x="1125474" y="739901"/>
                </a:lnTo>
                <a:lnTo>
                  <a:pt x="1125474" y="790955"/>
                </a:lnTo>
                <a:lnTo>
                  <a:pt x="1157478" y="726947"/>
                </a:lnTo>
                <a:close/>
              </a:path>
              <a:path w="1157604" h="803275">
                <a:moveTo>
                  <a:pt x="1119378" y="12953"/>
                </a:moveTo>
                <a:lnTo>
                  <a:pt x="1113282" y="6095"/>
                </a:lnTo>
                <a:lnTo>
                  <a:pt x="1113282" y="12953"/>
                </a:lnTo>
                <a:lnTo>
                  <a:pt x="1119378" y="12953"/>
                </a:lnTo>
                <a:close/>
              </a:path>
              <a:path w="1157604" h="803275">
                <a:moveTo>
                  <a:pt x="1119378" y="726947"/>
                </a:moveTo>
                <a:lnTo>
                  <a:pt x="1119378" y="12953"/>
                </a:lnTo>
                <a:lnTo>
                  <a:pt x="1113282" y="12953"/>
                </a:lnTo>
                <a:lnTo>
                  <a:pt x="1113282" y="726947"/>
                </a:lnTo>
                <a:lnTo>
                  <a:pt x="1119378" y="726947"/>
                </a:lnTo>
                <a:close/>
              </a:path>
              <a:path w="1157604" h="803275">
                <a:moveTo>
                  <a:pt x="1125474" y="790955"/>
                </a:moveTo>
                <a:lnTo>
                  <a:pt x="1125474" y="739901"/>
                </a:lnTo>
                <a:lnTo>
                  <a:pt x="1113282" y="739901"/>
                </a:lnTo>
                <a:lnTo>
                  <a:pt x="1113282" y="790955"/>
                </a:lnTo>
                <a:lnTo>
                  <a:pt x="1119378" y="803147"/>
                </a:lnTo>
                <a:lnTo>
                  <a:pt x="1125474" y="790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59627" y="1714897"/>
            <a:ext cx="621253" cy="51967"/>
          </a:xfrm>
          <a:custGeom>
            <a:avLst/>
            <a:gdLst/>
            <a:ahLst/>
            <a:cxnLst/>
            <a:rect l="l" t="t" r="r" b="b"/>
            <a:pathLst>
              <a:path w="683260" h="76200">
                <a:moveTo>
                  <a:pt x="619505" y="44957"/>
                </a:moveTo>
                <a:lnTo>
                  <a:pt x="619505" y="32003"/>
                </a:lnTo>
                <a:lnTo>
                  <a:pt x="0" y="32003"/>
                </a:lnTo>
                <a:lnTo>
                  <a:pt x="0" y="44957"/>
                </a:lnTo>
                <a:lnTo>
                  <a:pt x="619505" y="44957"/>
                </a:lnTo>
                <a:close/>
              </a:path>
              <a:path w="683260" h="76200">
                <a:moveTo>
                  <a:pt x="682751" y="38099"/>
                </a:moveTo>
                <a:lnTo>
                  <a:pt x="606551" y="0"/>
                </a:lnTo>
                <a:lnTo>
                  <a:pt x="606551" y="32003"/>
                </a:lnTo>
                <a:lnTo>
                  <a:pt x="619505" y="32003"/>
                </a:lnTo>
                <a:lnTo>
                  <a:pt x="619505" y="69722"/>
                </a:lnTo>
                <a:lnTo>
                  <a:pt x="682751" y="38099"/>
                </a:lnTo>
                <a:close/>
              </a:path>
              <a:path w="683260" h="76200">
                <a:moveTo>
                  <a:pt x="619505" y="69722"/>
                </a:moveTo>
                <a:lnTo>
                  <a:pt x="619505" y="44957"/>
                </a:lnTo>
                <a:lnTo>
                  <a:pt x="606551" y="44957"/>
                </a:lnTo>
                <a:lnTo>
                  <a:pt x="606551" y="76199"/>
                </a:lnTo>
                <a:lnTo>
                  <a:pt x="619505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82233" y="1714897"/>
            <a:ext cx="1035807" cy="569900"/>
          </a:xfrm>
          <a:custGeom>
            <a:avLst/>
            <a:gdLst/>
            <a:ahLst/>
            <a:cxnLst/>
            <a:rect l="l" t="t" r="r" b="b"/>
            <a:pathLst>
              <a:path w="1139189" h="835660">
                <a:moveTo>
                  <a:pt x="1075944" y="44957"/>
                </a:moveTo>
                <a:lnTo>
                  <a:pt x="1075944" y="32003"/>
                </a:lnTo>
                <a:lnTo>
                  <a:pt x="0" y="32003"/>
                </a:lnTo>
                <a:lnTo>
                  <a:pt x="0" y="835151"/>
                </a:lnTo>
                <a:lnTo>
                  <a:pt x="6096" y="835151"/>
                </a:lnTo>
                <a:lnTo>
                  <a:pt x="6095" y="44957"/>
                </a:lnTo>
                <a:lnTo>
                  <a:pt x="12191" y="38100"/>
                </a:lnTo>
                <a:lnTo>
                  <a:pt x="12191" y="44957"/>
                </a:lnTo>
                <a:lnTo>
                  <a:pt x="1075944" y="44957"/>
                </a:lnTo>
                <a:close/>
              </a:path>
              <a:path w="1139189" h="835660">
                <a:moveTo>
                  <a:pt x="12191" y="44957"/>
                </a:moveTo>
                <a:lnTo>
                  <a:pt x="12191" y="38100"/>
                </a:lnTo>
                <a:lnTo>
                  <a:pt x="6095" y="44957"/>
                </a:lnTo>
                <a:lnTo>
                  <a:pt x="12191" y="44957"/>
                </a:lnTo>
                <a:close/>
              </a:path>
              <a:path w="1139189" h="835660">
                <a:moveTo>
                  <a:pt x="12191" y="835151"/>
                </a:moveTo>
                <a:lnTo>
                  <a:pt x="12191" y="44957"/>
                </a:lnTo>
                <a:lnTo>
                  <a:pt x="6095" y="44957"/>
                </a:lnTo>
                <a:lnTo>
                  <a:pt x="6096" y="835151"/>
                </a:lnTo>
                <a:lnTo>
                  <a:pt x="12191" y="835151"/>
                </a:lnTo>
                <a:close/>
              </a:path>
              <a:path w="1139189" h="835660">
                <a:moveTo>
                  <a:pt x="1139190" y="38099"/>
                </a:moveTo>
                <a:lnTo>
                  <a:pt x="1062990" y="0"/>
                </a:lnTo>
                <a:lnTo>
                  <a:pt x="1062990" y="32003"/>
                </a:lnTo>
                <a:lnTo>
                  <a:pt x="1075944" y="32003"/>
                </a:lnTo>
                <a:lnTo>
                  <a:pt x="1075944" y="69722"/>
                </a:lnTo>
                <a:lnTo>
                  <a:pt x="1139190" y="38099"/>
                </a:lnTo>
                <a:close/>
              </a:path>
              <a:path w="1139189" h="835660">
                <a:moveTo>
                  <a:pt x="1075944" y="69722"/>
                </a:moveTo>
                <a:lnTo>
                  <a:pt x="1075944" y="44957"/>
                </a:lnTo>
                <a:lnTo>
                  <a:pt x="1062990" y="44957"/>
                </a:lnTo>
                <a:lnTo>
                  <a:pt x="1062990" y="76199"/>
                </a:lnTo>
                <a:lnTo>
                  <a:pt x="1075944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36748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5" h="855979">
                <a:moveTo>
                  <a:pt x="25907" y="829818"/>
                </a:moveTo>
                <a:lnTo>
                  <a:pt x="25907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7" y="829818"/>
                </a:lnTo>
                <a:close/>
              </a:path>
              <a:path w="1721485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7" y="842772"/>
                </a:lnTo>
                <a:lnTo>
                  <a:pt x="25907" y="855726"/>
                </a:lnTo>
                <a:lnTo>
                  <a:pt x="86106" y="855726"/>
                </a:lnTo>
                <a:close/>
              </a:path>
              <a:path w="1721485" h="855979">
                <a:moveTo>
                  <a:pt x="25907" y="855726"/>
                </a:moveTo>
                <a:lnTo>
                  <a:pt x="25907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7" y="855726"/>
                </a:lnTo>
                <a:close/>
              </a:path>
              <a:path w="1721485" h="855979">
                <a:moveTo>
                  <a:pt x="25907" y="665226"/>
                </a:moveTo>
                <a:lnTo>
                  <a:pt x="25907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7" y="665226"/>
                </a:lnTo>
                <a:close/>
              </a:path>
              <a:path w="1721485" h="855979">
                <a:moveTo>
                  <a:pt x="25907" y="486918"/>
                </a:moveTo>
                <a:lnTo>
                  <a:pt x="25907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7" y="486918"/>
                </a:lnTo>
                <a:close/>
              </a:path>
              <a:path w="1721485" h="855979">
                <a:moveTo>
                  <a:pt x="25907" y="309372"/>
                </a:moveTo>
                <a:lnTo>
                  <a:pt x="25907" y="208025"/>
                </a:lnTo>
                <a:lnTo>
                  <a:pt x="0" y="208025"/>
                </a:lnTo>
                <a:lnTo>
                  <a:pt x="0" y="309372"/>
                </a:lnTo>
                <a:lnTo>
                  <a:pt x="25907" y="309372"/>
                </a:lnTo>
                <a:close/>
              </a:path>
              <a:path w="1721485" h="855979">
                <a:moveTo>
                  <a:pt x="25907" y="131826"/>
                </a:moveTo>
                <a:lnTo>
                  <a:pt x="25907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7" y="131826"/>
                </a:lnTo>
                <a:close/>
              </a:path>
              <a:path w="1721485" h="855979">
                <a:moveTo>
                  <a:pt x="173735" y="25146"/>
                </a:moveTo>
                <a:lnTo>
                  <a:pt x="173735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3735" y="25146"/>
                </a:lnTo>
                <a:close/>
              </a:path>
              <a:path w="1721485" h="855979">
                <a:moveTo>
                  <a:pt x="351282" y="25146"/>
                </a:moveTo>
                <a:lnTo>
                  <a:pt x="351282" y="0"/>
                </a:lnTo>
                <a:lnTo>
                  <a:pt x="249936" y="0"/>
                </a:lnTo>
                <a:lnTo>
                  <a:pt x="249936" y="25146"/>
                </a:lnTo>
                <a:lnTo>
                  <a:pt x="351282" y="25146"/>
                </a:lnTo>
                <a:close/>
              </a:path>
              <a:path w="1721485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5" h="855979">
                <a:moveTo>
                  <a:pt x="707136" y="25146"/>
                </a:moveTo>
                <a:lnTo>
                  <a:pt x="707136" y="0"/>
                </a:lnTo>
                <a:lnTo>
                  <a:pt x="605028" y="0"/>
                </a:lnTo>
                <a:lnTo>
                  <a:pt x="605028" y="25146"/>
                </a:lnTo>
                <a:lnTo>
                  <a:pt x="707136" y="25146"/>
                </a:lnTo>
                <a:close/>
              </a:path>
              <a:path w="1721485" h="855979">
                <a:moveTo>
                  <a:pt x="884682" y="25146"/>
                </a:moveTo>
                <a:lnTo>
                  <a:pt x="884682" y="0"/>
                </a:lnTo>
                <a:lnTo>
                  <a:pt x="783336" y="0"/>
                </a:lnTo>
                <a:lnTo>
                  <a:pt x="783336" y="25146"/>
                </a:lnTo>
                <a:lnTo>
                  <a:pt x="884682" y="25146"/>
                </a:lnTo>
                <a:close/>
              </a:path>
              <a:path w="1721485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5" h="855979">
                <a:moveTo>
                  <a:pt x="1240536" y="25146"/>
                </a:moveTo>
                <a:lnTo>
                  <a:pt x="1240536" y="0"/>
                </a:lnTo>
                <a:lnTo>
                  <a:pt x="1138428" y="0"/>
                </a:lnTo>
                <a:lnTo>
                  <a:pt x="1138428" y="25146"/>
                </a:lnTo>
                <a:lnTo>
                  <a:pt x="1240536" y="25146"/>
                </a:lnTo>
                <a:close/>
              </a:path>
              <a:path w="1721485" h="855979">
                <a:moveTo>
                  <a:pt x="1418082" y="25146"/>
                </a:moveTo>
                <a:lnTo>
                  <a:pt x="1418082" y="0"/>
                </a:lnTo>
                <a:lnTo>
                  <a:pt x="1316736" y="0"/>
                </a:lnTo>
                <a:lnTo>
                  <a:pt x="1316736" y="25146"/>
                </a:lnTo>
                <a:lnTo>
                  <a:pt x="1418082" y="25146"/>
                </a:lnTo>
                <a:close/>
              </a:path>
              <a:path w="1721485" h="855979">
                <a:moveTo>
                  <a:pt x="1595628" y="25146"/>
                </a:moveTo>
                <a:lnTo>
                  <a:pt x="1595628" y="0"/>
                </a:lnTo>
                <a:lnTo>
                  <a:pt x="1494282" y="0"/>
                </a:lnTo>
                <a:lnTo>
                  <a:pt x="1494282" y="25146"/>
                </a:lnTo>
                <a:lnTo>
                  <a:pt x="1595628" y="25146"/>
                </a:lnTo>
                <a:close/>
              </a:path>
              <a:path w="1721485" h="855979">
                <a:moveTo>
                  <a:pt x="1721358" y="77724"/>
                </a:moveTo>
                <a:lnTo>
                  <a:pt x="1721358" y="0"/>
                </a:lnTo>
                <a:lnTo>
                  <a:pt x="1671828" y="0"/>
                </a:lnTo>
                <a:lnTo>
                  <a:pt x="1671828" y="25146"/>
                </a:lnTo>
                <a:lnTo>
                  <a:pt x="1695450" y="25146"/>
                </a:lnTo>
                <a:lnTo>
                  <a:pt x="1695450" y="12954"/>
                </a:lnTo>
                <a:lnTo>
                  <a:pt x="1708404" y="25146"/>
                </a:lnTo>
                <a:lnTo>
                  <a:pt x="1708404" y="77724"/>
                </a:lnTo>
                <a:lnTo>
                  <a:pt x="1721358" y="77724"/>
                </a:lnTo>
                <a:close/>
              </a:path>
              <a:path w="1721485" h="855979">
                <a:moveTo>
                  <a:pt x="1708404" y="25146"/>
                </a:moveTo>
                <a:lnTo>
                  <a:pt x="1695450" y="12954"/>
                </a:lnTo>
                <a:lnTo>
                  <a:pt x="1695450" y="25146"/>
                </a:lnTo>
                <a:lnTo>
                  <a:pt x="1708404" y="25146"/>
                </a:lnTo>
                <a:close/>
              </a:path>
              <a:path w="1721485" h="855979">
                <a:moveTo>
                  <a:pt x="1708404" y="77724"/>
                </a:moveTo>
                <a:lnTo>
                  <a:pt x="1708404" y="25146"/>
                </a:lnTo>
                <a:lnTo>
                  <a:pt x="1695450" y="25146"/>
                </a:lnTo>
                <a:lnTo>
                  <a:pt x="1695450" y="77724"/>
                </a:lnTo>
                <a:lnTo>
                  <a:pt x="1708404" y="77724"/>
                </a:lnTo>
                <a:close/>
              </a:path>
              <a:path w="1721485" h="855979">
                <a:moveTo>
                  <a:pt x="1721358" y="255270"/>
                </a:moveTo>
                <a:lnTo>
                  <a:pt x="1721358" y="153924"/>
                </a:lnTo>
                <a:lnTo>
                  <a:pt x="1695450" y="153924"/>
                </a:lnTo>
                <a:lnTo>
                  <a:pt x="1695450" y="255270"/>
                </a:lnTo>
                <a:lnTo>
                  <a:pt x="1721358" y="255270"/>
                </a:lnTo>
                <a:close/>
              </a:path>
              <a:path w="1721485" h="855979">
                <a:moveTo>
                  <a:pt x="1721358" y="433577"/>
                </a:moveTo>
                <a:lnTo>
                  <a:pt x="1721358" y="331470"/>
                </a:lnTo>
                <a:lnTo>
                  <a:pt x="1695450" y="331470"/>
                </a:lnTo>
                <a:lnTo>
                  <a:pt x="1695450" y="433577"/>
                </a:lnTo>
                <a:lnTo>
                  <a:pt x="1721358" y="433577"/>
                </a:lnTo>
                <a:close/>
              </a:path>
              <a:path w="1721485" h="855979">
                <a:moveTo>
                  <a:pt x="1721358" y="611124"/>
                </a:moveTo>
                <a:lnTo>
                  <a:pt x="1721358" y="509777"/>
                </a:lnTo>
                <a:lnTo>
                  <a:pt x="1695450" y="509777"/>
                </a:lnTo>
                <a:lnTo>
                  <a:pt x="1695450" y="611124"/>
                </a:lnTo>
                <a:lnTo>
                  <a:pt x="1721358" y="611124"/>
                </a:lnTo>
                <a:close/>
              </a:path>
              <a:path w="1721485" h="855979">
                <a:moveTo>
                  <a:pt x="1721358" y="788670"/>
                </a:moveTo>
                <a:lnTo>
                  <a:pt x="1721358" y="687324"/>
                </a:lnTo>
                <a:lnTo>
                  <a:pt x="1695450" y="687324"/>
                </a:lnTo>
                <a:lnTo>
                  <a:pt x="1695450" y="788670"/>
                </a:lnTo>
                <a:lnTo>
                  <a:pt x="1721358" y="788670"/>
                </a:lnTo>
                <a:close/>
              </a:path>
              <a:path w="1721485" h="855979">
                <a:moveTo>
                  <a:pt x="1686306" y="855726"/>
                </a:moveTo>
                <a:lnTo>
                  <a:pt x="1686306" y="829818"/>
                </a:lnTo>
                <a:lnTo>
                  <a:pt x="1584959" y="829818"/>
                </a:lnTo>
                <a:lnTo>
                  <a:pt x="1584959" y="855726"/>
                </a:lnTo>
                <a:lnTo>
                  <a:pt x="1686306" y="855726"/>
                </a:lnTo>
                <a:close/>
              </a:path>
              <a:path w="1721485" h="855979">
                <a:moveTo>
                  <a:pt x="1508760" y="855726"/>
                </a:moveTo>
                <a:lnTo>
                  <a:pt x="1508760" y="829818"/>
                </a:lnTo>
                <a:lnTo>
                  <a:pt x="1406652" y="829818"/>
                </a:lnTo>
                <a:lnTo>
                  <a:pt x="1406652" y="855726"/>
                </a:lnTo>
                <a:lnTo>
                  <a:pt x="1508760" y="855726"/>
                </a:lnTo>
                <a:close/>
              </a:path>
              <a:path w="1721485" h="855979">
                <a:moveTo>
                  <a:pt x="1330452" y="855726"/>
                </a:moveTo>
                <a:lnTo>
                  <a:pt x="1330452" y="829818"/>
                </a:lnTo>
                <a:lnTo>
                  <a:pt x="1229106" y="829818"/>
                </a:lnTo>
                <a:lnTo>
                  <a:pt x="1229106" y="855726"/>
                </a:lnTo>
                <a:lnTo>
                  <a:pt x="1330452" y="855726"/>
                </a:lnTo>
                <a:close/>
              </a:path>
              <a:path w="1721485" h="855979">
                <a:moveTo>
                  <a:pt x="1152906" y="855726"/>
                </a:moveTo>
                <a:lnTo>
                  <a:pt x="1152906" y="829818"/>
                </a:lnTo>
                <a:lnTo>
                  <a:pt x="1051559" y="829818"/>
                </a:lnTo>
                <a:lnTo>
                  <a:pt x="1051559" y="855726"/>
                </a:lnTo>
                <a:lnTo>
                  <a:pt x="1152906" y="855726"/>
                </a:lnTo>
                <a:close/>
              </a:path>
              <a:path w="1721485" h="855979">
                <a:moveTo>
                  <a:pt x="975360" y="855726"/>
                </a:moveTo>
                <a:lnTo>
                  <a:pt x="975360" y="829818"/>
                </a:lnTo>
                <a:lnTo>
                  <a:pt x="873252" y="829818"/>
                </a:lnTo>
                <a:lnTo>
                  <a:pt x="873252" y="855726"/>
                </a:lnTo>
                <a:lnTo>
                  <a:pt x="975360" y="855726"/>
                </a:lnTo>
                <a:close/>
              </a:path>
              <a:path w="1721485" h="855979">
                <a:moveTo>
                  <a:pt x="797052" y="855726"/>
                </a:moveTo>
                <a:lnTo>
                  <a:pt x="797052" y="829818"/>
                </a:lnTo>
                <a:lnTo>
                  <a:pt x="695706" y="829818"/>
                </a:lnTo>
                <a:lnTo>
                  <a:pt x="695706" y="855726"/>
                </a:lnTo>
                <a:lnTo>
                  <a:pt x="797052" y="855726"/>
                </a:lnTo>
                <a:close/>
              </a:path>
              <a:path w="1721485" h="855979">
                <a:moveTo>
                  <a:pt x="619506" y="855726"/>
                </a:moveTo>
                <a:lnTo>
                  <a:pt x="619506" y="829818"/>
                </a:lnTo>
                <a:lnTo>
                  <a:pt x="518159" y="829818"/>
                </a:lnTo>
                <a:lnTo>
                  <a:pt x="518159" y="855726"/>
                </a:lnTo>
                <a:lnTo>
                  <a:pt x="619506" y="855726"/>
                </a:lnTo>
                <a:close/>
              </a:path>
              <a:path w="1721485" h="855979">
                <a:moveTo>
                  <a:pt x="441960" y="855726"/>
                </a:moveTo>
                <a:lnTo>
                  <a:pt x="441960" y="829818"/>
                </a:lnTo>
                <a:lnTo>
                  <a:pt x="339852" y="829818"/>
                </a:lnTo>
                <a:lnTo>
                  <a:pt x="339852" y="855726"/>
                </a:lnTo>
                <a:lnTo>
                  <a:pt x="441960" y="855726"/>
                </a:lnTo>
                <a:close/>
              </a:path>
              <a:path w="1721485" h="855979">
                <a:moveTo>
                  <a:pt x="263652" y="855726"/>
                </a:moveTo>
                <a:lnTo>
                  <a:pt x="263652" y="829818"/>
                </a:lnTo>
                <a:lnTo>
                  <a:pt x="162306" y="829818"/>
                </a:lnTo>
                <a:lnTo>
                  <a:pt x="162306" y="855726"/>
                </a:lnTo>
                <a:lnTo>
                  <a:pt x="263652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83862" y="4345617"/>
            <a:ext cx="1270221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5588" marR="4042" indent="-95989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Colour</a:t>
            </a:r>
            <a:r>
              <a:rPr spc="-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Image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76492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4" h="855979">
                <a:moveTo>
                  <a:pt x="25908" y="829818"/>
                </a:moveTo>
                <a:lnTo>
                  <a:pt x="25908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8" y="829818"/>
                </a:lnTo>
                <a:close/>
              </a:path>
              <a:path w="1721484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8" y="842772"/>
                </a:lnTo>
                <a:lnTo>
                  <a:pt x="25908" y="855726"/>
                </a:lnTo>
                <a:lnTo>
                  <a:pt x="86106" y="855726"/>
                </a:lnTo>
                <a:close/>
              </a:path>
              <a:path w="1721484" h="855979">
                <a:moveTo>
                  <a:pt x="25908" y="855726"/>
                </a:moveTo>
                <a:lnTo>
                  <a:pt x="25908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8" y="855726"/>
                </a:lnTo>
                <a:close/>
              </a:path>
              <a:path w="1721484" h="855979">
                <a:moveTo>
                  <a:pt x="25908" y="665226"/>
                </a:moveTo>
                <a:lnTo>
                  <a:pt x="25908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8" y="665226"/>
                </a:lnTo>
                <a:close/>
              </a:path>
              <a:path w="1721484" h="855979">
                <a:moveTo>
                  <a:pt x="25908" y="486918"/>
                </a:moveTo>
                <a:lnTo>
                  <a:pt x="25908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8" y="486918"/>
                </a:lnTo>
                <a:close/>
              </a:path>
              <a:path w="1721484" h="855979">
                <a:moveTo>
                  <a:pt x="25908" y="309372"/>
                </a:moveTo>
                <a:lnTo>
                  <a:pt x="25908" y="208026"/>
                </a:lnTo>
                <a:lnTo>
                  <a:pt x="0" y="208026"/>
                </a:lnTo>
                <a:lnTo>
                  <a:pt x="0" y="309372"/>
                </a:lnTo>
                <a:lnTo>
                  <a:pt x="25908" y="309372"/>
                </a:lnTo>
                <a:close/>
              </a:path>
              <a:path w="1721484" h="855979">
                <a:moveTo>
                  <a:pt x="25908" y="131826"/>
                </a:moveTo>
                <a:lnTo>
                  <a:pt x="25908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8" y="131826"/>
                </a:lnTo>
                <a:close/>
              </a:path>
              <a:path w="1721484" h="855979">
                <a:moveTo>
                  <a:pt x="172974" y="25146"/>
                </a:moveTo>
                <a:lnTo>
                  <a:pt x="172974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2974" y="25146"/>
                </a:lnTo>
                <a:close/>
              </a:path>
              <a:path w="1721484" h="855979">
                <a:moveTo>
                  <a:pt x="351282" y="25146"/>
                </a:moveTo>
                <a:lnTo>
                  <a:pt x="351282" y="0"/>
                </a:lnTo>
                <a:lnTo>
                  <a:pt x="249174" y="0"/>
                </a:lnTo>
                <a:lnTo>
                  <a:pt x="249174" y="25146"/>
                </a:lnTo>
                <a:lnTo>
                  <a:pt x="351282" y="25146"/>
                </a:lnTo>
                <a:close/>
              </a:path>
              <a:path w="1721484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4" h="855979">
                <a:moveTo>
                  <a:pt x="706374" y="25146"/>
                </a:moveTo>
                <a:lnTo>
                  <a:pt x="706374" y="0"/>
                </a:lnTo>
                <a:lnTo>
                  <a:pt x="605027" y="0"/>
                </a:lnTo>
                <a:lnTo>
                  <a:pt x="605027" y="25146"/>
                </a:lnTo>
                <a:lnTo>
                  <a:pt x="706374" y="25146"/>
                </a:lnTo>
                <a:close/>
              </a:path>
              <a:path w="1721484" h="855979">
                <a:moveTo>
                  <a:pt x="884682" y="25146"/>
                </a:moveTo>
                <a:lnTo>
                  <a:pt x="884682" y="0"/>
                </a:lnTo>
                <a:lnTo>
                  <a:pt x="782574" y="0"/>
                </a:lnTo>
                <a:lnTo>
                  <a:pt x="782574" y="25146"/>
                </a:lnTo>
                <a:lnTo>
                  <a:pt x="884682" y="25146"/>
                </a:lnTo>
                <a:close/>
              </a:path>
              <a:path w="1721484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4" h="855979">
                <a:moveTo>
                  <a:pt x="1239774" y="25146"/>
                </a:moveTo>
                <a:lnTo>
                  <a:pt x="1239774" y="0"/>
                </a:lnTo>
                <a:lnTo>
                  <a:pt x="1138427" y="0"/>
                </a:lnTo>
                <a:lnTo>
                  <a:pt x="1138427" y="25146"/>
                </a:lnTo>
                <a:lnTo>
                  <a:pt x="1239774" y="25146"/>
                </a:lnTo>
                <a:close/>
              </a:path>
              <a:path w="1721484" h="855979">
                <a:moveTo>
                  <a:pt x="1418081" y="25146"/>
                </a:moveTo>
                <a:lnTo>
                  <a:pt x="1418081" y="0"/>
                </a:lnTo>
                <a:lnTo>
                  <a:pt x="1315973" y="0"/>
                </a:lnTo>
                <a:lnTo>
                  <a:pt x="1315973" y="25146"/>
                </a:lnTo>
                <a:lnTo>
                  <a:pt x="1418081" y="25146"/>
                </a:lnTo>
                <a:close/>
              </a:path>
              <a:path w="1721484" h="855979">
                <a:moveTo>
                  <a:pt x="1595627" y="25146"/>
                </a:moveTo>
                <a:lnTo>
                  <a:pt x="1595627" y="0"/>
                </a:lnTo>
                <a:lnTo>
                  <a:pt x="1494281" y="0"/>
                </a:lnTo>
                <a:lnTo>
                  <a:pt x="1494281" y="25146"/>
                </a:lnTo>
                <a:lnTo>
                  <a:pt x="1595627" y="25146"/>
                </a:lnTo>
                <a:close/>
              </a:path>
              <a:path w="1721484" h="855979">
                <a:moveTo>
                  <a:pt x="1721357" y="77724"/>
                </a:moveTo>
                <a:lnTo>
                  <a:pt x="1721357" y="0"/>
                </a:lnTo>
                <a:lnTo>
                  <a:pt x="1671827" y="0"/>
                </a:lnTo>
                <a:lnTo>
                  <a:pt x="1671827" y="25146"/>
                </a:lnTo>
                <a:lnTo>
                  <a:pt x="1695449" y="25146"/>
                </a:lnTo>
                <a:lnTo>
                  <a:pt x="1695449" y="12954"/>
                </a:lnTo>
                <a:lnTo>
                  <a:pt x="1708403" y="25146"/>
                </a:lnTo>
                <a:lnTo>
                  <a:pt x="1708403" y="77724"/>
                </a:lnTo>
                <a:lnTo>
                  <a:pt x="1721357" y="77724"/>
                </a:lnTo>
                <a:close/>
              </a:path>
              <a:path w="1721484" h="855979">
                <a:moveTo>
                  <a:pt x="1708403" y="25146"/>
                </a:moveTo>
                <a:lnTo>
                  <a:pt x="1695449" y="12954"/>
                </a:lnTo>
                <a:lnTo>
                  <a:pt x="1695449" y="25146"/>
                </a:lnTo>
                <a:lnTo>
                  <a:pt x="1708403" y="25146"/>
                </a:lnTo>
                <a:close/>
              </a:path>
              <a:path w="1721484" h="855979">
                <a:moveTo>
                  <a:pt x="1708403" y="77724"/>
                </a:moveTo>
                <a:lnTo>
                  <a:pt x="1708403" y="25146"/>
                </a:lnTo>
                <a:lnTo>
                  <a:pt x="1695449" y="25146"/>
                </a:lnTo>
                <a:lnTo>
                  <a:pt x="1695449" y="77724"/>
                </a:lnTo>
                <a:lnTo>
                  <a:pt x="1708403" y="77724"/>
                </a:lnTo>
                <a:close/>
              </a:path>
              <a:path w="1721484" h="855979">
                <a:moveTo>
                  <a:pt x="1721357" y="255270"/>
                </a:moveTo>
                <a:lnTo>
                  <a:pt x="1721357" y="153924"/>
                </a:lnTo>
                <a:lnTo>
                  <a:pt x="1695449" y="153924"/>
                </a:lnTo>
                <a:lnTo>
                  <a:pt x="1695449" y="255270"/>
                </a:lnTo>
                <a:lnTo>
                  <a:pt x="1721357" y="255270"/>
                </a:lnTo>
                <a:close/>
              </a:path>
              <a:path w="1721484" h="855979">
                <a:moveTo>
                  <a:pt x="1721357" y="433578"/>
                </a:moveTo>
                <a:lnTo>
                  <a:pt x="1721357" y="331470"/>
                </a:lnTo>
                <a:lnTo>
                  <a:pt x="1695449" y="331470"/>
                </a:lnTo>
                <a:lnTo>
                  <a:pt x="1695449" y="433578"/>
                </a:lnTo>
                <a:lnTo>
                  <a:pt x="1721357" y="433578"/>
                </a:lnTo>
                <a:close/>
              </a:path>
              <a:path w="1721484" h="855979">
                <a:moveTo>
                  <a:pt x="1721357" y="611124"/>
                </a:moveTo>
                <a:lnTo>
                  <a:pt x="1721357" y="509778"/>
                </a:lnTo>
                <a:lnTo>
                  <a:pt x="1695449" y="509778"/>
                </a:lnTo>
                <a:lnTo>
                  <a:pt x="1695449" y="611124"/>
                </a:lnTo>
                <a:lnTo>
                  <a:pt x="1721357" y="611124"/>
                </a:lnTo>
                <a:close/>
              </a:path>
              <a:path w="1721484" h="855979">
                <a:moveTo>
                  <a:pt x="1721357" y="788670"/>
                </a:moveTo>
                <a:lnTo>
                  <a:pt x="1721357" y="687324"/>
                </a:lnTo>
                <a:lnTo>
                  <a:pt x="1695449" y="687324"/>
                </a:lnTo>
                <a:lnTo>
                  <a:pt x="1695449" y="788670"/>
                </a:lnTo>
                <a:lnTo>
                  <a:pt x="1721357" y="788670"/>
                </a:lnTo>
                <a:close/>
              </a:path>
              <a:path w="1721484" h="855979">
                <a:moveTo>
                  <a:pt x="1686305" y="855726"/>
                </a:moveTo>
                <a:lnTo>
                  <a:pt x="1686305" y="829818"/>
                </a:lnTo>
                <a:lnTo>
                  <a:pt x="1584197" y="829818"/>
                </a:lnTo>
                <a:lnTo>
                  <a:pt x="1584197" y="855726"/>
                </a:lnTo>
                <a:lnTo>
                  <a:pt x="1686305" y="855726"/>
                </a:lnTo>
                <a:close/>
              </a:path>
              <a:path w="1721484" h="855979">
                <a:moveTo>
                  <a:pt x="1507997" y="855726"/>
                </a:moveTo>
                <a:lnTo>
                  <a:pt x="1507997" y="829818"/>
                </a:lnTo>
                <a:lnTo>
                  <a:pt x="1406651" y="829818"/>
                </a:lnTo>
                <a:lnTo>
                  <a:pt x="1406651" y="855726"/>
                </a:lnTo>
                <a:lnTo>
                  <a:pt x="1507997" y="855726"/>
                </a:lnTo>
                <a:close/>
              </a:path>
              <a:path w="1721484" h="855979">
                <a:moveTo>
                  <a:pt x="1330451" y="855726"/>
                </a:moveTo>
                <a:lnTo>
                  <a:pt x="1330451" y="829818"/>
                </a:lnTo>
                <a:lnTo>
                  <a:pt x="1229105" y="829818"/>
                </a:lnTo>
                <a:lnTo>
                  <a:pt x="1229105" y="855726"/>
                </a:lnTo>
                <a:lnTo>
                  <a:pt x="1330451" y="855726"/>
                </a:lnTo>
                <a:close/>
              </a:path>
              <a:path w="1721484" h="855979">
                <a:moveTo>
                  <a:pt x="1152906" y="855726"/>
                </a:moveTo>
                <a:lnTo>
                  <a:pt x="1152906" y="829818"/>
                </a:lnTo>
                <a:lnTo>
                  <a:pt x="1050798" y="829818"/>
                </a:lnTo>
                <a:lnTo>
                  <a:pt x="1050798" y="855726"/>
                </a:lnTo>
                <a:lnTo>
                  <a:pt x="1152906" y="855726"/>
                </a:lnTo>
                <a:close/>
              </a:path>
              <a:path w="1721484" h="855979">
                <a:moveTo>
                  <a:pt x="974598" y="855726"/>
                </a:moveTo>
                <a:lnTo>
                  <a:pt x="974598" y="829818"/>
                </a:lnTo>
                <a:lnTo>
                  <a:pt x="873251" y="829818"/>
                </a:lnTo>
                <a:lnTo>
                  <a:pt x="873251" y="855726"/>
                </a:lnTo>
                <a:lnTo>
                  <a:pt x="974598" y="855726"/>
                </a:lnTo>
                <a:close/>
              </a:path>
              <a:path w="1721484" h="855979">
                <a:moveTo>
                  <a:pt x="797051" y="855726"/>
                </a:moveTo>
                <a:lnTo>
                  <a:pt x="797051" y="829818"/>
                </a:lnTo>
                <a:lnTo>
                  <a:pt x="695705" y="829818"/>
                </a:lnTo>
                <a:lnTo>
                  <a:pt x="695705" y="855726"/>
                </a:lnTo>
                <a:lnTo>
                  <a:pt x="797051" y="855726"/>
                </a:lnTo>
                <a:close/>
              </a:path>
              <a:path w="1721484" h="855979">
                <a:moveTo>
                  <a:pt x="619506" y="855726"/>
                </a:moveTo>
                <a:lnTo>
                  <a:pt x="619506" y="829818"/>
                </a:lnTo>
                <a:lnTo>
                  <a:pt x="517398" y="829818"/>
                </a:lnTo>
                <a:lnTo>
                  <a:pt x="517398" y="855726"/>
                </a:lnTo>
                <a:lnTo>
                  <a:pt x="619506" y="855726"/>
                </a:lnTo>
                <a:close/>
              </a:path>
              <a:path w="1721484" h="855979">
                <a:moveTo>
                  <a:pt x="441198" y="855726"/>
                </a:moveTo>
                <a:lnTo>
                  <a:pt x="441198" y="829818"/>
                </a:lnTo>
                <a:lnTo>
                  <a:pt x="339851" y="829818"/>
                </a:lnTo>
                <a:lnTo>
                  <a:pt x="339851" y="855726"/>
                </a:lnTo>
                <a:lnTo>
                  <a:pt x="441198" y="855726"/>
                </a:lnTo>
                <a:close/>
              </a:path>
              <a:path w="1721484" h="855979">
                <a:moveTo>
                  <a:pt x="263651" y="855726"/>
                </a:moveTo>
                <a:lnTo>
                  <a:pt x="263651" y="829818"/>
                </a:lnTo>
                <a:lnTo>
                  <a:pt x="162305" y="829818"/>
                </a:lnTo>
                <a:lnTo>
                  <a:pt x="162305" y="855726"/>
                </a:lnTo>
                <a:lnTo>
                  <a:pt x="263651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33992" y="4345617"/>
            <a:ext cx="1248858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82915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Compression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552962" y="1231781"/>
            <a:ext cx="690538" cy="41031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</a:pP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Image  regions</a:t>
            </a:r>
            <a:endParaRPr sz="1300">
              <a:latin typeface="Arial"/>
              <a:cs typeface="Arial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7552963" y="1564366"/>
            <a:ext cx="1101050" cy="81042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</a:pP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transformed  suitable for  computer  processing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395062" y="2093896"/>
            <a:ext cx="2324761" cy="20564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759" marR="4042">
              <a:spcBef>
                <a:spcPts val="80"/>
              </a:spcBef>
            </a:pPr>
            <a:r>
              <a:rPr spc="-4" dirty="0"/>
              <a:t>Key </a:t>
            </a:r>
            <a:r>
              <a:rPr dirty="0"/>
              <a:t>Stages </a:t>
            </a:r>
            <a:r>
              <a:rPr spc="-4" dirty="0"/>
              <a:t>in Digital </a:t>
            </a:r>
            <a:r>
              <a:rPr dirty="0"/>
              <a:t>Image </a:t>
            </a:r>
            <a:r>
              <a:rPr spc="-4" dirty="0"/>
              <a:t>Processing:  </a:t>
            </a:r>
            <a:r>
              <a:rPr dirty="0"/>
              <a:t>Representation &amp; </a:t>
            </a:r>
            <a:r>
              <a:rPr spc="-4" dirty="0"/>
              <a:t>Description</a:t>
            </a:r>
          </a:p>
        </p:txBody>
      </p:sp>
      <p:sp>
        <p:nvSpPr>
          <p:cNvPr id="3" name="object 3"/>
          <p:cNvSpPr/>
          <p:nvPr/>
        </p:nvSpPr>
        <p:spPr>
          <a:xfrm>
            <a:off x="91109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5" y="12954"/>
                </a:lnTo>
                <a:lnTo>
                  <a:pt x="1701545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5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5" y="12954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1701545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701545" y="842772"/>
                </a:moveTo>
                <a:lnTo>
                  <a:pt x="1701545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5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3221" y="3134277"/>
            <a:ext cx="102945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18692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Acquisition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2498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5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6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5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5" h="843914">
                <a:moveTo>
                  <a:pt x="12954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6" y="830579"/>
                </a:lnTo>
                <a:lnTo>
                  <a:pt x="12954" y="830579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6096" y="830579"/>
                </a:lnTo>
                <a:lnTo>
                  <a:pt x="12954" y="836675"/>
                </a:lnTo>
                <a:lnTo>
                  <a:pt x="12954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2954" y="843533"/>
                </a:moveTo>
                <a:lnTo>
                  <a:pt x="12954" y="836675"/>
                </a:lnTo>
                <a:lnTo>
                  <a:pt x="6096" y="830579"/>
                </a:lnTo>
                <a:lnTo>
                  <a:pt x="6096" y="843533"/>
                </a:lnTo>
                <a:lnTo>
                  <a:pt x="12954" y="843533"/>
                </a:lnTo>
                <a:close/>
              </a:path>
              <a:path w="1708785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6212" y="1540462"/>
            <a:ext cx="108661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12187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Restoration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4876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4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5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4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4" h="843914">
                <a:moveTo>
                  <a:pt x="12953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5" y="830579"/>
                </a:lnTo>
                <a:lnTo>
                  <a:pt x="12953" y="830579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6095" y="830579"/>
                </a:lnTo>
                <a:lnTo>
                  <a:pt x="12953" y="836675"/>
                </a:lnTo>
                <a:lnTo>
                  <a:pt x="12953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2953" y="843533"/>
                </a:moveTo>
                <a:lnTo>
                  <a:pt x="12953" y="836675"/>
                </a:lnTo>
                <a:lnTo>
                  <a:pt x="6095" y="830579"/>
                </a:lnTo>
                <a:lnTo>
                  <a:pt x="6095" y="843533"/>
                </a:lnTo>
                <a:lnTo>
                  <a:pt x="12953" y="843533"/>
                </a:lnTo>
                <a:close/>
              </a:path>
              <a:path w="1708784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92198" y="1540462"/>
            <a:ext cx="1318720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26807" marR="4042" indent="-117208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Morphological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6311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86673" y="2461310"/>
            <a:ext cx="130659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Segmentation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68658" y="3817464"/>
            <a:ext cx="1541586" cy="566436"/>
          </a:xfrm>
          <a:custGeom>
            <a:avLst/>
            <a:gdLst/>
            <a:ahLst/>
            <a:cxnLst/>
            <a:rect l="l" t="t" r="r" b="b"/>
            <a:pathLst>
              <a:path w="1695450" h="830579">
                <a:moveTo>
                  <a:pt x="1695450" y="830579"/>
                </a:moveTo>
                <a:lnTo>
                  <a:pt x="1695450" y="0"/>
                </a:lnTo>
                <a:lnTo>
                  <a:pt x="0" y="0"/>
                </a:lnTo>
                <a:lnTo>
                  <a:pt x="0" y="830579"/>
                </a:lnTo>
                <a:lnTo>
                  <a:pt x="1695450" y="830579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651337" y="3804473"/>
            <a:ext cx="1576228" cy="592419"/>
          </a:xfrm>
          <a:custGeom>
            <a:avLst/>
            <a:gdLst/>
            <a:ahLst/>
            <a:cxnLst/>
            <a:rect l="l" t="t" r="r" b="b"/>
            <a:pathLst>
              <a:path w="1733550" h="868679">
                <a:moveTo>
                  <a:pt x="1733550" y="868680"/>
                </a:moveTo>
                <a:lnTo>
                  <a:pt x="1733550" y="0"/>
                </a:lnTo>
                <a:lnTo>
                  <a:pt x="0" y="0"/>
                </a:lnTo>
                <a:lnTo>
                  <a:pt x="0" y="868680"/>
                </a:lnTo>
                <a:lnTo>
                  <a:pt x="19050" y="868680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1695450" y="38100"/>
                </a:lnTo>
                <a:lnTo>
                  <a:pt x="1695450" y="19050"/>
                </a:lnTo>
                <a:lnTo>
                  <a:pt x="1714500" y="38100"/>
                </a:lnTo>
                <a:lnTo>
                  <a:pt x="1714500" y="868680"/>
                </a:lnTo>
                <a:lnTo>
                  <a:pt x="1733550" y="868680"/>
                </a:lnTo>
                <a:close/>
              </a:path>
              <a:path w="1733550" h="868679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1733550" h="868679">
                <a:moveTo>
                  <a:pt x="38100" y="830580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830580"/>
                </a:lnTo>
                <a:lnTo>
                  <a:pt x="38100" y="830580"/>
                </a:lnTo>
                <a:close/>
              </a:path>
              <a:path w="1733550" h="868679">
                <a:moveTo>
                  <a:pt x="1714500" y="830580"/>
                </a:moveTo>
                <a:lnTo>
                  <a:pt x="19050" y="830580"/>
                </a:lnTo>
                <a:lnTo>
                  <a:pt x="38100" y="849630"/>
                </a:lnTo>
                <a:lnTo>
                  <a:pt x="38100" y="868680"/>
                </a:lnTo>
                <a:lnTo>
                  <a:pt x="1695450" y="868680"/>
                </a:lnTo>
                <a:lnTo>
                  <a:pt x="1695450" y="849630"/>
                </a:lnTo>
                <a:lnTo>
                  <a:pt x="1714500" y="830580"/>
                </a:lnTo>
                <a:close/>
              </a:path>
              <a:path w="1733550" h="868679">
                <a:moveTo>
                  <a:pt x="38100" y="868680"/>
                </a:moveTo>
                <a:lnTo>
                  <a:pt x="38100" y="849630"/>
                </a:lnTo>
                <a:lnTo>
                  <a:pt x="19050" y="830580"/>
                </a:lnTo>
                <a:lnTo>
                  <a:pt x="19050" y="868680"/>
                </a:lnTo>
                <a:lnTo>
                  <a:pt x="38100" y="868680"/>
                </a:lnTo>
                <a:close/>
              </a:path>
              <a:path w="1733550" h="868679">
                <a:moveTo>
                  <a:pt x="1714500" y="38100"/>
                </a:moveTo>
                <a:lnTo>
                  <a:pt x="1695450" y="19050"/>
                </a:lnTo>
                <a:lnTo>
                  <a:pt x="1695450" y="38100"/>
                </a:lnTo>
                <a:lnTo>
                  <a:pt x="1714500" y="38100"/>
                </a:lnTo>
                <a:close/>
              </a:path>
              <a:path w="1733550" h="868679">
                <a:moveTo>
                  <a:pt x="1714500" y="830580"/>
                </a:moveTo>
                <a:lnTo>
                  <a:pt x="1714500" y="38100"/>
                </a:lnTo>
                <a:lnTo>
                  <a:pt x="1695450" y="38100"/>
                </a:lnTo>
                <a:lnTo>
                  <a:pt x="1695450" y="830580"/>
                </a:lnTo>
                <a:lnTo>
                  <a:pt x="1714500" y="830580"/>
                </a:lnTo>
                <a:close/>
              </a:path>
              <a:path w="1733550" h="868679">
                <a:moveTo>
                  <a:pt x="1714500" y="868680"/>
                </a:moveTo>
                <a:lnTo>
                  <a:pt x="1714500" y="830580"/>
                </a:lnTo>
                <a:lnTo>
                  <a:pt x="1695450" y="849630"/>
                </a:lnTo>
                <a:lnTo>
                  <a:pt x="1695450" y="868680"/>
                </a:lnTo>
                <a:lnTo>
                  <a:pt x="1714500" y="8686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668658" y="3817464"/>
            <a:ext cx="1541586" cy="566436"/>
          </a:xfrm>
          <a:prstGeom prst="rect">
            <a:avLst/>
          </a:prstGeom>
        </p:spPr>
        <p:txBody>
          <a:bodyPr vert="horz" wrap="square" lIns="0" tIns="119734" rIns="0" bIns="0" rtlCol="0">
            <a:spAutoFit/>
          </a:bodyPr>
          <a:lstStyle/>
          <a:p>
            <a:pPr marL="255129" marR="248056" indent="171265">
              <a:spcBef>
                <a:spcPts val="943"/>
              </a:spcBef>
            </a:pPr>
            <a:r>
              <a:rPr spc="-4" dirty="0">
                <a:latin typeface="Arial"/>
                <a:cs typeface="Arial"/>
              </a:rPr>
              <a:t>Object  recognition</a:t>
            </a:r>
            <a:endParaRPr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1109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1034646" y="2367770"/>
            <a:ext cx="1306595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30817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Enhancement</a:t>
            </a:r>
            <a:endParaRPr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66311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6762423" y="3145190"/>
            <a:ext cx="1355094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81843" marR="4042" indent="-72244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Represen</a:t>
            </a:r>
            <a:r>
              <a:rPr dirty="0">
                <a:latin typeface="Arial"/>
                <a:cs typeface="Arial"/>
              </a:rPr>
              <a:t>t</a:t>
            </a:r>
            <a:r>
              <a:rPr spc="-4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i</a:t>
            </a:r>
            <a:r>
              <a:rPr spc="-4" dirty="0">
                <a:latin typeface="Arial"/>
                <a:cs typeface="Arial"/>
              </a:rPr>
              <a:t>on  &amp;</a:t>
            </a:r>
            <a:r>
              <a:rPr spc="-1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Description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902317" y="3993804"/>
            <a:ext cx="157045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Problem</a:t>
            </a:r>
            <a:r>
              <a:rPr spc="-3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Domain</a:t>
            </a:r>
            <a:endParaRPr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653134" y="3617394"/>
            <a:ext cx="69285" cy="358136"/>
          </a:xfrm>
          <a:custGeom>
            <a:avLst/>
            <a:gdLst/>
            <a:ahLst/>
            <a:cxnLst/>
            <a:rect l="l" t="t" r="r" b="b"/>
            <a:pathLst>
              <a:path w="76200" h="525145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525145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525145">
                <a:moveTo>
                  <a:pt x="44195" y="525017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525017"/>
                </a:lnTo>
                <a:lnTo>
                  <a:pt x="44195" y="525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653134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293370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293370">
                <a:moveTo>
                  <a:pt x="44195" y="293369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293369"/>
                </a:lnTo>
                <a:lnTo>
                  <a:pt x="44195" y="293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05155" y="3617393"/>
            <a:ext cx="69285" cy="187080"/>
          </a:xfrm>
          <a:custGeom>
            <a:avLst/>
            <a:gdLst/>
            <a:ahLst/>
            <a:cxnLst/>
            <a:rect l="l" t="t" r="r" b="b"/>
            <a:pathLst>
              <a:path w="76200" h="274320">
                <a:moveTo>
                  <a:pt x="76200" y="198119"/>
                </a:moveTo>
                <a:lnTo>
                  <a:pt x="0" y="198119"/>
                </a:lnTo>
                <a:lnTo>
                  <a:pt x="32003" y="262127"/>
                </a:lnTo>
                <a:lnTo>
                  <a:pt x="32003" y="211074"/>
                </a:lnTo>
                <a:lnTo>
                  <a:pt x="44196" y="211074"/>
                </a:lnTo>
                <a:lnTo>
                  <a:pt x="44196" y="262127"/>
                </a:lnTo>
                <a:lnTo>
                  <a:pt x="76200" y="198119"/>
                </a:lnTo>
                <a:close/>
              </a:path>
              <a:path w="76200" h="274320">
                <a:moveTo>
                  <a:pt x="44196" y="19811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198119"/>
                </a:lnTo>
                <a:lnTo>
                  <a:pt x="44196" y="198119"/>
                </a:lnTo>
                <a:close/>
              </a:path>
              <a:path w="76200" h="274320">
                <a:moveTo>
                  <a:pt x="44196" y="262127"/>
                </a:moveTo>
                <a:lnTo>
                  <a:pt x="44196" y="211074"/>
                </a:lnTo>
                <a:lnTo>
                  <a:pt x="32003" y="211074"/>
                </a:lnTo>
                <a:lnTo>
                  <a:pt x="32003" y="262127"/>
                </a:lnTo>
                <a:lnTo>
                  <a:pt x="38100" y="274319"/>
                </a:lnTo>
                <a:lnTo>
                  <a:pt x="44196" y="26212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405155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6422005" y="1736723"/>
            <a:ext cx="1052551" cy="547814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25474" y="726947"/>
                </a:moveTo>
                <a:lnTo>
                  <a:pt x="1125474" y="0"/>
                </a:lnTo>
                <a:lnTo>
                  <a:pt x="0" y="0"/>
                </a:lnTo>
                <a:lnTo>
                  <a:pt x="0" y="12954"/>
                </a:lnTo>
                <a:lnTo>
                  <a:pt x="1113282" y="12953"/>
                </a:lnTo>
                <a:lnTo>
                  <a:pt x="1113282" y="6095"/>
                </a:lnTo>
                <a:lnTo>
                  <a:pt x="1119378" y="12953"/>
                </a:lnTo>
                <a:lnTo>
                  <a:pt x="1119378" y="726947"/>
                </a:lnTo>
                <a:lnTo>
                  <a:pt x="1125474" y="726947"/>
                </a:lnTo>
                <a:close/>
              </a:path>
              <a:path w="1157604" h="803275">
                <a:moveTo>
                  <a:pt x="1157478" y="726947"/>
                </a:moveTo>
                <a:lnTo>
                  <a:pt x="1081278" y="726947"/>
                </a:lnTo>
                <a:lnTo>
                  <a:pt x="1113282" y="790955"/>
                </a:lnTo>
                <a:lnTo>
                  <a:pt x="1113282" y="739901"/>
                </a:lnTo>
                <a:lnTo>
                  <a:pt x="1125474" y="739901"/>
                </a:lnTo>
                <a:lnTo>
                  <a:pt x="1125474" y="790955"/>
                </a:lnTo>
                <a:lnTo>
                  <a:pt x="1157478" y="726947"/>
                </a:lnTo>
                <a:close/>
              </a:path>
              <a:path w="1157604" h="803275">
                <a:moveTo>
                  <a:pt x="1119378" y="12953"/>
                </a:moveTo>
                <a:lnTo>
                  <a:pt x="1113282" y="6095"/>
                </a:lnTo>
                <a:lnTo>
                  <a:pt x="1113282" y="12953"/>
                </a:lnTo>
                <a:lnTo>
                  <a:pt x="1119378" y="12953"/>
                </a:lnTo>
                <a:close/>
              </a:path>
              <a:path w="1157604" h="803275">
                <a:moveTo>
                  <a:pt x="1119378" y="726947"/>
                </a:moveTo>
                <a:lnTo>
                  <a:pt x="1119378" y="12953"/>
                </a:lnTo>
                <a:lnTo>
                  <a:pt x="1113282" y="12953"/>
                </a:lnTo>
                <a:lnTo>
                  <a:pt x="1113282" y="726947"/>
                </a:lnTo>
                <a:lnTo>
                  <a:pt x="1119378" y="726947"/>
                </a:lnTo>
                <a:close/>
              </a:path>
              <a:path w="1157604" h="803275">
                <a:moveTo>
                  <a:pt x="1125474" y="790955"/>
                </a:moveTo>
                <a:lnTo>
                  <a:pt x="1125474" y="739901"/>
                </a:lnTo>
                <a:lnTo>
                  <a:pt x="1113282" y="739901"/>
                </a:lnTo>
                <a:lnTo>
                  <a:pt x="1113282" y="790955"/>
                </a:lnTo>
                <a:lnTo>
                  <a:pt x="1119378" y="803147"/>
                </a:lnTo>
                <a:lnTo>
                  <a:pt x="1125474" y="790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259627" y="1714897"/>
            <a:ext cx="621253" cy="51967"/>
          </a:xfrm>
          <a:custGeom>
            <a:avLst/>
            <a:gdLst/>
            <a:ahLst/>
            <a:cxnLst/>
            <a:rect l="l" t="t" r="r" b="b"/>
            <a:pathLst>
              <a:path w="683260" h="76200">
                <a:moveTo>
                  <a:pt x="619505" y="44957"/>
                </a:moveTo>
                <a:lnTo>
                  <a:pt x="619505" y="32003"/>
                </a:lnTo>
                <a:lnTo>
                  <a:pt x="0" y="32003"/>
                </a:lnTo>
                <a:lnTo>
                  <a:pt x="0" y="44957"/>
                </a:lnTo>
                <a:lnTo>
                  <a:pt x="619505" y="44957"/>
                </a:lnTo>
                <a:close/>
              </a:path>
              <a:path w="683260" h="76200">
                <a:moveTo>
                  <a:pt x="682751" y="38099"/>
                </a:moveTo>
                <a:lnTo>
                  <a:pt x="606551" y="0"/>
                </a:lnTo>
                <a:lnTo>
                  <a:pt x="606551" y="32003"/>
                </a:lnTo>
                <a:lnTo>
                  <a:pt x="619505" y="32003"/>
                </a:lnTo>
                <a:lnTo>
                  <a:pt x="619505" y="69722"/>
                </a:lnTo>
                <a:lnTo>
                  <a:pt x="682751" y="38099"/>
                </a:lnTo>
                <a:close/>
              </a:path>
              <a:path w="683260" h="76200">
                <a:moveTo>
                  <a:pt x="619505" y="69722"/>
                </a:moveTo>
                <a:lnTo>
                  <a:pt x="619505" y="44957"/>
                </a:lnTo>
                <a:lnTo>
                  <a:pt x="606551" y="44957"/>
                </a:lnTo>
                <a:lnTo>
                  <a:pt x="606551" y="76199"/>
                </a:lnTo>
                <a:lnTo>
                  <a:pt x="619505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682233" y="1714897"/>
            <a:ext cx="1035807" cy="569900"/>
          </a:xfrm>
          <a:custGeom>
            <a:avLst/>
            <a:gdLst/>
            <a:ahLst/>
            <a:cxnLst/>
            <a:rect l="l" t="t" r="r" b="b"/>
            <a:pathLst>
              <a:path w="1139189" h="835660">
                <a:moveTo>
                  <a:pt x="1075944" y="44957"/>
                </a:moveTo>
                <a:lnTo>
                  <a:pt x="1075944" y="32003"/>
                </a:lnTo>
                <a:lnTo>
                  <a:pt x="0" y="32003"/>
                </a:lnTo>
                <a:lnTo>
                  <a:pt x="0" y="835151"/>
                </a:lnTo>
                <a:lnTo>
                  <a:pt x="6096" y="835151"/>
                </a:lnTo>
                <a:lnTo>
                  <a:pt x="6095" y="44957"/>
                </a:lnTo>
                <a:lnTo>
                  <a:pt x="12191" y="38100"/>
                </a:lnTo>
                <a:lnTo>
                  <a:pt x="12191" y="44957"/>
                </a:lnTo>
                <a:lnTo>
                  <a:pt x="1075944" y="44957"/>
                </a:lnTo>
                <a:close/>
              </a:path>
              <a:path w="1139189" h="835660">
                <a:moveTo>
                  <a:pt x="12191" y="44957"/>
                </a:moveTo>
                <a:lnTo>
                  <a:pt x="12191" y="38100"/>
                </a:lnTo>
                <a:lnTo>
                  <a:pt x="6095" y="44957"/>
                </a:lnTo>
                <a:lnTo>
                  <a:pt x="12191" y="44957"/>
                </a:lnTo>
                <a:close/>
              </a:path>
              <a:path w="1139189" h="835660">
                <a:moveTo>
                  <a:pt x="12191" y="835151"/>
                </a:moveTo>
                <a:lnTo>
                  <a:pt x="12191" y="44957"/>
                </a:lnTo>
                <a:lnTo>
                  <a:pt x="6095" y="44957"/>
                </a:lnTo>
                <a:lnTo>
                  <a:pt x="6096" y="835151"/>
                </a:lnTo>
                <a:lnTo>
                  <a:pt x="12191" y="835151"/>
                </a:lnTo>
                <a:close/>
              </a:path>
              <a:path w="1139189" h="835660">
                <a:moveTo>
                  <a:pt x="1139190" y="38099"/>
                </a:moveTo>
                <a:lnTo>
                  <a:pt x="1062990" y="0"/>
                </a:lnTo>
                <a:lnTo>
                  <a:pt x="1062990" y="32003"/>
                </a:lnTo>
                <a:lnTo>
                  <a:pt x="1075944" y="32003"/>
                </a:lnTo>
                <a:lnTo>
                  <a:pt x="1075944" y="69722"/>
                </a:lnTo>
                <a:lnTo>
                  <a:pt x="1139190" y="38099"/>
                </a:lnTo>
                <a:close/>
              </a:path>
              <a:path w="1139189" h="835660">
                <a:moveTo>
                  <a:pt x="1075944" y="69722"/>
                </a:moveTo>
                <a:lnTo>
                  <a:pt x="1075944" y="44957"/>
                </a:lnTo>
                <a:lnTo>
                  <a:pt x="1062990" y="44957"/>
                </a:lnTo>
                <a:lnTo>
                  <a:pt x="1062990" y="76199"/>
                </a:lnTo>
                <a:lnTo>
                  <a:pt x="1075944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36748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5" h="855979">
                <a:moveTo>
                  <a:pt x="25907" y="829818"/>
                </a:moveTo>
                <a:lnTo>
                  <a:pt x="25907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7" y="829818"/>
                </a:lnTo>
                <a:close/>
              </a:path>
              <a:path w="1721485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7" y="842772"/>
                </a:lnTo>
                <a:lnTo>
                  <a:pt x="25907" y="855726"/>
                </a:lnTo>
                <a:lnTo>
                  <a:pt x="86106" y="855726"/>
                </a:lnTo>
                <a:close/>
              </a:path>
              <a:path w="1721485" h="855979">
                <a:moveTo>
                  <a:pt x="25907" y="855726"/>
                </a:moveTo>
                <a:lnTo>
                  <a:pt x="25907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7" y="855726"/>
                </a:lnTo>
                <a:close/>
              </a:path>
              <a:path w="1721485" h="855979">
                <a:moveTo>
                  <a:pt x="25907" y="665226"/>
                </a:moveTo>
                <a:lnTo>
                  <a:pt x="25907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7" y="665226"/>
                </a:lnTo>
                <a:close/>
              </a:path>
              <a:path w="1721485" h="855979">
                <a:moveTo>
                  <a:pt x="25907" y="486918"/>
                </a:moveTo>
                <a:lnTo>
                  <a:pt x="25907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7" y="486918"/>
                </a:lnTo>
                <a:close/>
              </a:path>
              <a:path w="1721485" h="855979">
                <a:moveTo>
                  <a:pt x="25907" y="309372"/>
                </a:moveTo>
                <a:lnTo>
                  <a:pt x="25907" y="208025"/>
                </a:lnTo>
                <a:lnTo>
                  <a:pt x="0" y="208025"/>
                </a:lnTo>
                <a:lnTo>
                  <a:pt x="0" y="309372"/>
                </a:lnTo>
                <a:lnTo>
                  <a:pt x="25907" y="309372"/>
                </a:lnTo>
                <a:close/>
              </a:path>
              <a:path w="1721485" h="855979">
                <a:moveTo>
                  <a:pt x="25907" y="131826"/>
                </a:moveTo>
                <a:lnTo>
                  <a:pt x="25907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7" y="131826"/>
                </a:lnTo>
                <a:close/>
              </a:path>
              <a:path w="1721485" h="855979">
                <a:moveTo>
                  <a:pt x="173735" y="25146"/>
                </a:moveTo>
                <a:lnTo>
                  <a:pt x="173735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3735" y="25146"/>
                </a:lnTo>
                <a:close/>
              </a:path>
              <a:path w="1721485" h="855979">
                <a:moveTo>
                  <a:pt x="351282" y="25146"/>
                </a:moveTo>
                <a:lnTo>
                  <a:pt x="351282" y="0"/>
                </a:lnTo>
                <a:lnTo>
                  <a:pt x="249936" y="0"/>
                </a:lnTo>
                <a:lnTo>
                  <a:pt x="249936" y="25146"/>
                </a:lnTo>
                <a:lnTo>
                  <a:pt x="351282" y="25146"/>
                </a:lnTo>
                <a:close/>
              </a:path>
              <a:path w="1721485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5" h="855979">
                <a:moveTo>
                  <a:pt x="707136" y="25146"/>
                </a:moveTo>
                <a:lnTo>
                  <a:pt x="707136" y="0"/>
                </a:lnTo>
                <a:lnTo>
                  <a:pt x="605028" y="0"/>
                </a:lnTo>
                <a:lnTo>
                  <a:pt x="605028" y="25146"/>
                </a:lnTo>
                <a:lnTo>
                  <a:pt x="707136" y="25146"/>
                </a:lnTo>
                <a:close/>
              </a:path>
              <a:path w="1721485" h="855979">
                <a:moveTo>
                  <a:pt x="884682" y="25146"/>
                </a:moveTo>
                <a:lnTo>
                  <a:pt x="884682" y="0"/>
                </a:lnTo>
                <a:lnTo>
                  <a:pt x="783336" y="0"/>
                </a:lnTo>
                <a:lnTo>
                  <a:pt x="783336" y="25146"/>
                </a:lnTo>
                <a:lnTo>
                  <a:pt x="884682" y="25146"/>
                </a:lnTo>
                <a:close/>
              </a:path>
              <a:path w="1721485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5" h="855979">
                <a:moveTo>
                  <a:pt x="1240536" y="25146"/>
                </a:moveTo>
                <a:lnTo>
                  <a:pt x="1240536" y="0"/>
                </a:lnTo>
                <a:lnTo>
                  <a:pt x="1138428" y="0"/>
                </a:lnTo>
                <a:lnTo>
                  <a:pt x="1138428" y="25146"/>
                </a:lnTo>
                <a:lnTo>
                  <a:pt x="1240536" y="25146"/>
                </a:lnTo>
                <a:close/>
              </a:path>
              <a:path w="1721485" h="855979">
                <a:moveTo>
                  <a:pt x="1418082" y="25146"/>
                </a:moveTo>
                <a:lnTo>
                  <a:pt x="1418082" y="0"/>
                </a:lnTo>
                <a:lnTo>
                  <a:pt x="1316736" y="0"/>
                </a:lnTo>
                <a:lnTo>
                  <a:pt x="1316736" y="25146"/>
                </a:lnTo>
                <a:lnTo>
                  <a:pt x="1418082" y="25146"/>
                </a:lnTo>
                <a:close/>
              </a:path>
              <a:path w="1721485" h="855979">
                <a:moveTo>
                  <a:pt x="1595628" y="25146"/>
                </a:moveTo>
                <a:lnTo>
                  <a:pt x="1595628" y="0"/>
                </a:lnTo>
                <a:lnTo>
                  <a:pt x="1494282" y="0"/>
                </a:lnTo>
                <a:lnTo>
                  <a:pt x="1494282" y="25146"/>
                </a:lnTo>
                <a:lnTo>
                  <a:pt x="1595628" y="25146"/>
                </a:lnTo>
                <a:close/>
              </a:path>
              <a:path w="1721485" h="855979">
                <a:moveTo>
                  <a:pt x="1721358" y="77724"/>
                </a:moveTo>
                <a:lnTo>
                  <a:pt x="1721358" y="0"/>
                </a:lnTo>
                <a:lnTo>
                  <a:pt x="1671828" y="0"/>
                </a:lnTo>
                <a:lnTo>
                  <a:pt x="1671828" y="25146"/>
                </a:lnTo>
                <a:lnTo>
                  <a:pt x="1695450" y="25146"/>
                </a:lnTo>
                <a:lnTo>
                  <a:pt x="1695450" y="12954"/>
                </a:lnTo>
                <a:lnTo>
                  <a:pt x="1708404" y="25146"/>
                </a:lnTo>
                <a:lnTo>
                  <a:pt x="1708404" y="77724"/>
                </a:lnTo>
                <a:lnTo>
                  <a:pt x="1721358" y="77724"/>
                </a:lnTo>
                <a:close/>
              </a:path>
              <a:path w="1721485" h="855979">
                <a:moveTo>
                  <a:pt x="1708404" y="25146"/>
                </a:moveTo>
                <a:lnTo>
                  <a:pt x="1695450" y="12954"/>
                </a:lnTo>
                <a:lnTo>
                  <a:pt x="1695450" y="25146"/>
                </a:lnTo>
                <a:lnTo>
                  <a:pt x="1708404" y="25146"/>
                </a:lnTo>
                <a:close/>
              </a:path>
              <a:path w="1721485" h="855979">
                <a:moveTo>
                  <a:pt x="1708404" y="77724"/>
                </a:moveTo>
                <a:lnTo>
                  <a:pt x="1708404" y="25146"/>
                </a:lnTo>
                <a:lnTo>
                  <a:pt x="1695450" y="25146"/>
                </a:lnTo>
                <a:lnTo>
                  <a:pt x="1695450" y="77724"/>
                </a:lnTo>
                <a:lnTo>
                  <a:pt x="1708404" y="77724"/>
                </a:lnTo>
                <a:close/>
              </a:path>
              <a:path w="1721485" h="855979">
                <a:moveTo>
                  <a:pt x="1721358" y="255270"/>
                </a:moveTo>
                <a:lnTo>
                  <a:pt x="1721358" y="153924"/>
                </a:lnTo>
                <a:lnTo>
                  <a:pt x="1695450" y="153924"/>
                </a:lnTo>
                <a:lnTo>
                  <a:pt x="1695450" y="255270"/>
                </a:lnTo>
                <a:lnTo>
                  <a:pt x="1721358" y="255270"/>
                </a:lnTo>
                <a:close/>
              </a:path>
              <a:path w="1721485" h="855979">
                <a:moveTo>
                  <a:pt x="1721358" y="433577"/>
                </a:moveTo>
                <a:lnTo>
                  <a:pt x="1721358" y="331470"/>
                </a:lnTo>
                <a:lnTo>
                  <a:pt x="1695450" y="331470"/>
                </a:lnTo>
                <a:lnTo>
                  <a:pt x="1695450" y="433577"/>
                </a:lnTo>
                <a:lnTo>
                  <a:pt x="1721358" y="433577"/>
                </a:lnTo>
                <a:close/>
              </a:path>
              <a:path w="1721485" h="855979">
                <a:moveTo>
                  <a:pt x="1721358" y="611124"/>
                </a:moveTo>
                <a:lnTo>
                  <a:pt x="1721358" y="509777"/>
                </a:lnTo>
                <a:lnTo>
                  <a:pt x="1695450" y="509777"/>
                </a:lnTo>
                <a:lnTo>
                  <a:pt x="1695450" y="611124"/>
                </a:lnTo>
                <a:lnTo>
                  <a:pt x="1721358" y="611124"/>
                </a:lnTo>
                <a:close/>
              </a:path>
              <a:path w="1721485" h="855979">
                <a:moveTo>
                  <a:pt x="1721358" y="788670"/>
                </a:moveTo>
                <a:lnTo>
                  <a:pt x="1721358" y="687324"/>
                </a:lnTo>
                <a:lnTo>
                  <a:pt x="1695450" y="687324"/>
                </a:lnTo>
                <a:lnTo>
                  <a:pt x="1695450" y="788670"/>
                </a:lnTo>
                <a:lnTo>
                  <a:pt x="1721358" y="788670"/>
                </a:lnTo>
                <a:close/>
              </a:path>
              <a:path w="1721485" h="855979">
                <a:moveTo>
                  <a:pt x="1686306" y="855726"/>
                </a:moveTo>
                <a:lnTo>
                  <a:pt x="1686306" y="829818"/>
                </a:lnTo>
                <a:lnTo>
                  <a:pt x="1584959" y="829818"/>
                </a:lnTo>
                <a:lnTo>
                  <a:pt x="1584959" y="855726"/>
                </a:lnTo>
                <a:lnTo>
                  <a:pt x="1686306" y="855726"/>
                </a:lnTo>
                <a:close/>
              </a:path>
              <a:path w="1721485" h="855979">
                <a:moveTo>
                  <a:pt x="1508760" y="855726"/>
                </a:moveTo>
                <a:lnTo>
                  <a:pt x="1508760" y="829818"/>
                </a:lnTo>
                <a:lnTo>
                  <a:pt x="1406652" y="829818"/>
                </a:lnTo>
                <a:lnTo>
                  <a:pt x="1406652" y="855726"/>
                </a:lnTo>
                <a:lnTo>
                  <a:pt x="1508760" y="855726"/>
                </a:lnTo>
                <a:close/>
              </a:path>
              <a:path w="1721485" h="855979">
                <a:moveTo>
                  <a:pt x="1330452" y="855726"/>
                </a:moveTo>
                <a:lnTo>
                  <a:pt x="1330452" y="829818"/>
                </a:lnTo>
                <a:lnTo>
                  <a:pt x="1229106" y="829818"/>
                </a:lnTo>
                <a:lnTo>
                  <a:pt x="1229106" y="855726"/>
                </a:lnTo>
                <a:lnTo>
                  <a:pt x="1330452" y="855726"/>
                </a:lnTo>
                <a:close/>
              </a:path>
              <a:path w="1721485" h="855979">
                <a:moveTo>
                  <a:pt x="1152906" y="855726"/>
                </a:moveTo>
                <a:lnTo>
                  <a:pt x="1152906" y="829818"/>
                </a:lnTo>
                <a:lnTo>
                  <a:pt x="1051559" y="829818"/>
                </a:lnTo>
                <a:lnTo>
                  <a:pt x="1051559" y="855726"/>
                </a:lnTo>
                <a:lnTo>
                  <a:pt x="1152906" y="855726"/>
                </a:lnTo>
                <a:close/>
              </a:path>
              <a:path w="1721485" h="855979">
                <a:moveTo>
                  <a:pt x="975360" y="855726"/>
                </a:moveTo>
                <a:lnTo>
                  <a:pt x="975360" y="829818"/>
                </a:lnTo>
                <a:lnTo>
                  <a:pt x="873252" y="829818"/>
                </a:lnTo>
                <a:lnTo>
                  <a:pt x="873252" y="855726"/>
                </a:lnTo>
                <a:lnTo>
                  <a:pt x="975360" y="855726"/>
                </a:lnTo>
                <a:close/>
              </a:path>
              <a:path w="1721485" h="855979">
                <a:moveTo>
                  <a:pt x="797052" y="855726"/>
                </a:moveTo>
                <a:lnTo>
                  <a:pt x="797052" y="829818"/>
                </a:lnTo>
                <a:lnTo>
                  <a:pt x="695706" y="829818"/>
                </a:lnTo>
                <a:lnTo>
                  <a:pt x="695706" y="855726"/>
                </a:lnTo>
                <a:lnTo>
                  <a:pt x="797052" y="855726"/>
                </a:lnTo>
                <a:close/>
              </a:path>
              <a:path w="1721485" h="855979">
                <a:moveTo>
                  <a:pt x="619506" y="855726"/>
                </a:moveTo>
                <a:lnTo>
                  <a:pt x="619506" y="829818"/>
                </a:lnTo>
                <a:lnTo>
                  <a:pt x="518159" y="829818"/>
                </a:lnTo>
                <a:lnTo>
                  <a:pt x="518159" y="855726"/>
                </a:lnTo>
                <a:lnTo>
                  <a:pt x="619506" y="855726"/>
                </a:lnTo>
                <a:close/>
              </a:path>
              <a:path w="1721485" h="855979">
                <a:moveTo>
                  <a:pt x="441960" y="855726"/>
                </a:moveTo>
                <a:lnTo>
                  <a:pt x="441960" y="829818"/>
                </a:lnTo>
                <a:lnTo>
                  <a:pt x="339852" y="829818"/>
                </a:lnTo>
                <a:lnTo>
                  <a:pt x="339852" y="855726"/>
                </a:lnTo>
                <a:lnTo>
                  <a:pt x="441960" y="855726"/>
                </a:lnTo>
                <a:close/>
              </a:path>
              <a:path w="1721485" h="855979">
                <a:moveTo>
                  <a:pt x="263652" y="855726"/>
                </a:moveTo>
                <a:lnTo>
                  <a:pt x="263652" y="829818"/>
                </a:lnTo>
                <a:lnTo>
                  <a:pt x="162306" y="829818"/>
                </a:lnTo>
                <a:lnTo>
                  <a:pt x="162306" y="855726"/>
                </a:lnTo>
                <a:lnTo>
                  <a:pt x="263652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883862" y="4345617"/>
            <a:ext cx="1270221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5588" marR="4042" indent="-95989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Colour</a:t>
            </a:r>
            <a:r>
              <a:rPr spc="-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Image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76492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4" h="855979">
                <a:moveTo>
                  <a:pt x="25908" y="829818"/>
                </a:moveTo>
                <a:lnTo>
                  <a:pt x="25908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8" y="829818"/>
                </a:lnTo>
                <a:close/>
              </a:path>
              <a:path w="1721484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8" y="842772"/>
                </a:lnTo>
                <a:lnTo>
                  <a:pt x="25908" y="855726"/>
                </a:lnTo>
                <a:lnTo>
                  <a:pt x="86106" y="855726"/>
                </a:lnTo>
                <a:close/>
              </a:path>
              <a:path w="1721484" h="855979">
                <a:moveTo>
                  <a:pt x="25908" y="855726"/>
                </a:moveTo>
                <a:lnTo>
                  <a:pt x="25908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8" y="855726"/>
                </a:lnTo>
                <a:close/>
              </a:path>
              <a:path w="1721484" h="855979">
                <a:moveTo>
                  <a:pt x="25908" y="665226"/>
                </a:moveTo>
                <a:lnTo>
                  <a:pt x="25908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8" y="665226"/>
                </a:lnTo>
                <a:close/>
              </a:path>
              <a:path w="1721484" h="855979">
                <a:moveTo>
                  <a:pt x="25908" y="486918"/>
                </a:moveTo>
                <a:lnTo>
                  <a:pt x="25908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8" y="486918"/>
                </a:lnTo>
                <a:close/>
              </a:path>
              <a:path w="1721484" h="855979">
                <a:moveTo>
                  <a:pt x="25908" y="309372"/>
                </a:moveTo>
                <a:lnTo>
                  <a:pt x="25908" y="208026"/>
                </a:lnTo>
                <a:lnTo>
                  <a:pt x="0" y="208026"/>
                </a:lnTo>
                <a:lnTo>
                  <a:pt x="0" y="309372"/>
                </a:lnTo>
                <a:lnTo>
                  <a:pt x="25908" y="309372"/>
                </a:lnTo>
                <a:close/>
              </a:path>
              <a:path w="1721484" h="855979">
                <a:moveTo>
                  <a:pt x="25908" y="131826"/>
                </a:moveTo>
                <a:lnTo>
                  <a:pt x="25908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8" y="131826"/>
                </a:lnTo>
                <a:close/>
              </a:path>
              <a:path w="1721484" h="855979">
                <a:moveTo>
                  <a:pt x="172974" y="25146"/>
                </a:moveTo>
                <a:lnTo>
                  <a:pt x="172974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2974" y="25146"/>
                </a:lnTo>
                <a:close/>
              </a:path>
              <a:path w="1721484" h="855979">
                <a:moveTo>
                  <a:pt x="351282" y="25146"/>
                </a:moveTo>
                <a:lnTo>
                  <a:pt x="351282" y="0"/>
                </a:lnTo>
                <a:lnTo>
                  <a:pt x="249174" y="0"/>
                </a:lnTo>
                <a:lnTo>
                  <a:pt x="249174" y="25146"/>
                </a:lnTo>
                <a:lnTo>
                  <a:pt x="351282" y="25146"/>
                </a:lnTo>
                <a:close/>
              </a:path>
              <a:path w="1721484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4" h="855979">
                <a:moveTo>
                  <a:pt x="706374" y="25146"/>
                </a:moveTo>
                <a:lnTo>
                  <a:pt x="706374" y="0"/>
                </a:lnTo>
                <a:lnTo>
                  <a:pt x="605027" y="0"/>
                </a:lnTo>
                <a:lnTo>
                  <a:pt x="605027" y="25146"/>
                </a:lnTo>
                <a:lnTo>
                  <a:pt x="706374" y="25146"/>
                </a:lnTo>
                <a:close/>
              </a:path>
              <a:path w="1721484" h="855979">
                <a:moveTo>
                  <a:pt x="884682" y="25146"/>
                </a:moveTo>
                <a:lnTo>
                  <a:pt x="884682" y="0"/>
                </a:lnTo>
                <a:lnTo>
                  <a:pt x="782574" y="0"/>
                </a:lnTo>
                <a:lnTo>
                  <a:pt x="782574" y="25146"/>
                </a:lnTo>
                <a:lnTo>
                  <a:pt x="884682" y="25146"/>
                </a:lnTo>
                <a:close/>
              </a:path>
              <a:path w="1721484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4" h="855979">
                <a:moveTo>
                  <a:pt x="1239774" y="25146"/>
                </a:moveTo>
                <a:lnTo>
                  <a:pt x="1239774" y="0"/>
                </a:lnTo>
                <a:lnTo>
                  <a:pt x="1138427" y="0"/>
                </a:lnTo>
                <a:lnTo>
                  <a:pt x="1138427" y="25146"/>
                </a:lnTo>
                <a:lnTo>
                  <a:pt x="1239774" y="25146"/>
                </a:lnTo>
                <a:close/>
              </a:path>
              <a:path w="1721484" h="855979">
                <a:moveTo>
                  <a:pt x="1418081" y="25146"/>
                </a:moveTo>
                <a:lnTo>
                  <a:pt x="1418081" y="0"/>
                </a:lnTo>
                <a:lnTo>
                  <a:pt x="1315973" y="0"/>
                </a:lnTo>
                <a:lnTo>
                  <a:pt x="1315973" y="25146"/>
                </a:lnTo>
                <a:lnTo>
                  <a:pt x="1418081" y="25146"/>
                </a:lnTo>
                <a:close/>
              </a:path>
              <a:path w="1721484" h="855979">
                <a:moveTo>
                  <a:pt x="1595627" y="25146"/>
                </a:moveTo>
                <a:lnTo>
                  <a:pt x="1595627" y="0"/>
                </a:lnTo>
                <a:lnTo>
                  <a:pt x="1494281" y="0"/>
                </a:lnTo>
                <a:lnTo>
                  <a:pt x="1494281" y="25146"/>
                </a:lnTo>
                <a:lnTo>
                  <a:pt x="1595627" y="25146"/>
                </a:lnTo>
                <a:close/>
              </a:path>
              <a:path w="1721484" h="855979">
                <a:moveTo>
                  <a:pt x="1721357" y="77724"/>
                </a:moveTo>
                <a:lnTo>
                  <a:pt x="1721357" y="0"/>
                </a:lnTo>
                <a:lnTo>
                  <a:pt x="1671827" y="0"/>
                </a:lnTo>
                <a:lnTo>
                  <a:pt x="1671827" y="25146"/>
                </a:lnTo>
                <a:lnTo>
                  <a:pt x="1695449" y="25146"/>
                </a:lnTo>
                <a:lnTo>
                  <a:pt x="1695449" y="12954"/>
                </a:lnTo>
                <a:lnTo>
                  <a:pt x="1708403" y="25146"/>
                </a:lnTo>
                <a:lnTo>
                  <a:pt x="1708403" y="77724"/>
                </a:lnTo>
                <a:lnTo>
                  <a:pt x="1721357" y="77724"/>
                </a:lnTo>
                <a:close/>
              </a:path>
              <a:path w="1721484" h="855979">
                <a:moveTo>
                  <a:pt x="1708403" y="25146"/>
                </a:moveTo>
                <a:lnTo>
                  <a:pt x="1695449" y="12954"/>
                </a:lnTo>
                <a:lnTo>
                  <a:pt x="1695449" y="25146"/>
                </a:lnTo>
                <a:lnTo>
                  <a:pt x="1708403" y="25146"/>
                </a:lnTo>
                <a:close/>
              </a:path>
              <a:path w="1721484" h="855979">
                <a:moveTo>
                  <a:pt x="1708403" y="77724"/>
                </a:moveTo>
                <a:lnTo>
                  <a:pt x="1708403" y="25146"/>
                </a:lnTo>
                <a:lnTo>
                  <a:pt x="1695449" y="25146"/>
                </a:lnTo>
                <a:lnTo>
                  <a:pt x="1695449" y="77724"/>
                </a:lnTo>
                <a:lnTo>
                  <a:pt x="1708403" y="77724"/>
                </a:lnTo>
                <a:close/>
              </a:path>
              <a:path w="1721484" h="855979">
                <a:moveTo>
                  <a:pt x="1721357" y="255270"/>
                </a:moveTo>
                <a:lnTo>
                  <a:pt x="1721357" y="153924"/>
                </a:lnTo>
                <a:lnTo>
                  <a:pt x="1695449" y="153924"/>
                </a:lnTo>
                <a:lnTo>
                  <a:pt x="1695449" y="255270"/>
                </a:lnTo>
                <a:lnTo>
                  <a:pt x="1721357" y="255270"/>
                </a:lnTo>
                <a:close/>
              </a:path>
              <a:path w="1721484" h="855979">
                <a:moveTo>
                  <a:pt x="1721357" y="433578"/>
                </a:moveTo>
                <a:lnTo>
                  <a:pt x="1721357" y="331470"/>
                </a:lnTo>
                <a:lnTo>
                  <a:pt x="1695449" y="331470"/>
                </a:lnTo>
                <a:lnTo>
                  <a:pt x="1695449" y="433578"/>
                </a:lnTo>
                <a:lnTo>
                  <a:pt x="1721357" y="433578"/>
                </a:lnTo>
                <a:close/>
              </a:path>
              <a:path w="1721484" h="855979">
                <a:moveTo>
                  <a:pt x="1721357" y="611124"/>
                </a:moveTo>
                <a:lnTo>
                  <a:pt x="1721357" y="509778"/>
                </a:lnTo>
                <a:lnTo>
                  <a:pt x="1695449" y="509778"/>
                </a:lnTo>
                <a:lnTo>
                  <a:pt x="1695449" y="611124"/>
                </a:lnTo>
                <a:lnTo>
                  <a:pt x="1721357" y="611124"/>
                </a:lnTo>
                <a:close/>
              </a:path>
              <a:path w="1721484" h="855979">
                <a:moveTo>
                  <a:pt x="1721357" y="788670"/>
                </a:moveTo>
                <a:lnTo>
                  <a:pt x="1721357" y="687324"/>
                </a:lnTo>
                <a:lnTo>
                  <a:pt x="1695449" y="687324"/>
                </a:lnTo>
                <a:lnTo>
                  <a:pt x="1695449" y="788670"/>
                </a:lnTo>
                <a:lnTo>
                  <a:pt x="1721357" y="788670"/>
                </a:lnTo>
                <a:close/>
              </a:path>
              <a:path w="1721484" h="855979">
                <a:moveTo>
                  <a:pt x="1686305" y="855726"/>
                </a:moveTo>
                <a:lnTo>
                  <a:pt x="1686305" y="829818"/>
                </a:lnTo>
                <a:lnTo>
                  <a:pt x="1584197" y="829818"/>
                </a:lnTo>
                <a:lnTo>
                  <a:pt x="1584197" y="855726"/>
                </a:lnTo>
                <a:lnTo>
                  <a:pt x="1686305" y="855726"/>
                </a:lnTo>
                <a:close/>
              </a:path>
              <a:path w="1721484" h="855979">
                <a:moveTo>
                  <a:pt x="1507997" y="855726"/>
                </a:moveTo>
                <a:lnTo>
                  <a:pt x="1507997" y="829818"/>
                </a:lnTo>
                <a:lnTo>
                  <a:pt x="1406651" y="829818"/>
                </a:lnTo>
                <a:lnTo>
                  <a:pt x="1406651" y="855726"/>
                </a:lnTo>
                <a:lnTo>
                  <a:pt x="1507997" y="855726"/>
                </a:lnTo>
                <a:close/>
              </a:path>
              <a:path w="1721484" h="855979">
                <a:moveTo>
                  <a:pt x="1330451" y="855726"/>
                </a:moveTo>
                <a:lnTo>
                  <a:pt x="1330451" y="829818"/>
                </a:lnTo>
                <a:lnTo>
                  <a:pt x="1229105" y="829818"/>
                </a:lnTo>
                <a:lnTo>
                  <a:pt x="1229105" y="855726"/>
                </a:lnTo>
                <a:lnTo>
                  <a:pt x="1330451" y="855726"/>
                </a:lnTo>
                <a:close/>
              </a:path>
              <a:path w="1721484" h="855979">
                <a:moveTo>
                  <a:pt x="1152906" y="855726"/>
                </a:moveTo>
                <a:lnTo>
                  <a:pt x="1152906" y="829818"/>
                </a:lnTo>
                <a:lnTo>
                  <a:pt x="1050798" y="829818"/>
                </a:lnTo>
                <a:lnTo>
                  <a:pt x="1050798" y="855726"/>
                </a:lnTo>
                <a:lnTo>
                  <a:pt x="1152906" y="855726"/>
                </a:lnTo>
                <a:close/>
              </a:path>
              <a:path w="1721484" h="855979">
                <a:moveTo>
                  <a:pt x="974598" y="855726"/>
                </a:moveTo>
                <a:lnTo>
                  <a:pt x="974598" y="829818"/>
                </a:lnTo>
                <a:lnTo>
                  <a:pt x="873251" y="829818"/>
                </a:lnTo>
                <a:lnTo>
                  <a:pt x="873251" y="855726"/>
                </a:lnTo>
                <a:lnTo>
                  <a:pt x="974598" y="855726"/>
                </a:lnTo>
                <a:close/>
              </a:path>
              <a:path w="1721484" h="855979">
                <a:moveTo>
                  <a:pt x="797051" y="855726"/>
                </a:moveTo>
                <a:lnTo>
                  <a:pt x="797051" y="829818"/>
                </a:lnTo>
                <a:lnTo>
                  <a:pt x="695705" y="829818"/>
                </a:lnTo>
                <a:lnTo>
                  <a:pt x="695705" y="855726"/>
                </a:lnTo>
                <a:lnTo>
                  <a:pt x="797051" y="855726"/>
                </a:lnTo>
                <a:close/>
              </a:path>
              <a:path w="1721484" h="855979">
                <a:moveTo>
                  <a:pt x="619506" y="855726"/>
                </a:moveTo>
                <a:lnTo>
                  <a:pt x="619506" y="829818"/>
                </a:lnTo>
                <a:lnTo>
                  <a:pt x="517398" y="829818"/>
                </a:lnTo>
                <a:lnTo>
                  <a:pt x="517398" y="855726"/>
                </a:lnTo>
                <a:lnTo>
                  <a:pt x="619506" y="855726"/>
                </a:lnTo>
                <a:close/>
              </a:path>
              <a:path w="1721484" h="855979">
                <a:moveTo>
                  <a:pt x="441198" y="855726"/>
                </a:moveTo>
                <a:lnTo>
                  <a:pt x="441198" y="829818"/>
                </a:lnTo>
                <a:lnTo>
                  <a:pt x="339851" y="829818"/>
                </a:lnTo>
                <a:lnTo>
                  <a:pt x="339851" y="855726"/>
                </a:lnTo>
                <a:lnTo>
                  <a:pt x="441198" y="855726"/>
                </a:lnTo>
                <a:close/>
              </a:path>
              <a:path w="1721484" h="855979">
                <a:moveTo>
                  <a:pt x="263651" y="855726"/>
                </a:moveTo>
                <a:lnTo>
                  <a:pt x="263651" y="829818"/>
                </a:lnTo>
                <a:lnTo>
                  <a:pt x="162305" y="829818"/>
                </a:lnTo>
                <a:lnTo>
                  <a:pt x="162305" y="855726"/>
                </a:lnTo>
                <a:lnTo>
                  <a:pt x="263651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34684" y="4345617"/>
            <a:ext cx="1248858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82915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Compression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415709" y="4856277"/>
            <a:ext cx="238339" cy="132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2936287" y="2227808"/>
            <a:ext cx="3397724" cy="1828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7553656" y="1385602"/>
            <a:ext cx="701508" cy="2102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Finds</a:t>
            </a:r>
            <a:r>
              <a:rPr sz="1300" b="1" spc="-60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b="1" dirty="0">
                <a:solidFill>
                  <a:srgbClr val="FF0000"/>
                </a:solidFill>
                <a:latin typeface="Arial"/>
                <a:cs typeface="Arial"/>
              </a:rPr>
              <a:t>&amp;</a:t>
            </a:r>
            <a:endParaRPr sz="1300">
              <a:latin typeface="Arial"/>
              <a:cs typeface="Arial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553656" y="1551894"/>
            <a:ext cx="977492" cy="81042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</a:pP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Labels  objects in  scene</a:t>
            </a:r>
            <a:r>
              <a:rPr sz="1300" b="1" spc="-6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(e.g.  motorbike)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spc="-4" dirty="0"/>
              <a:t>Key </a:t>
            </a:r>
            <a:r>
              <a:rPr dirty="0"/>
              <a:t>Stages </a:t>
            </a:r>
            <a:r>
              <a:rPr spc="-4" dirty="0"/>
              <a:t>in Digital </a:t>
            </a:r>
            <a:r>
              <a:rPr dirty="0"/>
              <a:t>Image </a:t>
            </a:r>
            <a:r>
              <a:rPr spc="-4" dirty="0"/>
              <a:t>Processing:  </a:t>
            </a:r>
            <a:r>
              <a:rPr dirty="0"/>
              <a:t>Image</a:t>
            </a:r>
            <a:r>
              <a:rPr spc="-4" dirty="0"/>
              <a:t> Compression</a:t>
            </a:r>
          </a:p>
        </p:txBody>
      </p:sp>
      <p:sp>
        <p:nvSpPr>
          <p:cNvPr id="3" name="object 3"/>
          <p:cNvSpPr/>
          <p:nvPr/>
        </p:nvSpPr>
        <p:spPr>
          <a:xfrm>
            <a:off x="91109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5" y="12954"/>
                </a:lnTo>
                <a:lnTo>
                  <a:pt x="1701545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5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5" y="12954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1701545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701545" y="842772"/>
                </a:moveTo>
                <a:lnTo>
                  <a:pt x="1701545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5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2530" y="3134277"/>
            <a:ext cx="102945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18692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Acquisition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2498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5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6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5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5" h="843914">
                <a:moveTo>
                  <a:pt x="12954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6" y="830579"/>
                </a:lnTo>
                <a:lnTo>
                  <a:pt x="12954" y="830579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6096" y="830579"/>
                </a:lnTo>
                <a:lnTo>
                  <a:pt x="12954" y="836675"/>
                </a:lnTo>
                <a:lnTo>
                  <a:pt x="12954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2954" y="843533"/>
                </a:moveTo>
                <a:lnTo>
                  <a:pt x="12954" y="836675"/>
                </a:lnTo>
                <a:lnTo>
                  <a:pt x="6096" y="830579"/>
                </a:lnTo>
                <a:lnTo>
                  <a:pt x="6096" y="843533"/>
                </a:lnTo>
                <a:lnTo>
                  <a:pt x="12954" y="843533"/>
                </a:lnTo>
                <a:close/>
              </a:path>
              <a:path w="1708785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5519" y="1540462"/>
            <a:ext cx="108661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12187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Restoration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4876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4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5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4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4" h="843914">
                <a:moveTo>
                  <a:pt x="12953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5" y="830579"/>
                </a:lnTo>
                <a:lnTo>
                  <a:pt x="12953" y="830579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6095" y="830579"/>
                </a:lnTo>
                <a:lnTo>
                  <a:pt x="12953" y="836675"/>
                </a:lnTo>
                <a:lnTo>
                  <a:pt x="12953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2953" y="843533"/>
                </a:moveTo>
                <a:lnTo>
                  <a:pt x="12953" y="836675"/>
                </a:lnTo>
                <a:lnTo>
                  <a:pt x="6095" y="830579"/>
                </a:lnTo>
                <a:lnTo>
                  <a:pt x="6095" y="843533"/>
                </a:lnTo>
                <a:lnTo>
                  <a:pt x="12953" y="843533"/>
                </a:lnTo>
                <a:close/>
              </a:path>
              <a:path w="1708784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91505" y="1540462"/>
            <a:ext cx="1318720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26807" marR="4042" indent="-117208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Morphological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6311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85980" y="2461310"/>
            <a:ext cx="130659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Segmentation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63115" y="3813307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48106" y="3911697"/>
            <a:ext cx="982689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 marR="4042" indent="171265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Object  recognition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109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3953" y="2367770"/>
            <a:ext cx="1306595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30817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Enhancement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6311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61730" y="3145190"/>
            <a:ext cx="1355094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81843" marR="4042" indent="-72244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Represen</a:t>
            </a:r>
            <a:r>
              <a:rPr dirty="0">
                <a:latin typeface="Arial"/>
                <a:cs typeface="Arial"/>
              </a:rPr>
              <a:t>t</a:t>
            </a:r>
            <a:r>
              <a:rPr spc="-4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i</a:t>
            </a:r>
            <a:r>
              <a:rPr spc="-4" dirty="0">
                <a:latin typeface="Arial"/>
                <a:cs typeface="Arial"/>
              </a:rPr>
              <a:t>on  &amp;</a:t>
            </a:r>
            <a:r>
              <a:rPr spc="-1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Description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1625" y="3993804"/>
            <a:ext cx="157045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Problem</a:t>
            </a:r>
            <a:r>
              <a:rPr spc="-3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Domain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53134" y="3617394"/>
            <a:ext cx="69285" cy="358136"/>
          </a:xfrm>
          <a:custGeom>
            <a:avLst/>
            <a:gdLst/>
            <a:ahLst/>
            <a:cxnLst/>
            <a:rect l="l" t="t" r="r" b="b"/>
            <a:pathLst>
              <a:path w="76200" h="525145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525145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525145">
                <a:moveTo>
                  <a:pt x="44195" y="525017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525017"/>
                </a:lnTo>
                <a:lnTo>
                  <a:pt x="44195" y="525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3134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293370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293370">
                <a:moveTo>
                  <a:pt x="44195" y="293369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293369"/>
                </a:lnTo>
                <a:lnTo>
                  <a:pt x="44195" y="293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5155" y="3617393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05155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2005" y="1736723"/>
            <a:ext cx="1052551" cy="547814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25474" y="726947"/>
                </a:moveTo>
                <a:lnTo>
                  <a:pt x="1125474" y="0"/>
                </a:lnTo>
                <a:lnTo>
                  <a:pt x="0" y="0"/>
                </a:lnTo>
                <a:lnTo>
                  <a:pt x="0" y="12954"/>
                </a:lnTo>
                <a:lnTo>
                  <a:pt x="1113282" y="12953"/>
                </a:lnTo>
                <a:lnTo>
                  <a:pt x="1113282" y="6095"/>
                </a:lnTo>
                <a:lnTo>
                  <a:pt x="1119378" y="12953"/>
                </a:lnTo>
                <a:lnTo>
                  <a:pt x="1119378" y="726947"/>
                </a:lnTo>
                <a:lnTo>
                  <a:pt x="1125474" y="726947"/>
                </a:lnTo>
                <a:close/>
              </a:path>
              <a:path w="1157604" h="803275">
                <a:moveTo>
                  <a:pt x="1157478" y="726947"/>
                </a:moveTo>
                <a:lnTo>
                  <a:pt x="1081278" y="726947"/>
                </a:lnTo>
                <a:lnTo>
                  <a:pt x="1113282" y="790955"/>
                </a:lnTo>
                <a:lnTo>
                  <a:pt x="1113282" y="739901"/>
                </a:lnTo>
                <a:lnTo>
                  <a:pt x="1125474" y="739901"/>
                </a:lnTo>
                <a:lnTo>
                  <a:pt x="1125474" y="790955"/>
                </a:lnTo>
                <a:lnTo>
                  <a:pt x="1157478" y="726947"/>
                </a:lnTo>
                <a:close/>
              </a:path>
              <a:path w="1157604" h="803275">
                <a:moveTo>
                  <a:pt x="1119378" y="12953"/>
                </a:moveTo>
                <a:lnTo>
                  <a:pt x="1113282" y="6095"/>
                </a:lnTo>
                <a:lnTo>
                  <a:pt x="1113282" y="12953"/>
                </a:lnTo>
                <a:lnTo>
                  <a:pt x="1119378" y="12953"/>
                </a:lnTo>
                <a:close/>
              </a:path>
              <a:path w="1157604" h="803275">
                <a:moveTo>
                  <a:pt x="1119378" y="726947"/>
                </a:moveTo>
                <a:lnTo>
                  <a:pt x="1119378" y="12953"/>
                </a:lnTo>
                <a:lnTo>
                  <a:pt x="1113282" y="12953"/>
                </a:lnTo>
                <a:lnTo>
                  <a:pt x="1113282" y="726947"/>
                </a:lnTo>
                <a:lnTo>
                  <a:pt x="1119378" y="726947"/>
                </a:lnTo>
                <a:close/>
              </a:path>
              <a:path w="1157604" h="803275">
                <a:moveTo>
                  <a:pt x="1125474" y="790955"/>
                </a:moveTo>
                <a:lnTo>
                  <a:pt x="1125474" y="739901"/>
                </a:lnTo>
                <a:lnTo>
                  <a:pt x="1113282" y="739901"/>
                </a:lnTo>
                <a:lnTo>
                  <a:pt x="1113282" y="790955"/>
                </a:lnTo>
                <a:lnTo>
                  <a:pt x="1119378" y="803147"/>
                </a:lnTo>
                <a:lnTo>
                  <a:pt x="1125474" y="790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59627" y="1714897"/>
            <a:ext cx="621253" cy="51967"/>
          </a:xfrm>
          <a:custGeom>
            <a:avLst/>
            <a:gdLst/>
            <a:ahLst/>
            <a:cxnLst/>
            <a:rect l="l" t="t" r="r" b="b"/>
            <a:pathLst>
              <a:path w="683260" h="76200">
                <a:moveTo>
                  <a:pt x="619505" y="44957"/>
                </a:moveTo>
                <a:lnTo>
                  <a:pt x="619505" y="32003"/>
                </a:lnTo>
                <a:lnTo>
                  <a:pt x="0" y="32003"/>
                </a:lnTo>
                <a:lnTo>
                  <a:pt x="0" y="44957"/>
                </a:lnTo>
                <a:lnTo>
                  <a:pt x="619505" y="44957"/>
                </a:lnTo>
                <a:close/>
              </a:path>
              <a:path w="683260" h="76200">
                <a:moveTo>
                  <a:pt x="682751" y="38099"/>
                </a:moveTo>
                <a:lnTo>
                  <a:pt x="606551" y="0"/>
                </a:lnTo>
                <a:lnTo>
                  <a:pt x="606551" y="32003"/>
                </a:lnTo>
                <a:lnTo>
                  <a:pt x="619505" y="32003"/>
                </a:lnTo>
                <a:lnTo>
                  <a:pt x="619505" y="69722"/>
                </a:lnTo>
                <a:lnTo>
                  <a:pt x="682751" y="38099"/>
                </a:lnTo>
                <a:close/>
              </a:path>
              <a:path w="683260" h="76200">
                <a:moveTo>
                  <a:pt x="619505" y="69722"/>
                </a:moveTo>
                <a:lnTo>
                  <a:pt x="619505" y="44957"/>
                </a:lnTo>
                <a:lnTo>
                  <a:pt x="606551" y="44957"/>
                </a:lnTo>
                <a:lnTo>
                  <a:pt x="606551" y="76199"/>
                </a:lnTo>
                <a:lnTo>
                  <a:pt x="619505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82233" y="1714897"/>
            <a:ext cx="1035807" cy="569900"/>
          </a:xfrm>
          <a:custGeom>
            <a:avLst/>
            <a:gdLst/>
            <a:ahLst/>
            <a:cxnLst/>
            <a:rect l="l" t="t" r="r" b="b"/>
            <a:pathLst>
              <a:path w="1139189" h="835660">
                <a:moveTo>
                  <a:pt x="1075944" y="44957"/>
                </a:moveTo>
                <a:lnTo>
                  <a:pt x="1075944" y="32003"/>
                </a:lnTo>
                <a:lnTo>
                  <a:pt x="0" y="32003"/>
                </a:lnTo>
                <a:lnTo>
                  <a:pt x="0" y="835151"/>
                </a:lnTo>
                <a:lnTo>
                  <a:pt x="6096" y="835151"/>
                </a:lnTo>
                <a:lnTo>
                  <a:pt x="6095" y="44957"/>
                </a:lnTo>
                <a:lnTo>
                  <a:pt x="12191" y="38100"/>
                </a:lnTo>
                <a:lnTo>
                  <a:pt x="12191" y="44957"/>
                </a:lnTo>
                <a:lnTo>
                  <a:pt x="1075944" y="44957"/>
                </a:lnTo>
                <a:close/>
              </a:path>
              <a:path w="1139189" h="835660">
                <a:moveTo>
                  <a:pt x="12191" y="44957"/>
                </a:moveTo>
                <a:lnTo>
                  <a:pt x="12191" y="38100"/>
                </a:lnTo>
                <a:lnTo>
                  <a:pt x="6095" y="44957"/>
                </a:lnTo>
                <a:lnTo>
                  <a:pt x="12191" y="44957"/>
                </a:lnTo>
                <a:close/>
              </a:path>
              <a:path w="1139189" h="835660">
                <a:moveTo>
                  <a:pt x="12191" y="835151"/>
                </a:moveTo>
                <a:lnTo>
                  <a:pt x="12191" y="44957"/>
                </a:lnTo>
                <a:lnTo>
                  <a:pt x="6095" y="44957"/>
                </a:lnTo>
                <a:lnTo>
                  <a:pt x="6096" y="835151"/>
                </a:lnTo>
                <a:lnTo>
                  <a:pt x="12191" y="835151"/>
                </a:lnTo>
                <a:close/>
              </a:path>
              <a:path w="1139189" h="835660">
                <a:moveTo>
                  <a:pt x="1139190" y="38099"/>
                </a:moveTo>
                <a:lnTo>
                  <a:pt x="1062990" y="0"/>
                </a:lnTo>
                <a:lnTo>
                  <a:pt x="1062990" y="32003"/>
                </a:lnTo>
                <a:lnTo>
                  <a:pt x="1075944" y="32003"/>
                </a:lnTo>
                <a:lnTo>
                  <a:pt x="1075944" y="69722"/>
                </a:lnTo>
                <a:lnTo>
                  <a:pt x="1139190" y="38099"/>
                </a:lnTo>
                <a:close/>
              </a:path>
              <a:path w="1139189" h="835660">
                <a:moveTo>
                  <a:pt x="1075944" y="69722"/>
                </a:moveTo>
                <a:lnTo>
                  <a:pt x="1075944" y="44957"/>
                </a:lnTo>
                <a:lnTo>
                  <a:pt x="1062990" y="44957"/>
                </a:lnTo>
                <a:lnTo>
                  <a:pt x="1062990" y="76199"/>
                </a:lnTo>
                <a:lnTo>
                  <a:pt x="1075944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36748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5" h="855979">
                <a:moveTo>
                  <a:pt x="25907" y="829818"/>
                </a:moveTo>
                <a:lnTo>
                  <a:pt x="25907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7" y="829818"/>
                </a:lnTo>
                <a:close/>
              </a:path>
              <a:path w="1721485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7" y="842772"/>
                </a:lnTo>
                <a:lnTo>
                  <a:pt x="25907" y="855726"/>
                </a:lnTo>
                <a:lnTo>
                  <a:pt x="86106" y="855726"/>
                </a:lnTo>
                <a:close/>
              </a:path>
              <a:path w="1721485" h="855979">
                <a:moveTo>
                  <a:pt x="25907" y="855726"/>
                </a:moveTo>
                <a:lnTo>
                  <a:pt x="25907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7" y="855726"/>
                </a:lnTo>
                <a:close/>
              </a:path>
              <a:path w="1721485" h="855979">
                <a:moveTo>
                  <a:pt x="25907" y="665226"/>
                </a:moveTo>
                <a:lnTo>
                  <a:pt x="25907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7" y="665226"/>
                </a:lnTo>
                <a:close/>
              </a:path>
              <a:path w="1721485" h="855979">
                <a:moveTo>
                  <a:pt x="25907" y="486918"/>
                </a:moveTo>
                <a:lnTo>
                  <a:pt x="25907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7" y="486918"/>
                </a:lnTo>
                <a:close/>
              </a:path>
              <a:path w="1721485" h="855979">
                <a:moveTo>
                  <a:pt x="25907" y="309372"/>
                </a:moveTo>
                <a:lnTo>
                  <a:pt x="25907" y="208025"/>
                </a:lnTo>
                <a:lnTo>
                  <a:pt x="0" y="208025"/>
                </a:lnTo>
                <a:lnTo>
                  <a:pt x="0" y="309372"/>
                </a:lnTo>
                <a:lnTo>
                  <a:pt x="25907" y="309372"/>
                </a:lnTo>
                <a:close/>
              </a:path>
              <a:path w="1721485" h="855979">
                <a:moveTo>
                  <a:pt x="25907" y="131826"/>
                </a:moveTo>
                <a:lnTo>
                  <a:pt x="25907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7" y="131826"/>
                </a:lnTo>
                <a:close/>
              </a:path>
              <a:path w="1721485" h="855979">
                <a:moveTo>
                  <a:pt x="173735" y="25146"/>
                </a:moveTo>
                <a:lnTo>
                  <a:pt x="173735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3735" y="25146"/>
                </a:lnTo>
                <a:close/>
              </a:path>
              <a:path w="1721485" h="855979">
                <a:moveTo>
                  <a:pt x="351282" y="25146"/>
                </a:moveTo>
                <a:lnTo>
                  <a:pt x="351282" y="0"/>
                </a:lnTo>
                <a:lnTo>
                  <a:pt x="249936" y="0"/>
                </a:lnTo>
                <a:lnTo>
                  <a:pt x="249936" y="25146"/>
                </a:lnTo>
                <a:lnTo>
                  <a:pt x="351282" y="25146"/>
                </a:lnTo>
                <a:close/>
              </a:path>
              <a:path w="1721485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5" h="855979">
                <a:moveTo>
                  <a:pt x="707136" y="25146"/>
                </a:moveTo>
                <a:lnTo>
                  <a:pt x="707136" y="0"/>
                </a:lnTo>
                <a:lnTo>
                  <a:pt x="605028" y="0"/>
                </a:lnTo>
                <a:lnTo>
                  <a:pt x="605028" y="25146"/>
                </a:lnTo>
                <a:lnTo>
                  <a:pt x="707136" y="25146"/>
                </a:lnTo>
                <a:close/>
              </a:path>
              <a:path w="1721485" h="855979">
                <a:moveTo>
                  <a:pt x="884682" y="25146"/>
                </a:moveTo>
                <a:lnTo>
                  <a:pt x="884682" y="0"/>
                </a:lnTo>
                <a:lnTo>
                  <a:pt x="783336" y="0"/>
                </a:lnTo>
                <a:lnTo>
                  <a:pt x="783336" y="25146"/>
                </a:lnTo>
                <a:lnTo>
                  <a:pt x="884682" y="25146"/>
                </a:lnTo>
                <a:close/>
              </a:path>
              <a:path w="1721485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5" h="855979">
                <a:moveTo>
                  <a:pt x="1240536" y="25146"/>
                </a:moveTo>
                <a:lnTo>
                  <a:pt x="1240536" y="0"/>
                </a:lnTo>
                <a:lnTo>
                  <a:pt x="1138428" y="0"/>
                </a:lnTo>
                <a:lnTo>
                  <a:pt x="1138428" y="25146"/>
                </a:lnTo>
                <a:lnTo>
                  <a:pt x="1240536" y="25146"/>
                </a:lnTo>
                <a:close/>
              </a:path>
              <a:path w="1721485" h="855979">
                <a:moveTo>
                  <a:pt x="1418082" y="25146"/>
                </a:moveTo>
                <a:lnTo>
                  <a:pt x="1418082" y="0"/>
                </a:lnTo>
                <a:lnTo>
                  <a:pt x="1316736" y="0"/>
                </a:lnTo>
                <a:lnTo>
                  <a:pt x="1316736" y="25146"/>
                </a:lnTo>
                <a:lnTo>
                  <a:pt x="1418082" y="25146"/>
                </a:lnTo>
                <a:close/>
              </a:path>
              <a:path w="1721485" h="855979">
                <a:moveTo>
                  <a:pt x="1595628" y="25146"/>
                </a:moveTo>
                <a:lnTo>
                  <a:pt x="1595628" y="0"/>
                </a:lnTo>
                <a:lnTo>
                  <a:pt x="1494282" y="0"/>
                </a:lnTo>
                <a:lnTo>
                  <a:pt x="1494282" y="25146"/>
                </a:lnTo>
                <a:lnTo>
                  <a:pt x="1595628" y="25146"/>
                </a:lnTo>
                <a:close/>
              </a:path>
              <a:path w="1721485" h="855979">
                <a:moveTo>
                  <a:pt x="1721358" y="77724"/>
                </a:moveTo>
                <a:lnTo>
                  <a:pt x="1721358" y="0"/>
                </a:lnTo>
                <a:lnTo>
                  <a:pt x="1671828" y="0"/>
                </a:lnTo>
                <a:lnTo>
                  <a:pt x="1671828" y="25146"/>
                </a:lnTo>
                <a:lnTo>
                  <a:pt x="1695450" y="25146"/>
                </a:lnTo>
                <a:lnTo>
                  <a:pt x="1695450" y="12954"/>
                </a:lnTo>
                <a:lnTo>
                  <a:pt x="1708404" y="25146"/>
                </a:lnTo>
                <a:lnTo>
                  <a:pt x="1708404" y="77724"/>
                </a:lnTo>
                <a:lnTo>
                  <a:pt x="1721358" y="77724"/>
                </a:lnTo>
                <a:close/>
              </a:path>
              <a:path w="1721485" h="855979">
                <a:moveTo>
                  <a:pt x="1708404" y="25146"/>
                </a:moveTo>
                <a:lnTo>
                  <a:pt x="1695450" y="12954"/>
                </a:lnTo>
                <a:lnTo>
                  <a:pt x="1695450" y="25146"/>
                </a:lnTo>
                <a:lnTo>
                  <a:pt x="1708404" y="25146"/>
                </a:lnTo>
                <a:close/>
              </a:path>
              <a:path w="1721485" h="855979">
                <a:moveTo>
                  <a:pt x="1708404" y="77724"/>
                </a:moveTo>
                <a:lnTo>
                  <a:pt x="1708404" y="25146"/>
                </a:lnTo>
                <a:lnTo>
                  <a:pt x="1695450" y="25146"/>
                </a:lnTo>
                <a:lnTo>
                  <a:pt x="1695450" y="77724"/>
                </a:lnTo>
                <a:lnTo>
                  <a:pt x="1708404" y="77724"/>
                </a:lnTo>
                <a:close/>
              </a:path>
              <a:path w="1721485" h="855979">
                <a:moveTo>
                  <a:pt x="1721358" y="255270"/>
                </a:moveTo>
                <a:lnTo>
                  <a:pt x="1721358" y="153924"/>
                </a:lnTo>
                <a:lnTo>
                  <a:pt x="1695450" y="153924"/>
                </a:lnTo>
                <a:lnTo>
                  <a:pt x="1695450" y="255270"/>
                </a:lnTo>
                <a:lnTo>
                  <a:pt x="1721358" y="255270"/>
                </a:lnTo>
                <a:close/>
              </a:path>
              <a:path w="1721485" h="855979">
                <a:moveTo>
                  <a:pt x="1721358" y="433577"/>
                </a:moveTo>
                <a:lnTo>
                  <a:pt x="1721358" y="331470"/>
                </a:lnTo>
                <a:lnTo>
                  <a:pt x="1695450" y="331470"/>
                </a:lnTo>
                <a:lnTo>
                  <a:pt x="1695450" y="433577"/>
                </a:lnTo>
                <a:lnTo>
                  <a:pt x="1721358" y="433577"/>
                </a:lnTo>
                <a:close/>
              </a:path>
              <a:path w="1721485" h="855979">
                <a:moveTo>
                  <a:pt x="1721358" y="611124"/>
                </a:moveTo>
                <a:lnTo>
                  <a:pt x="1721358" y="509777"/>
                </a:lnTo>
                <a:lnTo>
                  <a:pt x="1695450" y="509777"/>
                </a:lnTo>
                <a:lnTo>
                  <a:pt x="1695450" y="611124"/>
                </a:lnTo>
                <a:lnTo>
                  <a:pt x="1721358" y="611124"/>
                </a:lnTo>
                <a:close/>
              </a:path>
              <a:path w="1721485" h="855979">
                <a:moveTo>
                  <a:pt x="1721358" y="788670"/>
                </a:moveTo>
                <a:lnTo>
                  <a:pt x="1721358" y="687324"/>
                </a:lnTo>
                <a:lnTo>
                  <a:pt x="1695450" y="687324"/>
                </a:lnTo>
                <a:lnTo>
                  <a:pt x="1695450" y="788670"/>
                </a:lnTo>
                <a:lnTo>
                  <a:pt x="1721358" y="788670"/>
                </a:lnTo>
                <a:close/>
              </a:path>
              <a:path w="1721485" h="855979">
                <a:moveTo>
                  <a:pt x="1686306" y="855726"/>
                </a:moveTo>
                <a:lnTo>
                  <a:pt x="1686306" y="829818"/>
                </a:lnTo>
                <a:lnTo>
                  <a:pt x="1584959" y="829818"/>
                </a:lnTo>
                <a:lnTo>
                  <a:pt x="1584959" y="855726"/>
                </a:lnTo>
                <a:lnTo>
                  <a:pt x="1686306" y="855726"/>
                </a:lnTo>
                <a:close/>
              </a:path>
              <a:path w="1721485" h="855979">
                <a:moveTo>
                  <a:pt x="1508760" y="855726"/>
                </a:moveTo>
                <a:lnTo>
                  <a:pt x="1508760" y="829818"/>
                </a:lnTo>
                <a:lnTo>
                  <a:pt x="1406652" y="829818"/>
                </a:lnTo>
                <a:lnTo>
                  <a:pt x="1406652" y="855726"/>
                </a:lnTo>
                <a:lnTo>
                  <a:pt x="1508760" y="855726"/>
                </a:lnTo>
                <a:close/>
              </a:path>
              <a:path w="1721485" h="855979">
                <a:moveTo>
                  <a:pt x="1330452" y="855726"/>
                </a:moveTo>
                <a:lnTo>
                  <a:pt x="1330452" y="829818"/>
                </a:lnTo>
                <a:lnTo>
                  <a:pt x="1229106" y="829818"/>
                </a:lnTo>
                <a:lnTo>
                  <a:pt x="1229106" y="855726"/>
                </a:lnTo>
                <a:lnTo>
                  <a:pt x="1330452" y="855726"/>
                </a:lnTo>
                <a:close/>
              </a:path>
              <a:path w="1721485" h="855979">
                <a:moveTo>
                  <a:pt x="1152906" y="855726"/>
                </a:moveTo>
                <a:lnTo>
                  <a:pt x="1152906" y="829818"/>
                </a:lnTo>
                <a:lnTo>
                  <a:pt x="1051559" y="829818"/>
                </a:lnTo>
                <a:lnTo>
                  <a:pt x="1051559" y="855726"/>
                </a:lnTo>
                <a:lnTo>
                  <a:pt x="1152906" y="855726"/>
                </a:lnTo>
                <a:close/>
              </a:path>
              <a:path w="1721485" h="855979">
                <a:moveTo>
                  <a:pt x="975360" y="855726"/>
                </a:moveTo>
                <a:lnTo>
                  <a:pt x="975360" y="829818"/>
                </a:lnTo>
                <a:lnTo>
                  <a:pt x="873252" y="829818"/>
                </a:lnTo>
                <a:lnTo>
                  <a:pt x="873252" y="855726"/>
                </a:lnTo>
                <a:lnTo>
                  <a:pt x="975360" y="855726"/>
                </a:lnTo>
                <a:close/>
              </a:path>
              <a:path w="1721485" h="855979">
                <a:moveTo>
                  <a:pt x="797052" y="855726"/>
                </a:moveTo>
                <a:lnTo>
                  <a:pt x="797052" y="829818"/>
                </a:lnTo>
                <a:lnTo>
                  <a:pt x="695706" y="829818"/>
                </a:lnTo>
                <a:lnTo>
                  <a:pt x="695706" y="855726"/>
                </a:lnTo>
                <a:lnTo>
                  <a:pt x="797052" y="855726"/>
                </a:lnTo>
                <a:close/>
              </a:path>
              <a:path w="1721485" h="855979">
                <a:moveTo>
                  <a:pt x="619506" y="855726"/>
                </a:moveTo>
                <a:lnTo>
                  <a:pt x="619506" y="829818"/>
                </a:lnTo>
                <a:lnTo>
                  <a:pt x="518159" y="829818"/>
                </a:lnTo>
                <a:lnTo>
                  <a:pt x="518159" y="855726"/>
                </a:lnTo>
                <a:lnTo>
                  <a:pt x="619506" y="855726"/>
                </a:lnTo>
                <a:close/>
              </a:path>
              <a:path w="1721485" h="855979">
                <a:moveTo>
                  <a:pt x="441960" y="855726"/>
                </a:moveTo>
                <a:lnTo>
                  <a:pt x="441960" y="829818"/>
                </a:lnTo>
                <a:lnTo>
                  <a:pt x="339852" y="829818"/>
                </a:lnTo>
                <a:lnTo>
                  <a:pt x="339852" y="855726"/>
                </a:lnTo>
                <a:lnTo>
                  <a:pt x="441960" y="855726"/>
                </a:lnTo>
                <a:close/>
              </a:path>
              <a:path w="1721485" h="855979">
                <a:moveTo>
                  <a:pt x="263652" y="855726"/>
                </a:moveTo>
                <a:lnTo>
                  <a:pt x="263652" y="829818"/>
                </a:lnTo>
                <a:lnTo>
                  <a:pt x="162306" y="829818"/>
                </a:lnTo>
                <a:lnTo>
                  <a:pt x="162306" y="855726"/>
                </a:lnTo>
                <a:lnTo>
                  <a:pt x="263652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2883862" y="4345617"/>
            <a:ext cx="1270221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5588" marR="4042" indent="-95989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Colour</a:t>
            </a:r>
            <a:r>
              <a:rPr spc="-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Image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788270" y="4262817"/>
            <a:ext cx="1541586" cy="566002"/>
          </a:xfrm>
          <a:custGeom>
            <a:avLst/>
            <a:gdLst/>
            <a:ahLst/>
            <a:cxnLst/>
            <a:rect l="l" t="t" r="r" b="b"/>
            <a:pathLst>
              <a:path w="1695450" h="829945">
                <a:moveTo>
                  <a:pt x="1695450" y="829818"/>
                </a:moveTo>
                <a:lnTo>
                  <a:pt x="1695450" y="0"/>
                </a:lnTo>
                <a:lnTo>
                  <a:pt x="0" y="0"/>
                </a:lnTo>
                <a:lnTo>
                  <a:pt x="0" y="829818"/>
                </a:lnTo>
                <a:lnTo>
                  <a:pt x="1695450" y="829818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70949" y="4249826"/>
            <a:ext cx="1576228" cy="591985"/>
          </a:xfrm>
          <a:custGeom>
            <a:avLst/>
            <a:gdLst/>
            <a:ahLst/>
            <a:cxnLst/>
            <a:rect l="l" t="t" r="r" b="b"/>
            <a:pathLst>
              <a:path w="1733550" h="868045">
                <a:moveTo>
                  <a:pt x="38100" y="848868"/>
                </a:moveTo>
                <a:lnTo>
                  <a:pt x="38100" y="696468"/>
                </a:lnTo>
                <a:lnTo>
                  <a:pt x="0" y="696468"/>
                </a:lnTo>
                <a:lnTo>
                  <a:pt x="0" y="848868"/>
                </a:lnTo>
                <a:lnTo>
                  <a:pt x="38100" y="848868"/>
                </a:lnTo>
                <a:close/>
              </a:path>
              <a:path w="1733550" h="868045">
                <a:moveTo>
                  <a:pt x="38100" y="582168"/>
                </a:moveTo>
                <a:lnTo>
                  <a:pt x="38100" y="429768"/>
                </a:lnTo>
                <a:lnTo>
                  <a:pt x="0" y="429768"/>
                </a:lnTo>
                <a:lnTo>
                  <a:pt x="0" y="582168"/>
                </a:lnTo>
                <a:lnTo>
                  <a:pt x="38100" y="582168"/>
                </a:lnTo>
                <a:close/>
              </a:path>
              <a:path w="1733550" h="868045">
                <a:moveTo>
                  <a:pt x="38100" y="315468"/>
                </a:moveTo>
                <a:lnTo>
                  <a:pt x="38100" y="163068"/>
                </a:lnTo>
                <a:lnTo>
                  <a:pt x="0" y="163068"/>
                </a:lnTo>
                <a:lnTo>
                  <a:pt x="0" y="315468"/>
                </a:lnTo>
                <a:lnTo>
                  <a:pt x="38100" y="315468"/>
                </a:lnTo>
                <a:close/>
              </a:path>
              <a:path w="1733550" h="868045">
                <a:moveTo>
                  <a:pt x="140969" y="38100"/>
                </a:moveTo>
                <a:lnTo>
                  <a:pt x="140969" y="0"/>
                </a:lnTo>
                <a:lnTo>
                  <a:pt x="0" y="0"/>
                </a:lnTo>
                <a:lnTo>
                  <a:pt x="0" y="48768"/>
                </a:lnTo>
                <a:lnTo>
                  <a:pt x="19050" y="48768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140969" y="38100"/>
                </a:lnTo>
                <a:close/>
              </a:path>
              <a:path w="1733550" h="868045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1733550" h="868045">
                <a:moveTo>
                  <a:pt x="38100" y="48768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48768"/>
                </a:lnTo>
                <a:lnTo>
                  <a:pt x="38100" y="48768"/>
                </a:lnTo>
                <a:close/>
              </a:path>
              <a:path w="1733550" h="868045">
                <a:moveTo>
                  <a:pt x="407669" y="38100"/>
                </a:moveTo>
                <a:lnTo>
                  <a:pt x="407669" y="1"/>
                </a:lnTo>
                <a:lnTo>
                  <a:pt x="255269" y="1"/>
                </a:lnTo>
                <a:lnTo>
                  <a:pt x="255269" y="38100"/>
                </a:lnTo>
                <a:lnTo>
                  <a:pt x="407669" y="38100"/>
                </a:lnTo>
                <a:close/>
              </a:path>
              <a:path w="1733550" h="868045">
                <a:moveTo>
                  <a:pt x="674369" y="38100"/>
                </a:moveTo>
                <a:lnTo>
                  <a:pt x="674369" y="1"/>
                </a:lnTo>
                <a:lnTo>
                  <a:pt x="521969" y="1"/>
                </a:lnTo>
                <a:lnTo>
                  <a:pt x="521969" y="38100"/>
                </a:lnTo>
                <a:lnTo>
                  <a:pt x="674369" y="38100"/>
                </a:lnTo>
                <a:close/>
              </a:path>
              <a:path w="1733550" h="868045">
                <a:moveTo>
                  <a:pt x="941069" y="38100"/>
                </a:moveTo>
                <a:lnTo>
                  <a:pt x="941069" y="1"/>
                </a:lnTo>
                <a:lnTo>
                  <a:pt x="788669" y="1"/>
                </a:lnTo>
                <a:lnTo>
                  <a:pt x="788669" y="38100"/>
                </a:lnTo>
                <a:lnTo>
                  <a:pt x="941069" y="38100"/>
                </a:lnTo>
                <a:close/>
              </a:path>
              <a:path w="1733550" h="868045">
                <a:moveTo>
                  <a:pt x="1207769" y="38100"/>
                </a:moveTo>
                <a:lnTo>
                  <a:pt x="1207769" y="1"/>
                </a:lnTo>
                <a:lnTo>
                  <a:pt x="1055369" y="1"/>
                </a:lnTo>
                <a:lnTo>
                  <a:pt x="1055369" y="38100"/>
                </a:lnTo>
                <a:lnTo>
                  <a:pt x="1207769" y="38100"/>
                </a:lnTo>
                <a:close/>
              </a:path>
              <a:path w="1733550" h="868045">
                <a:moveTo>
                  <a:pt x="1474469" y="38100"/>
                </a:moveTo>
                <a:lnTo>
                  <a:pt x="1474469" y="1"/>
                </a:lnTo>
                <a:lnTo>
                  <a:pt x="1322069" y="1"/>
                </a:lnTo>
                <a:lnTo>
                  <a:pt x="1322069" y="38100"/>
                </a:lnTo>
                <a:lnTo>
                  <a:pt x="1474469" y="38100"/>
                </a:lnTo>
                <a:close/>
              </a:path>
              <a:path w="1733550" h="868045">
                <a:moveTo>
                  <a:pt x="1733549" y="45719"/>
                </a:moveTo>
                <a:lnTo>
                  <a:pt x="1733549" y="0"/>
                </a:lnTo>
                <a:lnTo>
                  <a:pt x="1588769" y="0"/>
                </a:lnTo>
                <a:lnTo>
                  <a:pt x="1588769" y="38100"/>
                </a:lnTo>
                <a:lnTo>
                  <a:pt x="1695449" y="38100"/>
                </a:lnTo>
                <a:lnTo>
                  <a:pt x="1695449" y="19050"/>
                </a:lnTo>
                <a:lnTo>
                  <a:pt x="1714499" y="38100"/>
                </a:lnTo>
                <a:lnTo>
                  <a:pt x="1714499" y="45719"/>
                </a:lnTo>
                <a:lnTo>
                  <a:pt x="1733549" y="45719"/>
                </a:lnTo>
                <a:close/>
              </a:path>
              <a:path w="1733550" h="868045">
                <a:moveTo>
                  <a:pt x="1714499" y="38100"/>
                </a:moveTo>
                <a:lnTo>
                  <a:pt x="1695449" y="19050"/>
                </a:lnTo>
                <a:lnTo>
                  <a:pt x="1695449" y="38100"/>
                </a:lnTo>
                <a:lnTo>
                  <a:pt x="1714499" y="38100"/>
                </a:lnTo>
                <a:close/>
              </a:path>
              <a:path w="1733550" h="868045">
                <a:moveTo>
                  <a:pt x="1714499" y="45719"/>
                </a:moveTo>
                <a:lnTo>
                  <a:pt x="1714499" y="38100"/>
                </a:lnTo>
                <a:lnTo>
                  <a:pt x="1695449" y="38100"/>
                </a:lnTo>
                <a:lnTo>
                  <a:pt x="1695449" y="45719"/>
                </a:lnTo>
                <a:lnTo>
                  <a:pt x="1714499" y="45719"/>
                </a:lnTo>
                <a:close/>
              </a:path>
              <a:path w="1733550" h="868045">
                <a:moveTo>
                  <a:pt x="1733549" y="312420"/>
                </a:moveTo>
                <a:lnTo>
                  <a:pt x="1733549" y="160019"/>
                </a:lnTo>
                <a:lnTo>
                  <a:pt x="1695449" y="160019"/>
                </a:lnTo>
                <a:lnTo>
                  <a:pt x="1695449" y="312420"/>
                </a:lnTo>
                <a:lnTo>
                  <a:pt x="1733549" y="312420"/>
                </a:lnTo>
                <a:close/>
              </a:path>
              <a:path w="1733550" h="868045">
                <a:moveTo>
                  <a:pt x="1733549" y="579120"/>
                </a:moveTo>
                <a:lnTo>
                  <a:pt x="1733549" y="426720"/>
                </a:lnTo>
                <a:lnTo>
                  <a:pt x="1695449" y="426720"/>
                </a:lnTo>
                <a:lnTo>
                  <a:pt x="1695449" y="579120"/>
                </a:lnTo>
                <a:lnTo>
                  <a:pt x="1733549" y="579120"/>
                </a:lnTo>
                <a:close/>
              </a:path>
              <a:path w="1733550" h="868045">
                <a:moveTo>
                  <a:pt x="1733549" y="845820"/>
                </a:moveTo>
                <a:lnTo>
                  <a:pt x="1733549" y="693420"/>
                </a:lnTo>
                <a:lnTo>
                  <a:pt x="1695449" y="693420"/>
                </a:lnTo>
                <a:lnTo>
                  <a:pt x="1695449" y="845820"/>
                </a:lnTo>
                <a:lnTo>
                  <a:pt x="1733549" y="845820"/>
                </a:lnTo>
                <a:close/>
              </a:path>
              <a:path w="1733550" h="868045">
                <a:moveTo>
                  <a:pt x="1603247" y="867918"/>
                </a:moveTo>
                <a:lnTo>
                  <a:pt x="1603247" y="829818"/>
                </a:lnTo>
                <a:lnTo>
                  <a:pt x="1450847" y="829818"/>
                </a:lnTo>
                <a:lnTo>
                  <a:pt x="1450847" y="867918"/>
                </a:lnTo>
                <a:lnTo>
                  <a:pt x="1603247" y="867918"/>
                </a:lnTo>
                <a:close/>
              </a:path>
              <a:path w="1733550" h="868045">
                <a:moveTo>
                  <a:pt x="1336547" y="867918"/>
                </a:moveTo>
                <a:lnTo>
                  <a:pt x="1336547" y="829818"/>
                </a:lnTo>
                <a:lnTo>
                  <a:pt x="1184147" y="829818"/>
                </a:lnTo>
                <a:lnTo>
                  <a:pt x="1184147" y="867918"/>
                </a:lnTo>
                <a:lnTo>
                  <a:pt x="1336547" y="867918"/>
                </a:lnTo>
                <a:close/>
              </a:path>
              <a:path w="1733550" h="868045">
                <a:moveTo>
                  <a:pt x="1069847" y="867918"/>
                </a:moveTo>
                <a:lnTo>
                  <a:pt x="1069847" y="829818"/>
                </a:lnTo>
                <a:lnTo>
                  <a:pt x="917447" y="829818"/>
                </a:lnTo>
                <a:lnTo>
                  <a:pt x="917447" y="867918"/>
                </a:lnTo>
                <a:lnTo>
                  <a:pt x="1069847" y="867918"/>
                </a:lnTo>
                <a:close/>
              </a:path>
              <a:path w="1733550" h="868045">
                <a:moveTo>
                  <a:pt x="803147" y="867918"/>
                </a:moveTo>
                <a:lnTo>
                  <a:pt x="803147" y="829818"/>
                </a:lnTo>
                <a:lnTo>
                  <a:pt x="650747" y="829818"/>
                </a:lnTo>
                <a:lnTo>
                  <a:pt x="650747" y="867918"/>
                </a:lnTo>
                <a:lnTo>
                  <a:pt x="803147" y="867918"/>
                </a:lnTo>
                <a:close/>
              </a:path>
              <a:path w="1733550" h="868045">
                <a:moveTo>
                  <a:pt x="536447" y="867918"/>
                </a:moveTo>
                <a:lnTo>
                  <a:pt x="536447" y="829818"/>
                </a:lnTo>
                <a:lnTo>
                  <a:pt x="384047" y="829818"/>
                </a:lnTo>
                <a:lnTo>
                  <a:pt x="384047" y="867918"/>
                </a:lnTo>
                <a:lnTo>
                  <a:pt x="536447" y="867918"/>
                </a:lnTo>
                <a:close/>
              </a:path>
              <a:path w="1733550" h="868045">
                <a:moveTo>
                  <a:pt x="269747" y="867918"/>
                </a:moveTo>
                <a:lnTo>
                  <a:pt x="269747" y="829818"/>
                </a:lnTo>
                <a:lnTo>
                  <a:pt x="117347" y="829818"/>
                </a:lnTo>
                <a:lnTo>
                  <a:pt x="117347" y="867918"/>
                </a:lnTo>
                <a:lnTo>
                  <a:pt x="269747" y="86791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788270" y="4262817"/>
            <a:ext cx="1541586" cy="538526"/>
          </a:xfrm>
          <a:prstGeom prst="rect">
            <a:avLst/>
          </a:prstGeom>
        </p:spPr>
        <p:txBody>
          <a:bodyPr vert="horz" wrap="square" lIns="0" tIns="106598" rIns="0" bIns="0" rtlCol="0">
            <a:spAutoFit/>
          </a:bodyPr>
          <a:lstStyle/>
          <a:p>
            <a:pPr marL="137416" marR="132869" indent="282915">
              <a:spcBef>
                <a:spcPts val="839"/>
              </a:spcBef>
            </a:pPr>
            <a:r>
              <a:rPr spc="-4" dirty="0">
                <a:latin typeface="Arial"/>
                <a:cs typeface="Arial"/>
              </a:rPr>
              <a:t>Image  Compression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3139986" y="2104647"/>
            <a:ext cx="2846217" cy="2021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552963" y="1478622"/>
            <a:ext cx="1011557" cy="61036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</a:pP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Reduce  image size  (e.g.</a:t>
            </a:r>
            <a:r>
              <a:rPr sz="1300" b="1" spc="-52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JPEG)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spc="-4" dirty="0"/>
              <a:t>Key </a:t>
            </a:r>
            <a:r>
              <a:rPr dirty="0"/>
              <a:t>Stages </a:t>
            </a:r>
            <a:r>
              <a:rPr spc="-4" dirty="0"/>
              <a:t>in Digital </a:t>
            </a:r>
            <a:r>
              <a:rPr dirty="0"/>
              <a:t>Image </a:t>
            </a:r>
            <a:r>
              <a:rPr spc="-4" dirty="0"/>
              <a:t>Processing:  </a:t>
            </a:r>
            <a:r>
              <a:rPr dirty="0"/>
              <a:t>Colour Image</a:t>
            </a:r>
            <a:r>
              <a:rPr spc="-8" dirty="0"/>
              <a:t> </a:t>
            </a:r>
            <a:r>
              <a:rPr spc="-4" dirty="0"/>
              <a:t>Processing</a:t>
            </a:r>
          </a:p>
        </p:txBody>
      </p:sp>
      <p:sp>
        <p:nvSpPr>
          <p:cNvPr id="3" name="object 3"/>
          <p:cNvSpPr/>
          <p:nvPr/>
        </p:nvSpPr>
        <p:spPr>
          <a:xfrm>
            <a:off x="91109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5" y="12954"/>
                </a:lnTo>
                <a:lnTo>
                  <a:pt x="1701545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5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5" y="12954"/>
                </a:lnTo>
                <a:close/>
              </a:path>
              <a:path w="1708785" h="843279">
                <a:moveTo>
                  <a:pt x="1701545" y="830580"/>
                </a:moveTo>
                <a:lnTo>
                  <a:pt x="1701545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5" y="830580"/>
                </a:lnTo>
                <a:close/>
              </a:path>
              <a:path w="1708785" h="843279">
                <a:moveTo>
                  <a:pt x="1701545" y="842772"/>
                </a:moveTo>
                <a:lnTo>
                  <a:pt x="1701545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5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72530" y="3134277"/>
            <a:ext cx="102945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18692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Acquisition</a:t>
            </a:r>
            <a:endParaRPr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712498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5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6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5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5" h="843914">
                <a:moveTo>
                  <a:pt x="12954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6" y="830579"/>
                </a:lnTo>
                <a:lnTo>
                  <a:pt x="12954" y="830579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6096" y="830579"/>
                </a:lnTo>
                <a:lnTo>
                  <a:pt x="12954" y="836675"/>
                </a:lnTo>
                <a:lnTo>
                  <a:pt x="12954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2954" y="843533"/>
                </a:moveTo>
                <a:lnTo>
                  <a:pt x="12954" y="836675"/>
                </a:lnTo>
                <a:lnTo>
                  <a:pt x="6096" y="830579"/>
                </a:lnTo>
                <a:lnTo>
                  <a:pt x="6096" y="843533"/>
                </a:lnTo>
                <a:lnTo>
                  <a:pt x="12954" y="843533"/>
                </a:lnTo>
                <a:close/>
              </a:path>
              <a:path w="1708785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5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5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2945519" y="1540462"/>
            <a:ext cx="1086616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12187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Restoration</a:t>
            </a:r>
            <a:endParaRPr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874876" y="1452985"/>
            <a:ext cx="1553711" cy="575530"/>
          </a:xfrm>
          <a:custGeom>
            <a:avLst/>
            <a:gdLst/>
            <a:ahLst/>
            <a:cxnLst/>
            <a:rect l="l" t="t" r="r" b="b"/>
            <a:pathLst>
              <a:path w="1708784" h="843914">
                <a:moveTo>
                  <a:pt x="1708404" y="843533"/>
                </a:moveTo>
                <a:lnTo>
                  <a:pt x="1708404" y="0"/>
                </a:lnTo>
                <a:lnTo>
                  <a:pt x="0" y="0"/>
                </a:lnTo>
                <a:lnTo>
                  <a:pt x="0" y="843533"/>
                </a:lnTo>
                <a:lnTo>
                  <a:pt x="6095" y="843533"/>
                </a:lnTo>
                <a:lnTo>
                  <a:pt x="6095" y="12953"/>
                </a:lnTo>
                <a:lnTo>
                  <a:pt x="12953" y="6857"/>
                </a:lnTo>
                <a:lnTo>
                  <a:pt x="12953" y="12953"/>
                </a:lnTo>
                <a:lnTo>
                  <a:pt x="1695449" y="12953"/>
                </a:lnTo>
                <a:lnTo>
                  <a:pt x="1695449" y="6857"/>
                </a:lnTo>
                <a:lnTo>
                  <a:pt x="1701545" y="12953"/>
                </a:lnTo>
                <a:lnTo>
                  <a:pt x="1701545" y="843533"/>
                </a:lnTo>
                <a:lnTo>
                  <a:pt x="1708404" y="843533"/>
                </a:lnTo>
                <a:close/>
              </a:path>
              <a:path w="1708784" h="843914">
                <a:moveTo>
                  <a:pt x="12953" y="12953"/>
                </a:moveTo>
                <a:lnTo>
                  <a:pt x="12953" y="6857"/>
                </a:lnTo>
                <a:lnTo>
                  <a:pt x="6095" y="12953"/>
                </a:lnTo>
                <a:lnTo>
                  <a:pt x="12953" y="12953"/>
                </a:lnTo>
                <a:close/>
              </a:path>
              <a:path w="1708784" h="843914">
                <a:moveTo>
                  <a:pt x="12953" y="830579"/>
                </a:moveTo>
                <a:lnTo>
                  <a:pt x="12953" y="12953"/>
                </a:lnTo>
                <a:lnTo>
                  <a:pt x="6095" y="12953"/>
                </a:lnTo>
                <a:lnTo>
                  <a:pt x="6095" y="830579"/>
                </a:lnTo>
                <a:lnTo>
                  <a:pt x="12953" y="830579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6095" y="830579"/>
                </a:lnTo>
                <a:lnTo>
                  <a:pt x="12953" y="836675"/>
                </a:lnTo>
                <a:lnTo>
                  <a:pt x="12953" y="843533"/>
                </a:lnTo>
                <a:lnTo>
                  <a:pt x="1695449" y="843533"/>
                </a:lnTo>
                <a:lnTo>
                  <a:pt x="1695449" y="836675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2953" y="843533"/>
                </a:moveTo>
                <a:lnTo>
                  <a:pt x="12953" y="836675"/>
                </a:lnTo>
                <a:lnTo>
                  <a:pt x="6095" y="830579"/>
                </a:lnTo>
                <a:lnTo>
                  <a:pt x="6095" y="843533"/>
                </a:lnTo>
                <a:lnTo>
                  <a:pt x="12953" y="843533"/>
                </a:lnTo>
                <a:close/>
              </a:path>
              <a:path w="1708784" h="843914">
                <a:moveTo>
                  <a:pt x="1701545" y="12953"/>
                </a:moveTo>
                <a:lnTo>
                  <a:pt x="1695449" y="6857"/>
                </a:lnTo>
                <a:lnTo>
                  <a:pt x="1695449" y="12953"/>
                </a:lnTo>
                <a:lnTo>
                  <a:pt x="1701545" y="12953"/>
                </a:lnTo>
                <a:close/>
              </a:path>
              <a:path w="1708784" h="843914">
                <a:moveTo>
                  <a:pt x="1701545" y="830579"/>
                </a:moveTo>
                <a:lnTo>
                  <a:pt x="1701545" y="12953"/>
                </a:lnTo>
                <a:lnTo>
                  <a:pt x="1695449" y="12953"/>
                </a:lnTo>
                <a:lnTo>
                  <a:pt x="1695449" y="830579"/>
                </a:lnTo>
                <a:lnTo>
                  <a:pt x="1701545" y="830579"/>
                </a:lnTo>
                <a:close/>
              </a:path>
              <a:path w="1708784" h="843914">
                <a:moveTo>
                  <a:pt x="1701545" y="843533"/>
                </a:moveTo>
                <a:lnTo>
                  <a:pt x="1701545" y="830579"/>
                </a:lnTo>
                <a:lnTo>
                  <a:pt x="1695449" y="836675"/>
                </a:lnTo>
                <a:lnTo>
                  <a:pt x="1695449" y="843533"/>
                </a:lnTo>
                <a:lnTo>
                  <a:pt x="1701545" y="84353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991505" y="1540462"/>
            <a:ext cx="1318720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26807" marR="4042" indent="-117208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Morphological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66311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785980" y="2461310"/>
            <a:ext cx="130659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Segmentation</a:t>
            </a:r>
            <a:endParaRPr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6663115" y="3813307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48106" y="3911697"/>
            <a:ext cx="982689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 marR="4042" indent="171265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Object  recognition</a:t>
            </a:r>
            <a:endParaRPr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911095" y="2280293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5" h="843279">
                <a:moveTo>
                  <a:pt x="1708404" y="842772"/>
                </a:moveTo>
                <a:lnTo>
                  <a:pt x="1708404" y="0"/>
                </a:lnTo>
                <a:lnTo>
                  <a:pt x="0" y="0"/>
                </a:lnTo>
                <a:lnTo>
                  <a:pt x="0" y="842772"/>
                </a:lnTo>
                <a:lnTo>
                  <a:pt x="6095" y="842772"/>
                </a:lnTo>
                <a:lnTo>
                  <a:pt x="6095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4" y="842772"/>
                </a:lnTo>
                <a:close/>
              </a:path>
              <a:path w="1708785" h="843279">
                <a:moveTo>
                  <a:pt x="12953" y="12954"/>
                </a:moveTo>
                <a:lnTo>
                  <a:pt x="12953" y="6096"/>
                </a:lnTo>
                <a:lnTo>
                  <a:pt x="6095" y="12954"/>
                </a:lnTo>
                <a:lnTo>
                  <a:pt x="12953" y="12954"/>
                </a:lnTo>
                <a:close/>
              </a:path>
              <a:path w="1708785" h="843279">
                <a:moveTo>
                  <a:pt x="12953" y="830580"/>
                </a:moveTo>
                <a:lnTo>
                  <a:pt x="12953" y="12954"/>
                </a:lnTo>
                <a:lnTo>
                  <a:pt x="6095" y="12954"/>
                </a:lnTo>
                <a:lnTo>
                  <a:pt x="6095" y="830580"/>
                </a:lnTo>
                <a:lnTo>
                  <a:pt x="12953" y="830580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6095" y="830580"/>
                </a:lnTo>
                <a:lnTo>
                  <a:pt x="12953" y="836676"/>
                </a:lnTo>
                <a:lnTo>
                  <a:pt x="12954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2954" y="842772"/>
                </a:moveTo>
                <a:lnTo>
                  <a:pt x="12953" y="836676"/>
                </a:lnTo>
                <a:lnTo>
                  <a:pt x="6095" y="830580"/>
                </a:lnTo>
                <a:lnTo>
                  <a:pt x="6095" y="842772"/>
                </a:lnTo>
                <a:lnTo>
                  <a:pt x="12954" y="842772"/>
                </a:lnTo>
                <a:close/>
              </a:path>
              <a:path w="1708785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5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5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1033953" y="2367770"/>
            <a:ext cx="1306595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308176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Enhancement</a:t>
            </a:r>
            <a:endParaRPr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663115" y="3046800"/>
            <a:ext cx="1553711" cy="575097"/>
          </a:xfrm>
          <a:custGeom>
            <a:avLst/>
            <a:gdLst/>
            <a:ahLst/>
            <a:cxnLst/>
            <a:rect l="l" t="t" r="r" b="b"/>
            <a:pathLst>
              <a:path w="1708784" h="843279">
                <a:moveTo>
                  <a:pt x="1708403" y="842772"/>
                </a:moveTo>
                <a:lnTo>
                  <a:pt x="1708403" y="0"/>
                </a:lnTo>
                <a:lnTo>
                  <a:pt x="0" y="0"/>
                </a:lnTo>
                <a:lnTo>
                  <a:pt x="0" y="842772"/>
                </a:lnTo>
                <a:lnTo>
                  <a:pt x="6096" y="842772"/>
                </a:lnTo>
                <a:lnTo>
                  <a:pt x="6096" y="12954"/>
                </a:lnTo>
                <a:lnTo>
                  <a:pt x="12953" y="6096"/>
                </a:lnTo>
                <a:lnTo>
                  <a:pt x="12953" y="12954"/>
                </a:lnTo>
                <a:lnTo>
                  <a:pt x="1695450" y="12954"/>
                </a:lnTo>
                <a:lnTo>
                  <a:pt x="1695450" y="6096"/>
                </a:lnTo>
                <a:lnTo>
                  <a:pt x="1701546" y="12954"/>
                </a:lnTo>
                <a:lnTo>
                  <a:pt x="1701546" y="842772"/>
                </a:lnTo>
                <a:lnTo>
                  <a:pt x="1708403" y="842772"/>
                </a:lnTo>
                <a:close/>
              </a:path>
              <a:path w="1708784" h="843279">
                <a:moveTo>
                  <a:pt x="12953" y="12954"/>
                </a:moveTo>
                <a:lnTo>
                  <a:pt x="12953" y="6096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1708784" h="843279">
                <a:moveTo>
                  <a:pt x="12953" y="830580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830580"/>
                </a:lnTo>
                <a:lnTo>
                  <a:pt x="12953" y="830580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6096" y="830580"/>
                </a:lnTo>
                <a:lnTo>
                  <a:pt x="12953" y="836676"/>
                </a:lnTo>
                <a:lnTo>
                  <a:pt x="12953" y="842772"/>
                </a:lnTo>
                <a:lnTo>
                  <a:pt x="1695450" y="842772"/>
                </a:lnTo>
                <a:lnTo>
                  <a:pt x="1695450" y="836676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2953" y="842772"/>
                </a:moveTo>
                <a:lnTo>
                  <a:pt x="12953" y="836676"/>
                </a:lnTo>
                <a:lnTo>
                  <a:pt x="6096" y="830580"/>
                </a:lnTo>
                <a:lnTo>
                  <a:pt x="6096" y="842772"/>
                </a:lnTo>
                <a:lnTo>
                  <a:pt x="12953" y="842772"/>
                </a:lnTo>
                <a:close/>
              </a:path>
              <a:path w="1708784" h="843279">
                <a:moveTo>
                  <a:pt x="1701546" y="12954"/>
                </a:moveTo>
                <a:lnTo>
                  <a:pt x="1695450" y="6096"/>
                </a:lnTo>
                <a:lnTo>
                  <a:pt x="1695450" y="12954"/>
                </a:lnTo>
                <a:lnTo>
                  <a:pt x="1701546" y="12954"/>
                </a:lnTo>
                <a:close/>
              </a:path>
              <a:path w="1708784" h="843279">
                <a:moveTo>
                  <a:pt x="1701546" y="830580"/>
                </a:moveTo>
                <a:lnTo>
                  <a:pt x="1701546" y="12954"/>
                </a:lnTo>
                <a:lnTo>
                  <a:pt x="1695450" y="12954"/>
                </a:lnTo>
                <a:lnTo>
                  <a:pt x="1695450" y="830580"/>
                </a:lnTo>
                <a:lnTo>
                  <a:pt x="1701546" y="830580"/>
                </a:lnTo>
                <a:close/>
              </a:path>
              <a:path w="1708784" h="843279">
                <a:moveTo>
                  <a:pt x="1701546" y="842772"/>
                </a:moveTo>
                <a:lnTo>
                  <a:pt x="1701546" y="830580"/>
                </a:lnTo>
                <a:lnTo>
                  <a:pt x="1695450" y="836676"/>
                </a:lnTo>
                <a:lnTo>
                  <a:pt x="1695450" y="842772"/>
                </a:lnTo>
                <a:lnTo>
                  <a:pt x="1701546" y="84277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6761730" y="3145190"/>
            <a:ext cx="1355094" cy="440580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81843" marR="4042" indent="-72244">
              <a:spcBef>
                <a:spcPts val="76"/>
              </a:spcBef>
            </a:pPr>
            <a:r>
              <a:rPr spc="-4" dirty="0">
                <a:latin typeface="Arial"/>
                <a:cs typeface="Arial"/>
              </a:rPr>
              <a:t>Represen</a:t>
            </a:r>
            <a:r>
              <a:rPr dirty="0">
                <a:latin typeface="Arial"/>
                <a:cs typeface="Arial"/>
              </a:rPr>
              <a:t>t</a:t>
            </a:r>
            <a:r>
              <a:rPr spc="-4" dirty="0">
                <a:latin typeface="Arial"/>
                <a:cs typeface="Arial"/>
              </a:rPr>
              <a:t>at</a:t>
            </a:r>
            <a:r>
              <a:rPr dirty="0">
                <a:latin typeface="Arial"/>
                <a:cs typeface="Arial"/>
              </a:rPr>
              <a:t>i</a:t>
            </a:r>
            <a:r>
              <a:rPr spc="-4" dirty="0">
                <a:latin typeface="Arial"/>
                <a:cs typeface="Arial"/>
              </a:rPr>
              <a:t>on  &amp;</a:t>
            </a:r>
            <a:r>
              <a:rPr spc="-1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Description</a:t>
            </a:r>
            <a:endParaRPr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901625" y="3993804"/>
            <a:ext cx="157045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Problem</a:t>
            </a:r>
            <a:r>
              <a:rPr spc="-3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Domain</a:t>
            </a:r>
            <a:endParaRPr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1653134" y="3617394"/>
            <a:ext cx="69285" cy="358136"/>
          </a:xfrm>
          <a:custGeom>
            <a:avLst/>
            <a:gdLst/>
            <a:ahLst/>
            <a:cxnLst/>
            <a:rect l="l" t="t" r="r" b="b"/>
            <a:pathLst>
              <a:path w="76200" h="525145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525145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525145">
                <a:moveTo>
                  <a:pt x="44195" y="525017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525017"/>
                </a:lnTo>
                <a:lnTo>
                  <a:pt x="44195" y="5250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653134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76200"/>
                </a:moveTo>
                <a:lnTo>
                  <a:pt x="38100" y="0"/>
                </a:lnTo>
                <a:lnTo>
                  <a:pt x="0" y="76200"/>
                </a:lnTo>
                <a:lnTo>
                  <a:pt x="32004" y="76200"/>
                </a:lnTo>
                <a:lnTo>
                  <a:pt x="32004" y="63245"/>
                </a:lnTo>
                <a:lnTo>
                  <a:pt x="44195" y="63245"/>
                </a:lnTo>
                <a:lnTo>
                  <a:pt x="44195" y="76200"/>
                </a:lnTo>
                <a:lnTo>
                  <a:pt x="76200" y="76200"/>
                </a:lnTo>
                <a:close/>
              </a:path>
              <a:path w="76200" h="293370">
                <a:moveTo>
                  <a:pt x="44195" y="76200"/>
                </a:moveTo>
                <a:lnTo>
                  <a:pt x="44195" y="63245"/>
                </a:lnTo>
                <a:lnTo>
                  <a:pt x="32004" y="63245"/>
                </a:lnTo>
                <a:lnTo>
                  <a:pt x="32004" y="76200"/>
                </a:lnTo>
                <a:lnTo>
                  <a:pt x="44195" y="76200"/>
                </a:lnTo>
                <a:close/>
              </a:path>
              <a:path w="76200" h="293370">
                <a:moveTo>
                  <a:pt x="44195" y="293369"/>
                </a:moveTo>
                <a:lnTo>
                  <a:pt x="44195" y="76200"/>
                </a:lnTo>
                <a:lnTo>
                  <a:pt x="32004" y="76200"/>
                </a:lnTo>
                <a:lnTo>
                  <a:pt x="32004" y="293369"/>
                </a:lnTo>
                <a:lnTo>
                  <a:pt x="44195" y="29336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405155" y="3617393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405155" y="2850887"/>
            <a:ext cx="69285" cy="200071"/>
          </a:xfrm>
          <a:custGeom>
            <a:avLst/>
            <a:gdLst/>
            <a:ahLst/>
            <a:cxnLst/>
            <a:rect l="l" t="t" r="r" b="b"/>
            <a:pathLst>
              <a:path w="76200" h="293370">
                <a:moveTo>
                  <a:pt x="76200" y="217169"/>
                </a:moveTo>
                <a:lnTo>
                  <a:pt x="0" y="217169"/>
                </a:lnTo>
                <a:lnTo>
                  <a:pt x="32003" y="281177"/>
                </a:lnTo>
                <a:lnTo>
                  <a:pt x="32003" y="230124"/>
                </a:lnTo>
                <a:lnTo>
                  <a:pt x="44196" y="230124"/>
                </a:lnTo>
                <a:lnTo>
                  <a:pt x="44196" y="281177"/>
                </a:lnTo>
                <a:lnTo>
                  <a:pt x="76200" y="217169"/>
                </a:lnTo>
                <a:close/>
              </a:path>
              <a:path w="76200" h="293370">
                <a:moveTo>
                  <a:pt x="44196" y="217169"/>
                </a:moveTo>
                <a:lnTo>
                  <a:pt x="44196" y="0"/>
                </a:lnTo>
                <a:lnTo>
                  <a:pt x="32003" y="0"/>
                </a:lnTo>
                <a:lnTo>
                  <a:pt x="32003" y="217169"/>
                </a:lnTo>
                <a:lnTo>
                  <a:pt x="44196" y="217169"/>
                </a:lnTo>
                <a:close/>
              </a:path>
              <a:path w="76200" h="293370">
                <a:moveTo>
                  <a:pt x="44196" y="281177"/>
                </a:moveTo>
                <a:lnTo>
                  <a:pt x="44196" y="230124"/>
                </a:lnTo>
                <a:lnTo>
                  <a:pt x="32003" y="230124"/>
                </a:lnTo>
                <a:lnTo>
                  <a:pt x="32003" y="281177"/>
                </a:lnTo>
                <a:lnTo>
                  <a:pt x="38100" y="293369"/>
                </a:lnTo>
                <a:lnTo>
                  <a:pt x="44196" y="28117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6422005" y="1736723"/>
            <a:ext cx="1052551" cy="547814"/>
          </a:xfrm>
          <a:custGeom>
            <a:avLst/>
            <a:gdLst/>
            <a:ahLst/>
            <a:cxnLst/>
            <a:rect l="l" t="t" r="r" b="b"/>
            <a:pathLst>
              <a:path w="1157604" h="803275">
                <a:moveTo>
                  <a:pt x="1125474" y="726947"/>
                </a:moveTo>
                <a:lnTo>
                  <a:pt x="1125474" y="0"/>
                </a:lnTo>
                <a:lnTo>
                  <a:pt x="0" y="0"/>
                </a:lnTo>
                <a:lnTo>
                  <a:pt x="0" y="12954"/>
                </a:lnTo>
                <a:lnTo>
                  <a:pt x="1113282" y="12953"/>
                </a:lnTo>
                <a:lnTo>
                  <a:pt x="1113282" y="6095"/>
                </a:lnTo>
                <a:lnTo>
                  <a:pt x="1119378" y="12953"/>
                </a:lnTo>
                <a:lnTo>
                  <a:pt x="1119378" y="726947"/>
                </a:lnTo>
                <a:lnTo>
                  <a:pt x="1125474" y="726947"/>
                </a:lnTo>
                <a:close/>
              </a:path>
              <a:path w="1157604" h="803275">
                <a:moveTo>
                  <a:pt x="1157478" y="726947"/>
                </a:moveTo>
                <a:lnTo>
                  <a:pt x="1081278" y="726947"/>
                </a:lnTo>
                <a:lnTo>
                  <a:pt x="1113282" y="790955"/>
                </a:lnTo>
                <a:lnTo>
                  <a:pt x="1113282" y="739901"/>
                </a:lnTo>
                <a:lnTo>
                  <a:pt x="1125474" y="739901"/>
                </a:lnTo>
                <a:lnTo>
                  <a:pt x="1125474" y="790955"/>
                </a:lnTo>
                <a:lnTo>
                  <a:pt x="1157478" y="726947"/>
                </a:lnTo>
                <a:close/>
              </a:path>
              <a:path w="1157604" h="803275">
                <a:moveTo>
                  <a:pt x="1119378" y="12953"/>
                </a:moveTo>
                <a:lnTo>
                  <a:pt x="1113282" y="6095"/>
                </a:lnTo>
                <a:lnTo>
                  <a:pt x="1113282" y="12953"/>
                </a:lnTo>
                <a:lnTo>
                  <a:pt x="1119378" y="12953"/>
                </a:lnTo>
                <a:close/>
              </a:path>
              <a:path w="1157604" h="803275">
                <a:moveTo>
                  <a:pt x="1119378" y="726947"/>
                </a:moveTo>
                <a:lnTo>
                  <a:pt x="1119378" y="12953"/>
                </a:lnTo>
                <a:lnTo>
                  <a:pt x="1113282" y="12953"/>
                </a:lnTo>
                <a:lnTo>
                  <a:pt x="1113282" y="726947"/>
                </a:lnTo>
                <a:lnTo>
                  <a:pt x="1119378" y="726947"/>
                </a:lnTo>
                <a:close/>
              </a:path>
              <a:path w="1157604" h="803275">
                <a:moveTo>
                  <a:pt x="1125474" y="790955"/>
                </a:moveTo>
                <a:lnTo>
                  <a:pt x="1125474" y="739901"/>
                </a:lnTo>
                <a:lnTo>
                  <a:pt x="1113282" y="739901"/>
                </a:lnTo>
                <a:lnTo>
                  <a:pt x="1113282" y="790955"/>
                </a:lnTo>
                <a:lnTo>
                  <a:pt x="1119378" y="803147"/>
                </a:lnTo>
                <a:lnTo>
                  <a:pt x="1125474" y="79095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259627" y="1714897"/>
            <a:ext cx="621253" cy="51967"/>
          </a:xfrm>
          <a:custGeom>
            <a:avLst/>
            <a:gdLst/>
            <a:ahLst/>
            <a:cxnLst/>
            <a:rect l="l" t="t" r="r" b="b"/>
            <a:pathLst>
              <a:path w="683260" h="76200">
                <a:moveTo>
                  <a:pt x="619505" y="44957"/>
                </a:moveTo>
                <a:lnTo>
                  <a:pt x="619505" y="32003"/>
                </a:lnTo>
                <a:lnTo>
                  <a:pt x="0" y="32003"/>
                </a:lnTo>
                <a:lnTo>
                  <a:pt x="0" y="44957"/>
                </a:lnTo>
                <a:lnTo>
                  <a:pt x="619505" y="44957"/>
                </a:lnTo>
                <a:close/>
              </a:path>
              <a:path w="683260" h="76200">
                <a:moveTo>
                  <a:pt x="682751" y="38099"/>
                </a:moveTo>
                <a:lnTo>
                  <a:pt x="606551" y="0"/>
                </a:lnTo>
                <a:lnTo>
                  <a:pt x="606551" y="32003"/>
                </a:lnTo>
                <a:lnTo>
                  <a:pt x="619505" y="32003"/>
                </a:lnTo>
                <a:lnTo>
                  <a:pt x="619505" y="69722"/>
                </a:lnTo>
                <a:lnTo>
                  <a:pt x="682751" y="38099"/>
                </a:lnTo>
                <a:close/>
              </a:path>
              <a:path w="683260" h="76200">
                <a:moveTo>
                  <a:pt x="619505" y="69722"/>
                </a:moveTo>
                <a:lnTo>
                  <a:pt x="619505" y="44957"/>
                </a:lnTo>
                <a:lnTo>
                  <a:pt x="606551" y="44957"/>
                </a:lnTo>
                <a:lnTo>
                  <a:pt x="606551" y="76199"/>
                </a:lnTo>
                <a:lnTo>
                  <a:pt x="619505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682233" y="1714897"/>
            <a:ext cx="1035807" cy="569900"/>
          </a:xfrm>
          <a:custGeom>
            <a:avLst/>
            <a:gdLst/>
            <a:ahLst/>
            <a:cxnLst/>
            <a:rect l="l" t="t" r="r" b="b"/>
            <a:pathLst>
              <a:path w="1139189" h="835660">
                <a:moveTo>
                  <a:pt x="1075944" y="44957"/>
                </a:moveTo>
                <a:lnTo>
                  <a:pt x="1075944" y="32003"/>
                </a:lnTo>
                <a:lnTo>
                  <a:pt x="0" y="32003"/>
                </a:lnTo>
                <a:lnTo>
                  <a:pt x="0" y="835151"/>
                </a:lnTo>
                <a:lnTo>
                  <a:pt x="6096" y="835151"/>
                </a:lnTo>
                <a:lnTo>
                  <a:pt x="6095" y="44957"/>
                </a:lnTo>
                <a:lnTo>
                  <a:pt x="12191" y="38100"/>
                </a:lnTo>
                <a:lnTo>
                  <a:pt x="12191" y="44957"/>
                </a:lnTo>
                <a:lnTo>
                  <a:pt x="1075944" y="44957"/>
                </a:lnTo>
                <a:close/>
              </a:path>
              <a:path w="1139189" h="835660">
                <a:moveTo>
                  <a:pt x="12191" y="44957"/>
                </a:moveTo>
                <a:lnTo>
                  <a:pt x="12191" y="38100"/>
                </a:lnTo>
                <a:lnTo>
                  <a:pt x="6095" y="44957"/>
                </a:lnTo>
                <a:lnTo>
                  <a:pt x="12191" y="44957"/>
                </a:lnTo>
                <a:close/>
              </a:path>
              <a:path w="1139189" h="835660">
                <a:moveTo>
                  <a:pt x="12191" y="835151"/>
                </a:moveTo>
                <a:lnTo>
                  <a:pt x="12191" y="44957"/>
                </a:lnTo>
                <a:lnTo>
                  <a:pt x="6095" y="44957"/>
                </a:lnTo>
                <a:lnTo>
                  <a:pt x="6096" y="835151"/>
                </a:lnTo>
                <a:lnTo>
                  <a:pt x="12191" y="835151"/>
                </a:lnTo>
                <a:close/>
              </a:path>
              <a:path w="1139189" h="835660">
                <a:moveTo>
                  <a:pt x="1139190" y="38099"/>
                </a:moveTo>
                <a:lnTo>
                  <a:pt x="1062990" y="0"/>
                </a:lnTo>
                <a:lnTo>
                  <a:pt x="1062990" y="32003"/>
                </a:lnTo>
                <a:lnTo>
                  <a:pt x="1075944" y="32003"/>
                </a:lnTo>
                <a:lnTo>
                  <a:pt x="1075944" y="69722"/>
                </a:lnTo>
                <a:lnTo>
                  <a:pt x="1139190" y="38099"/>
                </a:lnTo>
                <a:close/>
              </a:path>
              <a:path w="1139189" h="835660">
                <a:moveTo>
                  <a:pt x="1075944" y="69722"/>
                </a:moveTo>
                <a:lnTo>
                  <a:pt x="1075944" y="44957"/>
                </a:lnTo>
                <a:lnTo>
                  <a:pt x="1062990" y="44957"/>
                </a:lnTo>
                <a:lnTo>
                  <a:pt x="1062990" y="76199"/>
                </a:lnTo>
                <a:lnTo>
                  <a:pt x="1075944" y="6972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2748526" y="4262817"/>
            <a:ext cx="1541586" cy="566002"/>
          </a:xfrm>
          <a:custGeom>
            <a:avLst/>
            <a:gdLst/>
            <a:ahLst/>
            <a:cxnLst/>
            <a:rect l="l" t="t" r="r" b="b"/>
            <a:pathLst>
              <a:path w="1695450" h="829945">
                <a:moveTo>
                  <a:pt x="1695450" y="829817"/>
                </a:moveTo>
                <a:lnTo>
                  <a:pt x="1695450" y="0"/>
                </a:lnTo>
                <a:lnTo>
                  <a:pt x="0" y="0"/>
                </a:lnTo>
                <a:lnTo>
                  <a:pt x="0" y="829817"/>
                </a:lnTo>
                <a:lnTo>
                  <a:pt x="1695450" y="829817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731205" y="4249826"/>
            <a:ext cx="1576228" cy="591985"/>
          </a:xfrm>
          <a:custGeom>
            <a:avLst/>
            <a:gdLst/>
            <a:ahLst/>
            <a:cxnLst/>
            <a:rect l="l" t="t" r="r" b="b"/>
            <a:pathLst>
              <a:path w="1733550" h="868045">
                <a:moveTo>
                  <a:pt x="38100" y="848867"/>
                </a:moveTo>
                <a:lnTo>
                  <a:pt x="38100" y="696467"/>
                </a:lnTo>
                <a:lnTo>
                  <a:pt x="0" y="696467"/>
                </a:lnTo>
                <a:lnTo>
                  <a:pt x="0" y="848867"/>
                </a:lnTo>
                <a:lnTo>
                  <a:pt x="38100" y="848867"/>
                </a:lnTo>
                <a:close/>
              </a:path>
              <a:path w="1733550" h="868045">
                <a:moveTo>
                  <a:pt x="38100" y="582167"/>
                </a:moveTo>
                <a:lnTo>
                  <a:pt x="38100" y="429767"/>
                </a:lnTo>
                <a:lnTo>
                  <a:pt x="0" y="429767"/>
                </a:lnTo>
                <a:lnTo>
                  <a:pt x="0" y="582167"/>
                </a:lnTo>
                <a:lnTo>
                  <a:pt x="38100" y="582167"/>
                </a:lnTo>
                <a:close/>
              </a:path>
              <a:path w="1733550" h="868045">
                <a:moveTo>
                  <a:pt x="38100" y="315467"/>
                </a:moveTo>
                <a:lnTo>
                  <a:pt x="38100" y="163067"/>
                </a:lnTo>
                <a:lnTo>
                  <a:pt x="0" y="163067"/>
                </a:lnTo>
                <a:lnTo>
                  <a:pt x="0" y="315467"/>
                </a:lnTo>
                <a:lnTo>
                  <a:pt x="38100" y="315467"/>
                </a:lnTo>
                <a:close/>
              </a:path>
              <a:path w="1733550" h="868045">
                <a:moveTo>
                  <a:pt x="141731" y="38100"/>
                </a:moveTo>
                <a:lnTo>
                  <a:pt x="141731" y="0"/>
                </a:lnTo>
                <a:lnTo>
                  <a:pt x="0" y="0"/>
                </a:lnTo>
                <a:lnTo>
                  <a:pt x="0" y="48767"/>
                </a:lnTo>
                <a:lnTo>
                  <a:pt x="19050" y="48767"/>
                </a:lnTo>
                <a:lnTo>
                  <a:pt x="19050" y="38100"/>
                </a:lnTo>
                <a:lnTo>
                  <a:pt x="38100" y="19050"/>
                </a:lnTo>
                <a:lnTo>
                  <a:pt x="38100" y="38100"/>
                </a:lnTo>
                <a:lnTo>
                  <a:pt x="141731" y="38100"/>
                </a:lnTo>
                <a:close/>
              </a:path>
              <a:path w="1733550" h="868045">
                <a:moveTo>
                  <a:pt x="38100" y="38100"/>
                </a:moveTo>
                <a:lnTo>
                  <a:pt x="38100" y="19050"/>
                </a:lnTo>
                <a:lnTo>
                  <a:pt x="19050" y="38100"/>
                </a:lnTo>
                <a:lnTo>
                  <a:pt x="38100" y="38100"/>
                </a:lnTo>
                <a:close/>
              </a:path>
              <a:path w="1733550" h="868045">
                <a:moveTo>
                  <a:pt x="38100" y="48767"/>
                </a:moveTo>
                <a:lnTo>
                  <a:pt x="38100" y="38100"/>
                </a:lnTo>
                <a:lnTo>
                  <a:pt x="19050" y="38100"/>
                </a:lnTo>
                <a:lnTo>
                  <a:pt x="19050" y="48767"/>
                </a:lnTo>
                <a:lnTo>
                  <a:pt x="38100" y="48767"/>
                </a:lnTo>
                <a:close/>
              </a:path>
              <a:path w="1733550" h="868045">
                <a:moveTo>
                  <a:pt x="408432" y="38100"/>
                </a:moveTo>
                <a:lnTo>
                  <a:pt x="408432" y="1"/>
                </a:lnTo>
                <a:lnTo>
                  <a:pt x="256032" y="1"/>
                </a:lnTo>
                <a:lnTo>
                  <a:pt x="256032" y="38100"/>
                </a:lnTo>
                <a:lnTo>
                  <a:pt x="408432" y="38100"/>
                </a:lnTo>
                <a:close/>
              </a:path>
              <a:path w="1733550" h="868045">
                <a:moveTo>
                  <a:pt x="675132" y="38100"/>
                </a:moveTo>
                <a:lnTo>
                  <a:pt x="675132" y="1"/>
                </a:lnTo>
                <a:lnTo>
                  <a:pt x="522732" y="1"/>
                </a:lnTo>
                <a:lnTo>
                  <a:pt x="522732" y="38100"/>
                </a:lnTo>
                <a:lnTo>
                  <a:pt x="675132" y="38100"/>
                </a:lnTo>
                <a:close/>
              </a:path>
              <a:path w="1733550" h="868045">
                <a:moveTo>
                  <a:pt x="941832" y="38100"/>
                </a:moveTo>
                <a:lnTo>
                  <a:pt x="941832" y="1"/>
                </a:lnTo>
                <a:lnTo>
                  <a:pt x="789432" y="1"/>
                </a:lnTo>
                <a:lnTo>
                  <a:pt x="789432" y="38100"/>
                </a:lnTo>
                <a:lnTo>
                  <a:pt x="941832" y="38100"/>
                </a:lnTo>
                <a:close/>
              </a:path>
              <a:path w="1733550" h="868045">
                <a:moveTo>
                  <a:pt x="1208532" y="38100"/>
                </a:moveTo>
                <a:lnTo>
                  <a:pt x="1208532" y="1"/>
                </a:lnTo>
                <a:lnTo>
                  <a:pt x="1056132" y="1"/>
                </a:lnTo>
                <a:lnTo>
                  <a:pt x="1056132" y="38100"/>
                </a:lnTo>
                <a:lnTo>
                  <a:pt x="1208532" y="38100"/>
                </a:lnTo>
                <a:close/>
              </a:path>
              <a:path w="1733550" h="868045">
                <a:moveTo>
                  <a:pt x="1475232" y="38100"/>
                </a:moveTo>
                <a:lnTo>
                  <a:pt x="1475232" y="1"/>
                </a:lnTo>
                <a:lnTo>
                  <a:pt x="1322832" y="1"/>
                </a:lnTo>
                <a:lnTo>
                  <a:pt x="1322832" y="38100"/>
                </a:lnTo>
                <a:lnTo>
                  <a:pt x="1475232" y="38100"/>
                </a:lnTo>
                <a:close/>
              </a:path>
              <a:path w="1733550" h="868045">
                <a:moveTo>
                  <a:pt x="1733550" y="45719"/>
                </a:moveTo>
                <a:lnTo>
                  <a:pt x="1733550" y="0"/>
                </a:lnTo>
                <a:lnTo>
                  <a:pt x="1589532" y="0"/>
                </a:lnTo>
                <a:lnTo>
                  <a:pt x="1589532" y="38100"/>
                </a:lnTo>
                <a:lnTo>
                  <a:pt x="1695450" y="38100"/>
                </a:lnTo>
                <a:lnTo>
                  <a:pt x="1695450" y="19050"/>
                </a:lnTo>
                <a:lnTo>
                  <a:pt x="1714500" y="38100"/>
                </a:lnTo>
                <a:lnTo>
                  <a:pt x="1714500" y="45719"/>
                </a:lnTo>
                <a:lnTo>
                  <a:pt x="1733550" y="45719"/>
                </a:lnTo>
                <a:close/>
              </a:path>
              <a:path w="1733550" h="868045">
                <a:moveTo>
                  <a:pt x="1714500" y="38100"/>
                </a:moveTo>
                <a:lnTo>
                  <a:pt x="1695450" y="19050"/>
                </a:lnTo>
                <a:lnTo>
                  <a:pt x="1695450" y="38100"/>
                </a:lnTo>
                <a:lnTo>
                  <a:pt x="1714500" y="38100"/>
                </a:lnTo>
                <a:close/>
              </a:path>
              <a:path w="1733550" h="868045">
                <a:moveTo>
                  <a:pt x="1714500" y="45719"/>
                </a:moveTo>
                <a:lnTo>
                  <a:pt x="1714500" y="38100"/>
                </a:lnTo>
                <a:lnTo>
                  <a:pt x="1695450" y="38100"/>
                </a:lnTo>
                <a:lnTo>
                  <a:pt x="1695450" y="45719"/>
                </a:lnTo>
                <a:lnTo>
                  <a:pt x="1714500" y="45719"/>
                </a:lnTo>
                <a:close/>
              </a:path>
              <a:path w="1733550" h="868045">
                <a:moveTo>
                  <a:pt x="1733550" y="312419"/>
                </a:moveTo>
                <a:lnTo>
                  <a:pt x="1733550" y="160019"/>
                </a:lnTo>
                <a:lnTo>
                  <a:pt x="1695450" y="160019"/>
                </a:lnTo>
                <a:lnTo>
                  <a:pt x="1695450" y="312419"/>
                </a:lnTo>
                <a:lnTo>
                  <a:pt x="1733550" y="312419"/>
                </a:lnTo>
                <a:close/>
              </a:path>
              <a:path w="1733550" h="868045">
                <a:moveTo>
                  <a:pt x="1733550" y="579119"/>
                </a:moveTo>
                <a:lnTo>
                  <a:pt x="1733550" y="426719"/>
                </a:lnTo>
                <a:lnTo>
                  <a:pt x="1695450" y="426719"/>
                </a:lnTo>
                <a:lnTo>
                  <a:pt x="1695450" y="579119"/>
                </a:lnTo>
                <a:lnTo>
                  <a:pt x="1733550" y="579119"/>
                </a:lnTo>
                <a:close/>
              </a:path>
              <a:path w="1733550" h="868045">
                <a:moveTo>
                  <a:pt x="1733550" y="845819"/>
                </a:moveTo>
                <a:lnTo>
                  <a:pt x="1733550" y="693419"/>
                </a:lnTo>
                <a:lnTo>
                  <a:pt x="1695450" y="693419"/>
                </a:lnTo>
                <a:lnTo>
                  <a:pt x="1695450" y="845819"/>
                </a:lnTo>
                <a:lnTo>
                  <a:pt x="1733550" y="845819"/>
                </a:lnTo>
                <a:close/>
              </a:path>
              <a:path w="1733550" h="868045">
                <a:moveTo>
                  <a:pt x="1603248" y="867917"/>
                </a:moveTo>
                <a:lnTo>
                  <a:pt x="1603248" y="829817"/>
                </a:lnTo>
                <a:lnTo>
                  <a:pt x="1450848" y="829817"/>
                </a:lnTo>
                <a:lnTo>
                  <a:pt x="1450848" y="867917"/>
                </a:lnTo>
                <a:lnTo>
                  <a:pt x="1603248" y="867917"/>
                </a:lnTo>
                <a:close/>
              </a:path>
              <a:path w="1733550" h="868045">
                <a:moveTo>
                  <a:pt x="1336548" y="867917"/>
                </a:moveTo>
                <a:lnTo>
                  <a:pt x="1336548" y="829817"/>
                </a:lnTo>
                <a:lnTo>
                  <a:pt x="1184148" y="829817"/>
                </a:lnTo>
                <a:lnTo>
                  <a:pt x="1184148" y="867917"/>
                </a:lnTo>
                <a:lnTo>
                  <a:pt x="1336548" y="867917"/>
                </a:lnTo>
                <a:close/>
              </a:path>
              <a:path w="1733550" h="868045">
                <a:moveTo>
                  <a:pt x="1069848" y="867917"/>
                </a:moveTo>
                <a:lnTo>
                  <a:pt x="1069848" y="829817"/>
                </a:lnTo>
                <a:lnTo>
                  <a:pt x="917448" y="829817"/>
                </a:lnTo>
                <a:lnTo>
                  <a:pt x="917448" y="867917"/>
                </a:lnTo>
                <a:lnTo>
                  <a:pt x="1069848" y="867917"/>
                </a:lnTo>
                <a:close/>
              </a:path>
              <a:path w="1733550" h="868045">
                <a:moveTo>
                  <a:pt x="803148" y="867917"/>
                </a:moveTo>
                <a:lnTo>
                  <a:pt x="803148" y="829817"/>
                </a:lnTo>
                <a:lnTo>
                  <a:pt x="650748" y="829817"/>
                </a:lnTo>
                <a:lnTo>
                  <a:pt x="650748" y="867917"/>
                </a:lnTo>
                <a:lnTo>
                  <a:pt x="803148" y="867917"/>
                </a:lnTo>
                <a:close/>
              </a:path>
              <a:path w="1733550" h="868045">
                <a:moveTo>
                  <a:pt x="536448" y="867917"/>
                </a:moveTo>
                <a:lnTo>
                  <a:pt x="536448" y="829817"/>
                </a:lnTo>
                <a:lnTo>
                  <a:pt x="384048" y="829817"/>
                </a:lnTo>
                <a:lnTo>
                  <a:pt x="384048" y="867917"/>
                </a:lnTo>
                <a:lnTo>
                  <a:pt x="536448" y="867917"/>
                </a:lnTo>
                <a:close/>
              </a:path>
              <a:path w="1733550" h="868045">
                <a:moveTo>
                  <a:pt x="269748" y="867917"/>
                </a:moveTo>
                <a:lnTo>
                  <a:pt x="269748" y="829817"/>
                </a:lnTo>
                <a:lnTo>
                  <a:pt x="117347" y="829817"/>
                </a:lnTo>
                <a:lnTo>
                  <a:pt x="117347" y="867917"/>
                </a:lnTo>
                <a:lnTo>
                  <a:pt x="269748" y="8679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748526" y="4262817"/>
            <a:ext cx="1541586" cy="538526"/>
          </a:xfrm>
          <a:prstGeom prst="rect">
            <a:avLst/>
          </a:prstGeom>
        </p:spPr>
        <p:txBody>
          <a:bodyPr vert="horz" wrap="square" lIns="0" tIns="106598" rIns="0" bIns="0" rtlCol="0">
            <a:spAutoFit/>
          </a:bodyPr>
          <a:lstStyle/>
          <a:p>
            <a:pPr marL="224311" marR="123270" indent="-95989">
              <a:spcBef>
                <a:spcPts val="839"/>
              </a:spcBef>
            </a:pPr>
            <a:r>
              <a:rPr spc="-4" dirty="0">
                <a:latin typeface="Arial"/>
                <a:cs typeface="Arial"/>
              </a:rPr>
              <a:t>Colour</a:t>
            </a:r>
            <a:r>
              <a:rPr spc="-48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Image  Processing</a:t>
            </a:r>
            <a:endParaRPr>
              <a:latin typeface="Arial"/>
              <a:cs typeface="Arial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4776492" y="4253984"/>
            <a:ext cx="1565258" cy="583758"/>
          </a:xfrm>
          <a:custGeom>
            <a:avLst/>
            <a:gdLst/>
            <a:ahLst/>
            <a:cxnLst/>
            <a:rect l="l" t="t" r="r" b="b"/>
            <a:pathLst>
              <a:path w="1721484" h="855979">
                <a:moveTo>
                  <a:pt x="25908" y="829818"/>
                </a:moveTo>
                <a:lnTo>
                  <a:pt x="25908" y="741426"/>
                </a:lnTo>
                <a:lnTo>
                  <a:pt x="0" y="741426"/>
                </a:lnTo>
                <a:lnTo>
                  <a:pt x="0" y="842772"/>
                </a:lnTo>
                <a:lnTo>
                  <a:pt x="12954" y="842772"/>
                </a:lnTo>
                <a:lnTo>
                  <a:pt x="12954" y="829818"/>
                </a:lnTo>
                <a:lnTo>
                  <a:pt x="25908" y="829818"/>
                </a:lnTo>
                <a:close/>
              </a:path>
              <a:path w="1721484" h="855979">
                <a:moveTo>
                  <a:pt x="86106" y="855726"/>
                </a:moveTo>
                <a:lnTo>
                  <a:pt x="86106" y="829818"/>
                </a:lnTo>
                <a:lnTo>
                  <a:pt x="12954" y="829818"/>
                </a:lnTo>
                <a:lnTo>
                  <a:pt x="12954" y="842772"/>
                </a:lnTo>
                <a:lnTo>
                  <a:pt x="25908" y="842772"/>
                </a:lnTo>
                <a:lnTo>
                  <a:pt x="25908" y="855726"/>
                </a:lnTo>
                <a:lnTo>
                  <a:pt x="86106" y="855726"/>
                </a:lnTo>
                <a:close/>
              </a:path>
              <a:path w="1721484" h="855979">
                <a:moveTo>
                  <a:pt x="25908" y="855726"/>
                </a:moveTo>
                <a:lnTo>
                  <a:pt x="25908" y="842772"/>
                </a:lnTo>
                <a:lnTo>
                  <a:pt x="12954" y="842772"/>
                </a:lnTo>
                <a:lnTo>
                  <a:pt x="12954" y="855726"/>
                </a:lnTo>
                <a:lnTo>
                  <a:pt x="25908" y="855726"/>
                </a:lnTo>
                <a:close/>
              </a:path>
              <a:path w="1721484" h="855979">
                <a:moveTo>
                  <a:pt x="25908" y="665226"/>
                </a:moveTo>
                <a:lnTo>
                  <a:pt x="25908" y="563118"/>
                </a:lnTo>
                <a:lnTo>
                  <a:pt x="0" y="563118"/>
                </a:lnTo>
                <a:lnTo>
                  <a:pt x="0" y="665226"/>
                </a:lnTo>
                <a:lnTo>
                  <a:pt x="25908" y="665226"/>
                </a:lnTo>
                <a:close/>
              </a:path>
              <a:path w="1721484" h="855979">
                <a:moveTo>
                  <a:pt x="25908" y="486918"/>
                </a:moveTo>
                <a:lnTo>
                  <a:pt x="25908" y="385572"/>
                </a:lnTo>
                <a:lnTo>
                  <a:pt x="0" y="385572"/>
                </a:lnTo>
                <a:lnTo>
                  <a:pt x="0" y="486918"/>
                </a:lnTo>
                <a:lnTo>
                  <a:pt x="25908" y="486918"/>
                </a:lnTo>
                <a:close/>
              </a:path>
              <a:path w="1721484" h="855979">
                <a:moveTo>
                  <a:pt x="25908" y="309372"/>
                </a:moveTo>
                <a:lnTo>
                  <a:pt x="25908" y="208026"/>
                </a:lnTo>
                <a:lnTo>
                  <a:pt x="0" y="208026"/>
                </a:lnTo>
                <a:lnTo>
                  <a:pt x="0" y="309372"/>
                </a:lnTo>
                <a:lnTo>
                  <a:pt x="25908" y="309372"/>
                </a:lnTo>
                <a:close/>
              </a:path>
              <a:path w="1721484" h="855979">
                <a:moveTo>
                  <a:pt x="25908" y="131826"/>
                </a:moveTo>
                <a:lnTo>
                  <a:pt x="25908" y="29718"/>
                </a:lnTo>
                <a:lnTo>
                  <a:pt x="0" y="29718"/>
                </a:lnTo>
                <a:lnTo>
                  <a:pt x="0" y="131826"/>
                </a:lnTo>
                <a:lnTo>
                  <a:pt x="25908" y="131826"/>
                </a:lnTo>
                <a:close/>
              </a:path>
              <a:path w="1721484" h="855979">
                <a:moveTo>
                  <a:pt x="172974" y="25146"/>
                </a:moveTo>
                <a:lnTo>
                  <a:pt x="172974" y="0"/>
                </a:lnTo>
                <a:lnTo>
                  <a:pt x="71627" y="0"/>
                </a:lnTo>
                <a:lnTo>
                  <a:pt x="71627" y="25146"/>
                </a:lnTo>
                <a:lnTo>
                  <a:pt x="172974" y="25146"/>
                </a:lnTo>
                <a:close/>
              </a:path>
              <a:path w="1721484" h="855979">
                <a:moveTo>
                  <a:pt x="351282" y="25146"/>
                </a:moveTo>
                <a:lnTo>
                  <a:pt x="351282" y="0"/>
                </a:lnTo>
                <a:lnTo>
                  <a:pt x="249174" y="0"/>
                </a:lnTo>
                <a:lnTo>
                  <a:pt x="249174" y="25146"/>
                </a:lnTo>
                <a:lnTo>
                  <a:pt x="351282" y="25146"/>
                </a:lnTo>
                <a:close/>
              </a:path>
              <a:path w="1721484" h="855979">
                <a:moveTo>
                  <a:pt x="528828" y="25146"/>
                </a:moveTo>
                <a:lnTo>
                  <a:pt x="528828" y="0"/>
                </a:lnTo>
                <a:lnTo>
                  <a:pt x="427482" y="0"/>
                </a:lnTo>
                <a:lnTo>
                  <a:pt x="427482" y="25146"/>
                </a:lnTo>
                <a:lnTo>
                  <a:pt x="528828" y="25146"/>
                </a:lnTo>
                <a:close/>
              </a:path>
              <a:path w="1721484" h="855979">
                <a:moveTo>
                  <a:pt x="706374" y="25146"/>
                </a:moveTo>
                <a:lnTo>
                  <a:pt x="706374" y="0"/>
                </a:lnTo>
                <a:lnTo>
                  <a:pt x="605027" y="0"/>
                </a:lnTo>
                <a:lnTo>
                  <a:pt x="605027" y="25146"/>
                </a:lnTo>
                <a:lnTo>
                  <a:pt x="706374" y="25146"/>
                </a:lnTo>
                <a:close/>
              </a:path>
              <a:path w="1721484" h="855979">
                <a:moveTo>
                  <a:pt x="884682" y="25146"/>
                </a:moveTo>
                <a:lnTo>
                  <a:pt x="884682" y="0"/>
                </a:lnTo>
                <a:lnTo>
                  <a:pt x="782574" y="0"/>
                </a:lnTo>
                <a:lnTo>
                  <a:pt x="782574" y="25146"/>
                </a:lnTo>
                <a:lnTo>
                  <a:pt x="884682" y="25146"/>
                </a:lnTo>
                <a:close/>
              </a:path>
              <a:path w="1721484" h="855979">
                <a:moveTo>
                  <a:pt x="1062228" y="25146"/>
                </a:moveTo>
                <a:lnTo>
                  <a:pt x="1062228" y="0"/>
                </a:lnTo>
                <a:lnTo>
                  <a:pt x="960882" y="0"/>
                </a:lnTo>
                <a:lnTo>
                  <a:pt x="960882" y="25146"/>
                </a:lnTo>
                <a:lnTo>
                  <a:pt x="1062228" y="25146"/>
                </a:lnTo>
                <a:close/>
              </a:path>
              <a:path w="1721484" h="855979">
                <a:moveTo>
                  <a:pt x="1239774" y="25146"/>
                </a:moveTo>
                <a:lnTo>
                  <a:pt x="1239774" y="0"/>
                </a:lnTo>
                <a:lnTo>
                  <a:pt x="1138427" y="0"/>
                </a:lnTo>
                <a:lnTo>
                  <a:pt x="1138427" y="25146"/>
                </a:lnTo>
                <a:lnTo>
                  <a:pt x="1239774" y="25146"/>
                </a:lnTo>
                <a:close/>
              </a:path>
              <a:path w="1721484" h="855979">
                <a:moveTo>
                  <a:pt x="1418081" y="25146"/>
                </a:moveTo>
                <a:lnTo>
                  <a:pt x="1418081" y="0"/>
                </a:lnTo>
                <a:lnTo>
                  <a:pt x="1315973" y="0"/>
                </a:lnTo>
                <a:lnTo>
                  <a:pt x="1315973" y="25146"/>
                </a:lnTo>
                <a:lnTo>
                  <a:pt x="1418081" y="25146"/>
                </a:lnTo>
                <a:close/>
              </a:path>
              <a:path w="1721484" h="855979">
                <a:moveTo>
                  <a:pt x="1595627" y="25146"/>
                </a:moveTo>
                <a:lnTo>
                  <a:pt x="1595627" y="0"/>
                </a:lnTo>
                <a:lnTo>
                  <a:pt x="1494281" y="0"/>
                </a:lnTo>
                <a:lnTo>
                  <a:pt x="1494281" y="25146"/>
                </a:lnTo>
                <a:lnTo>
                  <a:pt x="1595627" y="25146"/>
                </a:lnTo>
                <a:close/>
              </a:path>
              <a:path w="1721484" h="855979">
                <a:moveTo>
                  <a:pt x="1721357" y="77724"/>
                </a:moveTo>
                <a:lnTo>
                  <a:pt x="1721357" y="0"/>
                </a:lnTo>
                <a:lnTo>
                  <a:pt x="1671827" y="0"/>
                </a:lnTo>
                <a:lnTo>
                  <a:pt x="1671827" y="25146"/>
                </a:lnTo>
                <a:lnTo>
                  <a:pt x="1695449" y="25146"/>
                </a:lnTo>
                <a:lnTo>
                  <a:pt x="1695449" y="12954"/>
                </a:lnTo>
                <a:lnTo>
                  <a:pt x="1708403" y="25146"/>
                </a:lnTo>
                <a:lnTo>
                  <a:pt x="1708403" y="77724"/>
                </a:lnTo>
                <a:lnTo>
                  <a:pt x="1721357" y="77724"/>
                </a:lnTo>
                <a:close/>
              </a:path>
              <a:path w="1721484" h="855979">
                <a:moveTo>
                  <a:pt x="1708403" y="25146"/>
                </a:moveTo>
                <a:lnTo>
                  <a:pt x="1695449" y="12954"/>
                </a:lnTo>
                <a:lnTo>
                  <a:pt x="1695449" y="25146"/>
                </a:lnTo>
                <a:lnTo>
                  <a:pt x="1708403" y="25146"/>
                </a:lnTo>
                <a:close/>
              </a:path>
              <a:path w="1721484" h="855979">
                <a:moveTo>
                  <a:pt x="1708403" y="77724"/>
                </a:moveTo>
                <a:lnTo>
                  <a:pt x="1708403" y="25146"/>
                </a:lnTo>
                <a:lnTo>
                  <a:pt x="1695449" y="25146"/>
                </a:lnTo>
                <a:lnTo>
                  <a:pt x="1695449" y="77724"/>
                </a:lnTo>
                <a:lnTo>
                  <a:pt x="1708403" y="77724"/>
                </a:lnTo>
                <a:close/>
              </a:path>
              <a:path w="1721484" h="855979">
                <a:moveTo>
                  <a:pt x="1721357" y="255270"/>
                </a:moveTo>
                <a:lnTo>
                  <a:pt x="1721357" y="153924"/>
                </a:lnTo>
                <a:lnTo>
                  <a:pt x="1695449" y="153924"/>
                </a:lnTo>
                <a:lnTo>
                  <a:pt x="1695449" y="255270"/>
                </a:lnTo>
                <a:lnTo>
                  <a:pt x="1721357" y="255270"/>
                </a:lnTo>
                <a:close/>
              </a:path>
              <a:path w="1721484" h="855979">
                <a:moveTo>
                  <a:pt x="1721357" y="433578"/>
                </a:moveTo>
                <a:lnTo>
                  <a:pt x="1721357" y="331470"/>
                </a:lnTo>
                <a:lnTo>
                  <a:pt x="1695449" y="331470"/>
                </a:lnTo>
                <a:lnTo>
                  <a:pt x="1695449" y="433578"/>
                </a:lnTo>
                <a:lnTo>
                  <a:pt x="1721357" y="433578"/>
                </a:lnTo>
                <a:close/>
              </a:path>
              <a:path w="1721484" h="855979">
                <a:moveTo>
                  <a:pt x="1721357" y="611124"/>
                </a:moveTo>
                <a:lnTo>
                  <a:pt x="1721357" y="509778"/>
                </a:lnTo>
                <a:lnTo>
                  <a:pt x="1695449" y="509778"/>
                </a:lnTo>
                <a:lnTo>
                  <a:pt x="1695449" y="611124"/>
                </a:lnTo>
                <a:lnTo>
                  <a:pt x="1721357" y="611124"/>
                </a:lnTo>
                <a:close/>
              </a:path>
              <a:path w="1721484" h="855979">
                <a:moveTo>
                  <a:pt x="1721357" y="788670"/>
                </a:moveTo>
                <a:lnTo>
                  <a:pt x="1721357" y="687324"/>
                </a:lnTo>
                <a:lnTo>
                  <a:pt x="1695449" y="687324"/>
                </a:lnTo>
                <a:lnTo>
                  <a:pt x="1695449" y="788670"/>
                </a:lnTo>
                <a:lnTo>
                  <a:pt x="1721357" y="788670"/>
                </a:lnTo>
                <a:close/>
              </a:path>
              <a:path w="1721484" h="855979">
                <a:moveTo>
                  <a:pt x="1686305" y="855726"/>
                </a:moveTo>
                <a:lnTo>
                  <a:pt x="1686305" y="829818"/>
                </a:lnTo>
                <a:lnTo>
                  <a:pt x="1584197" y="829818"/>
                </a:lnTo>
                <a:lnTo>
                  <a:pt x="1584197" y="855726"/>
                </a:lnTo>
                <a:lnTo>
                  <a:pt x="1686305" y="855726"/>
                </a:lnTo>
                <a:close/>
              </a:path>
              <a:path w="1721484" h="855979">
                <a:moveTo>
                  <a:pt x="1507997" y="855726"/>
                </a:moveTo>
                <a:lnTo>
                  <a:pt x="1507997" y="829818"/>
                </a:lnTo>
                <a:lnTo>
                  <a:pt x="1406651" y="829818"/>
                </a:lnTo>
                <a:lnTo>
                  <a:pt x="1406651" y="855726"/>
                </a:lnTo>
                <a:lnTo>
                  <a:pt x="1507997" y="855726"/>
                </a:lnTo>
                <a:close/>
              </a:path>
              <a:path w="1721484" h="855979">
                <a:moveTo>
                  <a:pt x="1330451" y="855726"/>
                </a:moveTo>
                <a:lnTo>
                  <a:pt x="1330451" y="829818"/>
                </a:lnTo>
                <a:lnTo>
                  <a:pt x="1229105" y="829818"/>
                </a:lnTo>
                <a:lnTo>
                  <a:pt x="1229105" y="855726"/>
                </a:lnTo>
                <a:lnTo>
                  <a:pt x="1330451" y="855726"/>
                </a:lnTo>
                <a:close/>
              </a:path>
              <a:path w="1721484" h="855979">
                <a:moveTo>
                  <a:pt x="1152906" y="855726"/>
                </a:moveTo>
                <a:lnTo>
                  <a:pt x="1152906" y="829818"/>
                </a:lnTo>
                <a:lnTo>
                  <a:pt x="1050798" y="829818"/>
                </a:lnTo>
                <a:lnTo>
                  <a:pt x="1050798" y="855726"/>
                </a:lnTo>
                <a:lnTo>
                  <a:pt x="1152906" y="855726"/>
                </a:lnTo>
                <a:close/>
              </a:path>
              <a:path w="1721484" h="855979">
                <a:moveTo>
                  <a:pt x="974598" y="855726"/>
                </a:moveTo>
                <a:lnTo>
                  <a:pt x="974598" y="829818"/>
                </a:lnTo>
                <a:lnTo>
                  <a:pt x="873251" y="829818"/>
                </a:lnTo>
                <a:lnTo>
                  <a:pt x="873251" y="855726"/>
                </a:lnTo>
                <a:lnTo>
                  <a:pt x="974598" y="855726"/>
                </a:lnTo>
                <a:close/>
              </a:path>
              <a:path w="1721484" h="855979">
                <a:moveTo>
                  <a:pt x="797051" y="855726"/>
                </a:moveTo>
                <a:lnTo>
                  <a:pt x="797051" y="829818"/>
                </a:lnTo>
                <a:lnTo>
                  <a:pt x="695705" y="829818"/>
                </a:lnTo>
                <a:lnTo>
                  <a:pt x="695705" y="855726"/>
                </a:lnTo>
                <a:lnTo>
                  <a:pt x="797051" y="855726"/>
                </a:lnTo>
                <a:close/>
              </a:path>
              <a:path w="1721484" h="855979">
                <a:moveTo>
                  <a:pt x="619506" y="855726"/>
                </a:moveTo>
                <a:lnTo>
                  <a:pt x="619506" y="829818"/>
                </a:lnTo>
                <a:lnTo>
                  <a:pt x="517398" y="829818"/>
                </a:lnTo>
                <a:lnTo>
                  <a:pt x="517398" y="855726"/>
                </a:lnTo>
                <a:lnTo>
                  <a:pt x="619506" y="855726"/>
                </a:lnTo>
                <a:close/>
              </a:path>
              <a:path w="1721484" h="855979">
                <a:moveTo>
                  <a:pt x="441198" y="855726"/>
                </a:moveTo>
                <a:lnTo>
                  <a:pt x="441198" y="829818"/>
                </a:lnTo>
                <a:lnTo>
                  <a:pt x="339851" y="829818"/>
                </a:lnTo>
                <a:lnTo>
                  <a:pt x="339851" y="855726"/>
                </a:lnTo>
                <a:lnTo>
                  <a:pt x="441198" y="855726"/>
                </a:lnTo>
                <a:close/>
              </a:path>
              <a:path w="1721484" h="855979">
                <a:moveTo>
                  <a:pt x="263651" y="855726"/>
                </a:moveTo>
                <a:lnTo>
                  <a:pt x="263651" y="829818"/>
                </a:lnTo>
                <a:lnTo>
                  <a:pt x="162305" y="829818"/>
                </a:lnTo>
                <a:lnTo>
                  <a:pt x="162305" y="855726"/>
                </a:lnTo>
                <a:lnTo>
                  <a:pt x="263651" y="85572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 txBox="1"/>
          <p:nvPr/>
        </p:nvSpPr>
        <p:spPr>
          <a:xfrm>
            <a:off x="4933992" y="4345617"/>
            <a:ext cx="1248858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282915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Image  Compression</a:t>
            </a:r>
            <a:endParaRPr>
              <a:latin typeface="Arial"/>
              <a:cs typeface="Arial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2521964" y="2223129"/>
            <a:ext cx="4083644" cy="14680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80378" y="4280659"/>
            <a:ext cx="1326226" cy="61036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</a:pP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Consider</a:t>
            </a:r>
            <a:r>
              <a:rPr sz="1300" b="1" spc="-6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color  images (color  models,</a:t>
            </a:r>
            <a:r>
              <a:rPr sz="1300" b="1" spc="-8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1300" b="1" spc="-4" dirty="0">
                <a:solidFill>
                  <a:srgbClr val="FF0000"/>
                </a:solidFill>
                <a:latin typeface="Arial"/>
                <a:cs typeface="Arial"/>
              </a:rPr>
              <a:t>etc)</a:t>
            </a:r>
            <a:endParaRPr sz="13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188571"/>
            <a:ext cx="1625882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Grading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9428" y="788031"/>
            <a:ext cx="5998366" cy="2718557"/>
          </a:xfrm>
          <a:prstGeom prst="rect">
            <a:avLst/>
          </a:prstGeom>
        </p:spPr>
        <p:txBody>
          <a:bodyPr vert="horz" wrap="square" lIns="0" tIns="208145" rIns="0" bIns="0" rtlCol="0">
            <a:spAutoFit/>
          </a:bodyPr>
          <a:lstStyle/>
          <a:p>
            <a:pPr marL="239468" indent="-182379">
              <a:spcBef>
                <a:spcPts val="1639"/>
              </a:spcBef>
              <a:buFont typeface="Arial"/>
              <a:buChar char="•"/>
              <a:tabLst>
                <a:tab pos="239973" algn="l"/>
              </a:tabLst>
            </a:pPr>
            <a:r>
              <a:rPr lang="en-US" sz="2200" spc="-72" dirty="0" smtClean="0">
                <a:latin typeface="Calibri"/>
                <a:cs typeface="Calibri"/>
              </a:rPr>
              <a:t>Four</a:t>
            </a:r>
            <a:r>
              <a:rPr sz="2200" spc="-72" dirty="0" smtClean="0">
                <a:latin typeface="Calibri"/>
                <a:cs typeface="Calibri"/>
              </a:rPr>
              <a:t> </a:t>
            </a:r>
            <a:r>
              <a:rPr sz="2200" spc="-84" dirty="0">
                <a:latin typeface="Calibri"/>
                <a:cs typeface="Calibri"/>
              </a:rPr>
              <a:t>assignments: </a:t>
            </a:r>
            <a:r>
              <a:rPr lang="en-US" sz="2200" spc="-60" dirty="0" smtClean="0">
                <a:latin typeface="Calibri"/>
                <a:cs typeface="Calibri"/>
              </a:rPr>
              <a:t>5</a:t>
            </a:r>
            <a:r>
              <a:rPr sz="2200" spc="-60" dirty="0" smtClean="0">
                <a:latin typeface="Calibri"/>
                <a:cs typeface="Calibri"/>
              </a:rPr>
              <a:t>% </a:t>
            </a:r>
            <a:r>
              <a:rPr sz="2200" dirty="0">
                <a:latin typeface="Calibri"/>
                <a:cs typeface="Calibri"/>
              </a:rPr>
              <a:t>x</a:t>
            </a:r>
            <a:r>
              <a:rPr sz="2200" spc="-76" dirty="0">
                <a:latin typeface="Calibri"/>
                <a:cs typeface="Calibri"/>
              </a:rPr>
              <a:t> </a:t>
            </a:r>
            <a:r>
              <a:rPr lang="en-US" sz="2200" dirty="0" smtClean="0">
                <a:latin typeface="Calibri"/>
                <a:cs typeface="Calibri"/>
              </a:rPr>
              <a:t>4</a:t>
            </a:r>
            <a:endParaRPr sz="2200" dirty="0">
              <a:latin typeface="Calibri"/>
              <a:cs typeface="Calibri"/>
            </a:endParaRPr>
          </a:p>
          <a:p>
            <a:pPr marL="235426" indent="-182379">
              <a:spcBef>
                <a:spcPts val="1559"/>
              </a:spcBef>
              <a:buFont typeface="Arial"/>
              <a:buChar char="•"/>
              <a:tabLst>
                <a:tab pos="235931" algn="l"/>
              </a:tabLst>
            </a:pPr>
            <a:r>
              <a:rPr lang="en-US" sz="2200" spc="-76" dirty="0" smtClean="0">
                <a:latin typeface="Calibri"/>
                <a:cs typeface="Calibri"/>
              </a:rPr>
              <a:t>Attendance</a:t>
            </a:r>
            <a:r>
              <a:rPr sz="2200" spc="-72" dirty="0" smtClean="0">
                <a:latin typeface="Calibri"/>
                <a:cs typeface="Calibri"/>
              </a:rPr>
              <a:t>:</a:t>
            </a:r>
            <a:r>
              <a:rPr sz="2200" spc="-271" dirty="0" smtClean="0">
                <a:latin typeface="Calibri"/>
                <a:cs typeface="Calibri"/>
              </a:rPr>
              <a:t> </a:t>
            </a:r>
            <a:r>
              <a:rPr lang="en-US" sz="2200" spc="-88" dirty="0" smtClean="0">
                <a:latin typeface="Calibri"/>
                <a:cs typeface="Calibri"/>
              </a:rPr>
              <a:t>1</a:t>
            </a:r>
            <a:r>
              <a:rPr sz="2200" spc="-88" dirty="0" smtClean="0">
                <a:latin typeface="Calibri"/>
                <a:cs typeface="Calibri"/>
              </a:rPr>
              <a:t>0</a:t>
            </a:r>
            <a:r>
              <a:rPr sz="2200" spc="-88" dirty="0">
                <a:latin typeface="Calibri"/>
                <a:cs typeface="Calibri"/>
              </a:rPr>
              <a:t>%</a:t>
            </a:r>
            <a:endParaRPr sz="2200" dirty="0">
              <a:latin typeface="Calibri"/>
              <a:cs typeface="Calibri"/>
            </a:endParaRPr>
          </a:p>
          <a:p>
            <a:pPr marL="228353" indent="-188441">
              <a:spcBef>
                <a:spcPts val="1380"/>
              </a:spcBef>
              <a:buFont typeface="Arial"/>
              <a:buChar char="•"/>
              <a:tabLst>
                <a:tab pos="228858" algn="l"/>
              </a:tabLst>
            </a:pPr>
            <a:r>
              <a:rPr sz="2200" spc="-72">
                <a:latin typeface="Calibri"/>
                <a:cs typeface="Calibri"/>
              </a:rPr>
              <a:t>Final </a:t>
            </a:r>
            <a:r>
              <a:rPr lang="en-US" sz="2200" spc="-80" smtClean="0">
                <a:latin typeface="Calibri"/>
                <a:cs typeface="Calibri"/>
              </a:rPr>
              <a:t>Test</a:t>
            </a:r>
            <a:r>
              <a:rPr sz="2200" spc="-80" smtClean="0">
                <a:latin typeface="Calibri"/>
                <a:cs typeface="Calibri"/>
              </a:rPr>
              <a:t>:</a:t>
            </a:r>
            <a:r>
              <a:rPr sz="2200" spc="-274" smtClean="0">
                <a:latin typeface="Calibri"/>
                <a:cs typeface="Calibri"/>
              </a:rPr>
              <a:t> </a:t>
            </a:r>
            <a:r>
              <a:rPr lang="en-US" sz="2200" spc="-56" dirty="0" smtClean="0">
                <a:latin typeface="Calibri"/>
                <a:cs typeface="Calibri"/>
              </a:rPr>
              <a:t>7</a:t>
            </a:r>
            <a:r>
              <a:rPr sz="2200" spc="-56" dirty="0" smtClean="0">
                <a:latin typeface="Calibri"/>
                <a:cs typeface="Calibri"/>
              </a:rPr>
              <a:t>0</a:t>
            </a:r>
            <a:r>
              <a:rPr sz="2200" spc="-56" dirty="0">
                <a:latin typeface="Calibri"/>
                <a:cs typeface="Calibri"/>
              </a:rPr>
              <a:t>%</a:t>
            </a:r>
            <a:endParaRPr sz="2200" dirty="0">
              <a:latin typeface="Calibri"/>
              <a:cs typeface="Calibri"/>
            </a:endParaRPr>
          </a:p>
          <a:p>
            <a:pPr marL="479440" lvl="1" indent="-233405">
              <a:spcBef>
                <a:spcPts val="1237"/>
              </a:spcBef>
              <a:buFont typeface="Arial"/>
              <a:buChar char="–"/>
              <a:tabLst>
                <a:tab pos="479440" algn="l"/>
                <a:tab pos="479946" algn="l"/>
              </a:tabLst>
            </a:pPr>
            <a:r>
              <a:rPr sz="2400" spc="-6" baseline="2777" dirty="0">
                <a:latin typeface="Calibri"/>
                <a:cs typeface="Calibri"/>
              </a:rPr>
              <a:t>Topics</a:t>
            </a:r>
            <a:endParaRPr sz="2400" baseline="2777" dirty="0">
              <a:latin typeface="Calibri"/>
              <a:cs typeface="Calibri"/>
            </a:endParaRPr>
          </a:p>
          <a:p>
            <a:pPr marL="792668" lvl="2" indent="-182379">
              <a:buFont typeface="Arial"/>
              <a:buChar char="•"/>
              <a:tabLst>
                <a:tab pos="792163" algn="l"/>
                <a:tab pos="792668" algn="l"/>
              </a:tabLst>
            </a:pPr>
            <a:r>
              <a:rPr sz="2300" spc="-6" baseline="2923" dirty="0">
                <a:latin typeface="Calibri"/>
                <a:cs typeface="Calibri"/>
              </a:rPr>
              <a:t>Applications of </a:t>
            </a:r>
            <a:r>
              <a:rPr sz="2300" spc="-12" baseline="2923" dirty="0">
                <a:latin typeface="Calibri"/>
                <a:cs typeface="Calibri"/>
              </a:rPr>
              <a:t>digital image</a:t>
            </a:r>
            <a:r>
              <a:rPr sz="2300" spc="-298" baseline="2923" dirty="0">
                <a:latin typeface="Calibri"/>
                <a:cs typeface="Calibri"/>
              </a:rPr>
              <a:t> </a:t>
            </a:r>
            <a:r>
              <a:rPr sz="2300" spc="-12" baseline="2923" dirty="0">
                <a:latin typeface="Calibri"/>
                <a:cs typeface="Calibri"/>
              </a:rPr>
              <a:t>processing</a:t>
            </a:r>
            <a:endParaRPr sz="2300" baseline="2923" dirty="0">
              <a:latin typeface="Calibri"/>
              <a:cs typeface="Calibri"/>
            </a:endParaRPr>
          </a:p>
          <a:p>
            <a:pPr marL="792668" lvl="2" indent="-182379">
              <a:buFont typeface="Arial"/>
              <a:buChar char="•"/>
              <a:tabLst>
                <a:tab pos="792163" algn="l"/>
                <a:tab pos="792668" algn="l"/>
              </a:tabLst>
            </a:pPr>
            <a:r>
              <a:rPr sz="2300" spc="-6" baseline="2923" dirty="0">
                <a:latin typeface="Calibri"/>
                <a:cs typeface="Calibri"/>
              </a:rPr>
              <a:t>Implementation</a:t>
            </a:r>
            <a:r>
              <a:rPr sz="2300" spc="-442" baseline="2923" dirty="0">
                <a:latin typeface="Calibri"/>
                <a:cs typeface="Calibri"/>
              </a:rPr>
              <a:t> </a:t>
            </a:r>
            <a:r>
              <a:rPr sz="2300" spc="-6" baseline="2923" dirty="0">
                <a:latin typeface="Calibri"/>
                <a:cs typeface="Calibri"/>
              </a:rPr>
              <a:t>of digital image </a:t>
            </a:r>
            <a:r>
              <a:rPr sz="2300" spc="-12" baseline="2923" dirty="0">
                <a:latin typeface="Calibri"/>
                <a:cs typeface="Calibri"/>
              </a:rPr>
              <a:t>processing</a:t>
            </a:r>
            <a:endParaRPr sz="2300" baseline="2923" dirty="0">
              <a:latin typeface="Calibri"/>
              <a:cs typeface="Calibri"/>
            </a:endParaRPr>
          </a:p>
          <a:p>
            <a:pPr marL="792668" lvl="2" indent="-182379">
              <a:spcBef>
                <a:spcPts val="4"/>
              </a:spcBef>
              <a:buFont typeface="Arial"/>
              <a:buChar char="•"/>
              <a:tabLst>
                <a:tab pos="792163" algn="l"/>
                <a:tab pos="792668" algn="l"/>
              </a:tabLst>
            </a:pPr>
            <a:r>
              <a:rPr sz="2300" spc="-12" baseline="2923" dirty="0">
                <a:latin typeface="Calibri"/>
                <a:cs typeface="Calibri"/>
              </a:rPr>
              <a:t>Study digital image processing</a:t>
            </a:r>
            <a:r>
              <a:rPr sz="2300" spc="-286" baseline="2923" dirty="0">
                <a:latin typeface="Calibri"/>
                <a:cs typeface="Calibri"/>
              </a:rPr>
              <a:t> </a:t>
            </a:r>
            <a:r>
              <a:rPr sz="2300" spc="-6" baseline="2923" dirty="0">
                <a:latin typeface="Calibri"/>
                <a:cs typeface="Calibri"/>
              </a:rPr>
              <a:t>algorithms</a:t>
            </a:r>
            <a:endParaRPr sz="2300" baseline="2923" dirty="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spc="-4" dirty="0"/>
              <a:t>Light </a:t>
            </a:r>
            <a:r>
              <a:rPr dirty="0"/>
              <a:t>And </a:t>
            </a:r>
            <a:r>
              <a:rPr spc="-4" dirty="0"/>
              <a:t>The</a:t>
            </a:r>
            <a:r>
              <a:rPr spc="-44" dirty="0"/>
              <a:t> </a:t>
            </a:r>
            <a:r>
              <a:rPr dirty="0"/>
              <a:t>Electromagnetic  Spectrum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968" y="1489015"/>
            <a:ext cx="7226399" cy="1607132"/>
          </a:xfrm>
          <a:prstGeom prst="rect">
            <a:avLst/>
          </a:prstGeom>
        </p:spPr>
        <p:txBody>
          <a:bodyPr vert="horz" wrap="square" lIns="0" tIns="7073" rIns="0" bIns="0" rtlCol="0">
            <a:spAutoFit/>
          </a:bodyPr>
          <a:lstStyle/>
          <a:p>
            <a:pPr marL="10104" marR="855819">
              <a:lnSpc>
                <a:spcPct val="100699"/>
              </a:lnSpc>
              <a:spcBef>
                <a:spcPts val="56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Light: </a:t>
            </a:r>
            <a:r>
              <a:rPr sz="2500" spc="-4" dirty="0">
                <a:latin typeface="Calibri"/>
                <a:cs typeface="Calibri"/>
              </a:rPr>
              <a:t>j</a:t>
            </a:r>
            <a:r>
              <a:rPr sz="2200" spc="-4" dirty="0">
                <a:latin typeface="Calibri"/>
                <a:cs typeface="Calibri"/>
              </a:rPr>
              <a:t>ust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4" dirty="0">
                <a:latin typeface="Calibri"/>
                <a:cs typeface="Calibri"/>
              </a:rPr>
              <a:t>particular part of electromagnetic  spectrum that can be sensed by the human</a:t>
            </a:r>
            <a:r>
              <a:rPr sz="2200" spc="4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eye</a:t>
            </a:r>
            <a:endParaRPr sz="2200">
              <a:latin typeface="Calibri"/>
              <a:cs typeface="Calibri"/>
            </a:endParaRPr>
          </a:p>
          <a:p>
            <a:pPr marL="10104" marR="4042" indent="-505">
              <a:spcBef>
                <a:spcPts val="1488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The electromagnetic spectrum is split up according to  the wavelengths of different </a:t>
            </a:r>
            <a:r>
              <a:rPr sz="2200" dirty="0">
                <a:latin typeface="Calibri"/>
                <a:cs typeface="Calibri"/>
              </a:rPr>
              <a:t>forms </a:t>
            </a:r>
            <a:r>
              <a:rPr sz="2200" spc="-4" dirty="0">
                <a:latin typeface="Calibri"/>
                <a:cs typeface="Calibri"/>
              </a:rPr>
              <a:t>of</a:t>
            </a:r>
            <a:r>
              <a:rPr sz="2200" spc="-12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energy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838245" y="3223577"/>
            <a:ext cx="7501958" cy="14833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2812961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spc="-4" dirty="0"/>
              <a:t>Reflected</a:t>
            </a:r>
            <a:r>
              <a:rPr sz="3100" spc="-60" dirty="0"/>
              <a:t> </a:t>
            </a:r>
            <a:r>
              <a:rPr sz="3100" dirty="0"/>
              <a:t>Light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02973" y="1491094"/>
            <a:ext cx="6541636" cy="687311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The colours humans perceive </a:t>
            </a:r>
            <a:r>
              <a:rPr sz="2200" dirty="0">
                <a:latin typeface="Calibri"/>
                <a:cs typeface="Calibri"/>
              </a:rPr>
              <a:t>are </a:t>
            </a:r>
            <a:r>
              <a:rPr sz="2200" spc="-4" dirty="0">
                <a:latin typeface="Calibri"/>
                <a:cs typeface="Calibri"/>
              </a:rPr>
              <a:t>determined by  nature of light reflected from </a:t>
            </a:r>
            <a:r>
              <a:rPr sz="2200" dirty="0">
                <a:latin typeface="Calibri"/>
                <a:cs typeface="Calibri"/>
              </a:rPr>
              <a:t>an</a:t>
            </a:r>
            <a:r>
              <a:rPr sz="2200" spc="-12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object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02973" y="2235256"/>
            <a:ext cx="3776019" cy="204152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149541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For example, if white light  (contains </a:t>
            </a:r>
            <a:r>
              <a:rPr sz="2200" dirty="0">
                <a:latin typeface="Calibri"/>
                <a:cs typeface="Calibri"/>
              </a:rPr>
              <a:t>all </a:t>
            </a:r>
            <a:r>
              <a:rPr sz="2200" spc="-4" dirty="0">
                <a:latin typeface="Calibri"/>
                <a:cs typeface="Calibri"/>
              </a:rPr>
              <a:t>wavelengths)  is shone onto </a:t>
            </a:r>
            <a:r>
              <a:rPr sz="2200" dirty="0">
                <a:latin typeface="Calibri"/>
                <a:cs typeface="Calibri"/>
              </a:rPr>
              <a:t>green</a:t>
            </a:r>
            <a:r>
              <a:rPr sz="2200" spc="-24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object</a:t>
            </a:r>
            <a:endParaRPr sz="2200">
              <a:latin typeface="Calibri"/>
              <a:cs typeface="Calibri"/>
            </a:endParaRPr>
          </a:p>
          <a:p>
            <a:pPr marL="10104" marR="4042"/>
            <a:r>
              <a:rPr sz="2200" spc="-4" dirty="0">
                <a:latin typeface="Calibri"/>
                <a:cs typeface="Calibri"/>
              </a:rPr>
              <a:t>it absorbs </a:t>
            </a:r>
            <a:r>
              <a:rPr sz="2200" dirty="0">
                <a:latin typeface="Calibri"/>
                <a:cs typeface="Calibri"/>
              </a:rPr>
              <a:t>most </a:t>
            </a:r>
            <a:r>
              <a:rPr sz="2200" spc="-4" dirty="0">
                <a:latin typeface="Calibri"/>
                <a:cs typeface="Calibri"/>
              </a:rPr>
              <a:t>wavelengths  absorbed except </a:t>
            </a:r>
            <a:r>
              <a:rPr sz="2200" dirty="0">
                <a:latin typeface="Calibri"/>
                <a:cs typeface="Calibri"/>
              </a:rPr>
              <a:t>green  </a:t>
            </a:r>
            <a:r>
              <a:rPr sz="2200" spc="-4" dirty="0">
                <a:latin typeface="Calibri"/>
                <a:cs typeface="Calibri"/>
              </a:rPr>
              <a:t>wavelength</a:t>
            </a:r>
            <a:r>
              <a:rPr sz="2200" spc="-20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(color)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146723" y="2842572"/>
            <a:ext cx="920794" cy="13745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146723" y="2646138"/>
            <a:ext cx="920794" cy="39286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141179" y="2641451"/>
            <a:ext cx="933035" cy="1580217"/>
          </a:xfrm>
          <a:custGeom>
            <a:avLst/>
            <a:gdLst/>
            <a:ahLst/>
            <a:cxnLst/>
            <a:rect l="l" t="t" r="r" b="b"/>
            <a:pathLst>
              <a:path w="1026159" h="2317115">
                <a:moveTo>
                  <a:pt x="1025651" y="294908"/>
                </a:moveTo>
                <a:lnTo>
                  <a:pt x="1024889" y="287288"/>
                </a:lnTo>
                <a:lnTo>
                  <a:pt x="1024889" y="279668"/>
                </a:lnTo>
                <a:lnTo>
                  <a:pt x="1024127" y="272048"/>
                </a:lnTo>
                <a:lnTo>
                  <a:pt x="1009416" y="222872"/>
                </a:lnTo>
                <a:lnTo>
                  <a:pt x="988658" y="185291"/>
                </a:lnTo>
                <a:lnTo>
                  <a:pt x="961253" y="151566"/>
                </a:lnTo>
                <a:lnTo>
                  <a:pt x="928130" y="121576"/>
                </a:lnTo>
                <a:lnTo>
                  <a:pt x="890214" y="95201"/>
                </a:lnTo>
                <a:lnTo>
                  <a:pt x="848432" y="72323"/>
                </a:lnTo>
                <a:lnTo>
                  <a:pt x="803709" y="52821"/>
                </a:lnTo>
                <a:lnTo>
                  <a:pt x="756974" y="36575"/>
                </a:lnTo>
                <a:lnTo>
                  <a:pt x="709151" y="23466"/>
                </a:lnTo>
                <a:lnTo>
                  <a:pt x="661168" y="13374"/>
                </a:lnTo>
                <a:lnTo>
                  <a:pt x="613950" y="6178"/>
                </a:lnTo>
                <a:lnTo>
                  <a:pt x="568425" y="1760"/>
                </a:lnTo>
                <a:lnTo>
                  <a:pt x="525518" y="0"/>
                </a:lnTo>
                <a:lnTo>
                  <a:pt x="486155" y="776"/>
                </a:lnTo>
                <a:lnTo>
                  <a:pt x="434339" y="3824"/>
                </a:lnTo>
                <a:lnTo>
                  <a:pt x="393317" y="8182"/>
                </a:lnTo>
                <a:lnTo>
                  <a:pt x="348995" y="15662"/>
                </a:lnTo>
                <a:lnTo>
                  <a:pt x="302625" y="26377"/>
                </a:lnTo>
                <a:lnTo>
                  <a:pt x="255461" y="40443"/>
                </a:lnTo>
                <a:lnTo>
                  <a:pt x="208758" y="57973"/>
                </a:lnTo>
                <a:lnTo>
                  <a:pt x="163768" y="79081"/>
                </a:lnTo>
                <a:lnTo>
                  <a:pt x="121744" y="103883"/>
                </a:lnTo>
                <a:lnTo>
                  <a:pt x="83941" y="132492"/>
                </a:lnTo>
                <a:lnTo>
                  <a:pt x="51611" y="165023"/>
                </a:lnTo>
                <a:lnTo>
                  <a:pt x="26009" y="201590"/>
                </a:lnTo>
                <a:lnTo>
                  <a:pt x="8387" y="242307"/>
                </a:lnTo>
                <a:lnTo>
                  <a:pt x="0" y="287288"/>
                </a:lnTo>
                <a:lnTo>
                  <a:pt x="0" y="294908"/>
                </a:lnTo>
                <a:lnTo>
                  <a:pt x="12191" y="294908"/>
                </a:lnTo>
                <a:lnTo>
                  <a:pt x="12953" y="287288"/>
                </a:lnTo>
                <a:lnTo>
                  <a:pt x="12953" y="280430"/>
                </a:lnTo>
                <a:lnTo>
                  <a:pt x="23541" y="236878"/>
                </a:lnTo>
                <a:lnTo>
                  <a:pt x="43289" y="197612"/>
                </a:lnTo>
                <a:lnTo>
                  <a:pt x="70907" y="162514"/>
                </a:lnTo>
                <a:lnTo>
                  <a:pt x="105108" y="131465"/>
                </a:lnTo>
                <a:lnTo>
                  <a:pt x="144601" y="104345"/>
                </a:lnTo>
                <a:lnTo>
                  <a:pt x="188156" y="81010"/>
                </a:lnTo>
                <a:lnTo>
                  <a:pt x="234313" y="61414"/>
                </a:lnTo>
                <a:lnTo>
                  <a:pt x="281954" y="45365"/>
                </a:lnTo>
                <a:lnTo>
                  <a:pt x="329732" y="32767"/>
                </a:lnTo>
                <a:lnTo>
                  <a:pt x="376360" y="23502"/>
                </a:lnTo>
                <a:lnTo>
                  <a:pt x="420549" y="17450"/>
                </a:lnTo>
                <a:lnTo>
                  <a:pt x="461009" y="14492"/>
                </a:lnTo>
                <a:lnTo>
                  <a:pt x="512825" y="12968"/>
                </a:lnTo>
                <a:lnTo>
                  <a:pt x="552505" y="13447"/>
                </a:lnTo>
                <a:lnTo>
                  <a:pt x="595805" y="16626"/>
                </a:lnTo>
                <a:lnTo>
                  <a:pt x="641673" y="22635"/>
                </a:lnTo>
                <a:lnTo>
                  <a:pt x="689059" y="31603"/>
                </a:lnTo>
                <a:lnTo>
                  <a:pt x="736912" y="43659"/>
                </a:lnTo>
                <a:lnTo>
                  <a:pt x="784180" y="58931"/>
                </a:lnTo>
                <a:lnTo>
                  <a:pt x="829813" y="77548"/>
                </a:lnTo>
                <a:lnTo>
                  <a:pt x="872760" y="99639"/>
                </a:lnTo>
                <a:lnTo>
                  <a:pt x="911969" y="125333"/>
                </a:lnTo>
                <a:lnTo>
                  <a:pt x="946390" y="154759"/>
                </a:lnTo>
                <a:lnTo>
                  <a:pt x="974971" y="188045"/>
                </a:lnTo>
                <a:lnTo>
                  <a:pt x="996662" y="225321"/>
                </a:lnTo>
                <a:lnTo>
                  <a:pt x="1010411" y="266714"/>
                </a:lnTo>
                <a:lnTo>
                  <a:pt x="1011935" y="281192"/>
                </a:lnTo>
                <a:lnTo>
                  <a:pt x="1012697" y="288050"/>
                </a:lnTo>
                <a:lnTo>
                  <a:pt x="1012697" y="294908"/>
                </a:lnTo>
                <a:lnTo>
                  <a:pt x="1025651" y="294908"/>
                </a:lnTo>
                <a:close/>
              </a:path>
              <a:path w="1026159" h="2317115">
                <a:moveTo>
                  <a:pt x="1025651" y="294908"/>
                </a:moveTo>
                <a:lnTo>
                  <a:pt x="1012697" y="294908"/>
                </a:lnTo>
                <a:lnTo>
                  <a:pt x="1012697" y="302528"/>
                </a:lnTo>
                <a:lnTo>
                  <a:pt x="1011173" y="316244"/>
                </a:lnTo>
                <a:lnTo>
                  <a:pt x="998983" y="358782"/>
                </a:lnTo>
                <a:lnTo>
                  <a:pt x="978311" y="397106"/>
                </a:lnTo>
                <a:lnTo>
                  <a:pt x="950281" y="431342"/>
                </a:lnTo>
                <a:lnTo>
                  <a:pt x="916013" y="461612"/>
                </a:lnTo>
                <a:lnTo>
                  <a:pt x="876630" y="488042"/>
                </a:lnTo>
                <a:lnTo>
                  <a:pt x="833255" y="510754"/>
                </a:lnTo>
                <a:lnTo>
                  <a:pt x="787008" y="529874"/>
                </a:lnTo>
                <a:lnTo>
                  <a:pt x="739012" y="545525"/>
                </a:lnTo>
                <a:lnTo>
                  <a:pt x="690388" y="557831"/>
                </a:lnTo>
                <a:lnTo>
                  <a:pt x="642260" y="566916"/>
                </a:lnTo>
                <a:lnTo>
                  <a:pt x="595748" y="572904"/>
                </a:lnTo>
                <a:lnTo>
                  <a:pt x="552505" y="575883"/>
                </a:lnTo>
                <a:lnTo>
                  <a:pt x="486155" y="576064"/>
                </a:lnTo>
                <a:lnTo>
                  <a:pt x="461009" y="575324"/>
                </a:lnTo>
                <a:lnTo>
                  <a:pt x="420382" y="572299"/>
                </a:lnTo>
                <a:lnTo>
                  <a:pt x="376124" y="566223"/>
                </a:lnTo>
                <a:lnTo>
                  <a:pt x="329504" y="556967"/>
                </a:lnTo>
                <a:lnTo>
                  <a:pt x="281790" y="544404"/>
                </a:lnTo>
                <a:lnTo>
                  <a:pt x="234251" y="528404"/>
                </a:lnTo>
                <a:lnTo>
                  <a:pt x="188099" y="508809"/>
                </a:lnTo>
                <a:lnTo>
                  <a:pt x="144774" y="485582"/>
                </a:lnTo>
                <a:lnTo>
                  <a:pt x="105373" y="458501"/>
                </a:lnTo>
                <a:lnTo>
                  <a:pt x="71221" y="427470"/>
                </a:lnTo>
                <a:lnTo>
                  <a:pt x="43589" y="392360"/>
                </a:lnTo>
                <a:lnTo>
                  <a:pt x="23743" y="353041"/>
                </a:lnTo>
                <a:lnTo>
                  <a:pt x="12953" y="309386"/>
                </a:lnTo>
                <a:lnTo>
                  <a:pt x="12953" y="301766"/>
                </a:lnTo>
                <a:lnTo>
                  <a:pt x="12191" y="294908"/>
                </a:lnTo>
                <a:lnTo>
                  <a:pt x="0" y="294908"/>
                </a:lnTo>
                <a:lnTo>
                  <a:pt x="0" y="302528"/>
                </a:lnTo>
                <a:lnTo>
                  <a:pt x="12816" y="360207"/>
                </a:lnTo>
                <a:lnTo>
                  <a:pt x="32349" y="398664"/>
                </a:lnTo>
                <a:lnTo>
                  <a:pt x="59057" y="433244"/>
                </a:lnTo>
                <a:lnTo>
                  <a:pt x="91873" y="464052"/>
                </a:lnTo>
                <a:lnTo>
                  <a:pt x="129730" y="491194"/>
                </a:lnTo>
                <a:lnTo>
                  <a:pt x="171564" y="514777"/>
                </a:lnTo>
                <a:lnTo>
                  <a:pt x="216306" y="534904"/>
                </a:lnTo>
                <a:lnTo>
                  <a:pt x="262893" y="551683"/>
                </a:lnTo>
                <a:lnTo>
                  <a:pt x="310256" y="565219"/>
                </a:lnTo>
                <a:lnTo>
                  <a:pt x="357330" y="575617"/>
                </a:lnTo>
                <a:lnTo>
                  <a:pt x="403049" y="582983"/>
                </a:lnTo>
                <a:lnTo>
                  <a:pt x="446346" y="587422"/>
                </a:lnTo>
                <a:lnTo>
                  <a:pt x="486155" y="589040"/>
                </a:lnTo>
                <a:lnTo>
                  <a:pt x="512825" y="589040"/>
                </a:lnTo>
                <a:lnTo>
                  <a:pt x="578681" y="586918"/>
                </a:lnTo>
                <a:lnTo>
                  <a:pt x="622025" y="582697"/>
                </a:lnTo>
                <a:lnTo>
                  <a:pt x="667721" y="575511"/>
                </a:lnTo>
                <a:lnTo>
                  <a:pt x="714723" y="565258"/>
                </a:lnTo>
                <a:lnTo>
                  <a:pt x="761988" y="551832"/>
                </a:lnTo>
                <a:lnTo>
                  <a:pt x="808469" y="535130"/>
                </a:lnTo>
                <a:lnTo>
                  <a:pt x="853122" y="515048"/>
                </a:lnTo>
                <a:lnTo>
                  <a:pt x="894901" y="491483"/>
                </a:lnTo>
                <a:lnTo>
                  <a:pt x="932763" y="464331"/>
                </a:lnTo>
                <a:lnTo>
                  <a:pt x="965661" y="433487"/>
                </a:lnTo>
                <a:lnTo>
                  <a:pt x="992551" y="398847"/>
                </a:lnTo>
                <a:lnTo>
                  <a:pt x="1012389" y="360309"/>
                </a:lnTo>
                <a:lnTo>
                  <a:pt x="1024127" y="317768"/>
                </a:lnTo>
                <a:lnTo>
                  <a:pt x="1024889" y="310148"/>
                </a:lnTo>
                <a:lnTo>
                  <a:pt x="1024889" y="302528"/>
                </a:lnTo>
                <a:lnTo>
                  <a:pt x="1025651" y="294908"/>
                </a:lnTo>
                <a:close/>
              </a:path>
              <a:path w="1026159" h="2317115">
                <a:moveTo>
                  <a:pt x="1025652" y="2022362"/>
                </a:moveTo>
                <a:lnTo>
                  <a:pt x="1025651" y="294908"/>
                </a:lnTo>
                <a:lnTo>
                  <a:pt x="1024889" y="302528"/>
                </a:lnTo>
                <a:lnTo>
                  <a:pt x="1024889" y="310148"/>
                </a:lnTo>
                <a:lnTo>
                  <a:pt x="1024127" y="317768"/>
                </a:lnTo>
                <a:lnTo>
                  <a:pt x="1012697" y="359190"/>
                </a:lnTo>
                <a:lnTo>
                  <a:pt x="1012697" y="2029982"/>
                </a:lnTo>
                <a:lnTo>
                  <a:pt x="1004056" y="2073060"/>
                </a:lnTo>
                <a:lnTo>
                  <a:pt x="986537" y="2112068"/>
                </a:lnTo>
                <a:lnTo>
                  <a:pt x="961253" y="2147155"/>
                </a:lnTo>
                <a:lnTo>
                  <a:pt x="929484" y="2178308"/>
                </a:lnTo>
                <a:lnTo>
                  <a:pt x="892257" y="2205757"/>
                </a:lnTo>
                <a:lnTo>
                  <a:pt x="850770" y="2229570"/>
                </a:lnTo>
                <a:lnTo>
                  <a:pt x="806175" y="2249855"/>
                </a:lnTo>
                <a:lnTo>
                  <a:pt x="759627" y="2266720"/>
                </a:lnTo>
                <a:lnTo>
                  <a:pt x="712279" y="2280273"/>
                </a:lnTo>
                <a:lnTo>
                  <a:pt x="665286" y="2290624"/>
                </a:lnTo>
                <a:lnTo>
                  <a:pt x="619801" y="2297880"/>
                </a:lnTo>
                <a:lnTo>
                  <a:pt x="576978" y="2302149"/>
                </a:lnTo>
                <a:lnTo>
                  <a:pt x="538733" y="2303513"/>
                </a:lnTo>
                <a:lnTo>
                  <a:pt x="486156" y="2303517"/>
                </a:lnTo>
                <a:lnTo>
                  <a:pt x="448278" y="2302362"/>
                </a:lnTo>
                <a:lnTo>
                  <a:pt x="405602" y="2298169"/>
                </a:lnTo>
                <a:lnTo>
                  <a:pt x="360090" y="2290877"/>
                </a:lnTo>
                <a:lnTo>
                  <a:pt x="312942" y="2280403"/>
                </a:lnTo>
                <a:lnTo>
                  <a:pt x="265357" y="2266664"/>
                </a:lnTo>
                <a:lnTo>
                  <a:pt x="218535" y="2249577"/>
                </a:lnTo>
                <a:lnTo>
                  <a:pt x="173677" y="2229058"/>
                </a:lnTo>
                <a:lnTo>
                  <a:pt x="131982" y="2205024"/>
                </a:lnTo>
                <a:lnTo>
                  <a:pt x="94651" y="2177392"/>
                </a:lnTo>
                <a:lnTo>
                  <a:pt x="62882" y="2146079"/>
                </a:lnTo>
                <a:lnTo>
                  <a:pt x="37876" y="2111002"/>
                </a:lnTo>
                <a:lnTo>
                  <a:pt x="20833" y="2072077"/>
                </a:lnTo>
                <a:lnTo>
                  <a:pt x="12954" y="2029220"/>
                </a:lnTo>
                <a:lnTo>
                  <a:pt x="12191" y="357860"/>
                </a:lnTo>
                <a:lnTo>
                  <a:pt x="1523" y="317768"/>
                </a:lnTo>
                <a:lnTo>
                  <a:pt x="0" y="302528"/>
                </a:lnTo>
                <a:lnTo>
                  <a:pt x="0" y="2030744"/>
                </a:lnTo>
                <a:lnTo>
                  <a:pt x="8524" y="2075535"/>
                </a:lnTo>
                <a:lnTo>
                  <a:pt x="26154" y="2116118"/>
                </a:lnTo>
                <a:lnTo>
                  <a:pt x="51719" y="2152605"/>
                </a:lnTo>
                <a:lnTo>
                  <a:pt x="84048" y="2185107"/>
                </a:lnTo>
                <a:lnTo>
                  <a:pt x="121969" y="2213733"/>
                </a:lnTo>
                <a:lnTo>
                  <a:pt x="164312" y="2238594"/>
                </a:lnTo>
                <a:lnTo>
                  <a:pt x="209905" y="2259802"/>
                </a:lnTo>
                <a:lnTo>
                  <a:pt x="257578" y="2277465"/>
                </a:lnTo>
                <a:lnTo>
                  <a:pt x="306160" y="2291695"/>
                </a:lnTo>
                <a:lnTo>
                  <a:pt x="354480" y="2302603"/>
                </a:lnTo>
                <a:lnTo>
                  <a:pt x="401366" y="2310298"/>
                </a:lnTo>
                <a:lnTo>
                  <a:pt x="445649" y="2314892"/>
                </a:lnTo>
                <a:lnTo>
                  <a:pt x="486156" y="2316494"/>
                </a:lnTo>
                <a:lnTo>
                  <a:pt x="538733" y="2316494"/>
                </a:lnTo>
                <a:lnTo>
                  <a:pt x="617063" y="2311069"/>
                </a:lnTo>
                <a:lnTo>
                  <a:pt x="660334" y="2304420"/>
                </a:lnTo>
                <a:lnTo>
                  <a:pt x="705077" y="2295025"/>
                </a:lnTo>
                <a:lnTo>
                  <a:pt x="750345" y="2282793"/>
                </a:lnTo>
                <a:lnTo>
                  <a:pt x="795189" y="2267633"/>
                </a:lnTo>
                <a:lnTo>
                  <a:pt x="838661" y="2249453"/>
                </a:lnTo>
                <a:lnTo>
                  <a:pt x="879813" y="2228162"/>
                </a:lnTo>
                <a:lnTo>
                  <a:pt x="917696" y="2203669"/>
                </a:lnTo>
                <a:lnTo>
                  <a:pt x="951362" y="2175883"/>
                </a:lnTo>
                <a:lnTo>
                  <a:pt x="979863" y="2144713"/>
                </a:lnTo>
                <a:lnTo>
                  <a:pt x="1002250" y="2110067"/>
                </a:lnTo>
                <a:lnTo>
                  <a:pt x="1017575" y="2071853"/>
                </a:lnTo>
                <a:lnTo>
                  <a:pt x="1024890" y="2029982"/>
                </a:lnTo>
                <a:lnTo>
                  <a:pt x="1025652" y="20223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463103" y="2736559"/>
            <a:ext cx="1675536" cy="675565"/>
          </a:xfrm>
          <a:custGeom>
            <a:avLst/>
            <a:gdLst/>
            <a:ahLst/>
            <a:cxnLst/>
            <a:rect l="l" t="t" r="r" b="b"/>
            <a:pathLst>
              <a:path w="1842770" h="990600">
                <a:moveTo>
                  <a:pt x="1446939" y="477065"/>
                </a:moveTo>
                <a:lnTo>
                  <a:pt x="123443" y="0"/>
                </a:lnTo>
                <a:lnTo>
                  <a:pt x="0" y="342138"/>
                </a:lnTo>
                <a:lnTo>
                  <a:pt x="9905" y="345708"/>
                </a:lnTo>
                <a:lnTo>
                  <a:pt x="9905" y="332232"/>
                </a:lnTo>
                <a:lnTo>
                  <a:pt x="15707" y="334323"/>
                </a:lnTo>
                <a:lnTo>
                  <a:pt x="124967" y="31056"/>
                </a:lnTo>
                <a:lnTo>
                  <a:pt x="124967" y="13716"/>
                </a:lnTo>
                <a:lnTo>
                  <a:pt x="132587" y="9906"/>
                </a:lnTo>
                <a:lnTo>
                  <a:pt x="132587" y="16467"/>
                </a:lnTo>
                <a:lnTo>
                  <a:pt x="1444751" y="490199"/>
                </a:lnTo>
                <a:lnTo>
                  <a:pt x="1444751" y="483107"/>
                </a:lnTo>
                <a:lnTo>
                  <a:pt x="1446939" y="477065"/>
                </a:lnTo>
                <a:close/>
              </a:path>
              <a:path w="1842770" h="990600">
                <a:moveTo>
                  <a:pt x="15707" y="334323"/>
                </a:moveTo>
                <a:lnTo>
                  <a:pt x="9905" y="332232"/>
                </a:lnTo>
                <a:lnTo>
                  <a:pt x="13715" y="339852"/>
                </a:lnTo>
                <a:lnTo>
                  <a:pt x="15707" y="334323"/>
                </a:lnTo>
                <a:close/>
              </a:path>
              <a:path w="1842770" h="990600">
                <a:moveTo>
                  <a:pt x="1339595" y="811529"/>
                </a:moveTo>
                <a:lnTo>
                  <a:pt x="15707" y="334323"/>
                </a:lnTo>
                <a:lnTo>
                  <a:pt x="13715" y="339852"/>
                </a:lnTo>
                <a:lnTo>
                  <a:pt x="9905" y="332232"/>
                </a:lnTo>
                <a:lnTo>
                  <a:pt x="9905" y="345708"/>
                </a:lnTo>
                <a:lnTo>
                  <a:pt x="1323879" y="819341"/>
                </a:lnTo>
                <a:lnTo>
                  <a:pt x="1325879" y="813816"/>
                </a:lnTo>
                <a:lnTo>
                  <a:pt x="1329689" y="821436"/>
                </a:lnTo>
                <a:lnTo>
                  <a:pt x="1329689" y="839046"/>
                </a:lnTo>
                <a:lnTo>
                  <a:pt x="1339595" y="811529"/>
                </a:lnTo>
                <a:close/>
              </a:path>
              <a:path w="1842770" h="990600">
                <a:moveTo>
                  <a:pt x="132587" y="9906"/>
                </a:moveTo>
                <a:lnTo>
                  <a:pt x="124967" y="13716"/>
                </a:lnTo>
                <a:lnTo>
                  <a:pt x="130496" y="15711"/>
                </a:lnTo>
                <a:lnTo>
                  <a:pt x="132587" y="9906"/>
                </a:lnTo>
                <a:close/>
              </a:path>
              <a:path w="1842770" h="990600">
                <a:moveTo>
                  <a:pt x="130496" y="15711"/>
                </a:moveTo>
                <a:lnTo>
                  <a:pt x="124967" y="13716"/>
                </a:lnTo>
                <a:lnTo>
                  <a:pt x="124967" y="31056"/>
                </a:lnTo>
                <a:lnTo>
                  <a:pt x="130496" y="15711"/>
                </a:lnTo>
                <a:close/>
              </a:path>
              <a:path w="1842770" h="990600">
                <a:moveTo>
                  <a:pt x="132587" y="16467"/>
                </a:moveTo>
                <a:lnTo>
                  <a:pt x="132587" y="9906"/>
                </a:lnTo>
                <a:lnTo>
                  <a:pt x="130496" y="15711"/>
                </a:lnTo>
                <a:lnTo>
                  <a:pt x="132587" y="16467"/>
                </a:lnTo>
                <a:close/>
              </a:path>
              <a:path w="1842770" h="990600">
                <a:moveTo>
                  <a:pt x="1329689" y="839046"/>
                </a:moveTo>
                <a:lnTo>
                  <a:pt x="1329689" y="821436"/>
                </a:lnTo>
                <a:lnTo>
                  <a:pt x="1323879" y="819341"/>
                </a:lnTo>
                <a:lnTo>
                  <a:pt x="1261871" y="990600"/>
                </a:lnTo>
                <a:lnTo>
                  <a:pt x="1270253" y="988037"/>
                </a:lnTo>
                <a:lnTo>
                  <a:pt x="1270253" y="974597"/>
                </a:lnTo>
                <a:lnTo>
                  <a:pt x="1282202" y="970956"/>
                </a:lnTo>
                <a:lnTo>
                  <a:pt x="1329689" y="839046"/>
                </a:lnTo>
                <a:close/>
              </a:path>
              <a:path w="1842770" h="990600">
                <a:moveTo>
                  <a:pt x="1282202" y="970956"/>
                </a:moveTo>
                <a:lnTo>
                  <a:pt x="1270253" y="974597"/>
                </a:lnTo>
                <a:lnTo>
                  <a:pt x="1277873" y="982980"/>
                </a:lnTo>
                <a:lnTo>
                  <a:pt x="1282202" y="970956"/>
                </a:lnTo>
                <a:close/>
              </a:path>
              <a:path w="1842770" h="990600">
                <a:moveTo>
                  <a:pt x="1830323" y="816781"/>
                </a:moveTo>
                <a:lnTo>
                  <a:pt x="1830323" y="803909"/>
                </a:lnTo>
                <a:lnTo>
                  <a:pt x="1827275" y="813053"/>
                </a:lnTo>
                <a:lnTo>
                  <a:pt x="1822768" y="806212"/>
                </a:lnTo>
                <a:lnTo>
                  <a:pt x="1282202" y="970956"/>
                </a:lnTo>
                <a:lnTo>
                  <a:pt x="1277873" y="982980"/>
                </a:lnTo>
                <a:lnTo>
                  <a:pt x="1270253" y="974597"/>
                </a:lnTo>
                <a:lnTo>
                  <a:pt x="1270253" y="988037"/>
                </a:lnTo>
                <a:lnTo>
                  <a:pt x="1830323" y="816781"/>
                </a:lnTo>
                <a:close/>
              </a:path>
              <a:path w="1842770" h="990600">
                <a:moveTo>
                  <a:pt x="1329689" y="821436"/>
                </a:moveTo>
                <a:lnTo>
                  <a:pt x="1325879" y="813816"/>
                </a:lnTo>
                <a:lnTo>
                  <a:pt x="1323879" y="819341"/>
                </a:lnTo>
                <a:lnTo>
                  <a:pt x="1329689" y="821436"/>
                </a:lnTo>
                <a:close/>
              </a:path>
              <a:path w="1842770" h="990600">
                <a:moveTo>
                  <a:pt x="1453133" y="479297"/>
                </a:moveTo>
                <a:lnTo>
                  <a:pt x="1446939" y="477065"/>
                </a:lnTo>
                <a:lnTo>
                  <a:pt x="1444751" y="483107"/>
                </a:lnTo>
                <a:lnTo>
                  <a:pt x="1453133" y="479297"/>
                </a:lnTo>
                <a:close/>
              </a:path>
              <a:path w="1842770" h="990600">
                <a:moveTo>
                  <a:pt x="1453133" y="493225"/>
                </a:moveTo>
                <a:lnTo>
                  <a:pt x="1453133" y="479297"/>
                </a:lnTo>
                <a:lnTo>
                  <a:pt x="1444751" y="483107"/>
                </a:lnTo>
                <a:lnTo>
                  <a:pt x="1444751" y="490199"/>
                </a:lnTo>
                <a:lnTo>
                  <a:pt x="1453133" y="493225"/>
                </a:lnTo>
                <a:close/>
              </a:path>
              <a:path w="1842770" h="990600">
                <a:moveTo>
                  <a:pt x="1842515" y="813053"/>
                </a:moveTo>
                <a:lnTo>
                  <a:pt x="1508759" y="306323"/>
                </a:lnTo>
                <a:lnTo>
                  <a:pt x="1446939" y="477065"/>
                </a:lnTo>
                <a:lnTo>
                  <a:pt x="1453133" y="479297"/>
                </a:lnTo>
                <a:lnTo>
                  <a:pt x="1453133" y="493225"/>
                </a:lnTo>
                <a:lnTo>
                  <a:pt x="1454657" y="493775"/>
                </a:lnTo>
                <a:lnTo>
                  <a:pt x="1504949" y="354696"/>
                </a:lnTo>
                <a:lnTo>
                  <a:pt x="1504949" y="323849"/>
                </a:lnTo>
                <a:lnTo>
                  <a:pt x="1516379" y="323087"/>
                </a:lnTo>
                <a:lnTo>
                  <a:pt x="1516379" y="341197"/>
                </a:lnTo>
                <a:lnTo>
                  <a:pt x="1822768" y="806212"/>
                </a:lnTo>
                <a:lnTo>
                  <a:pt x="1830323" y="803909"/>
                </a:lnTo>
                <a:lnTo>
                  <a:pt x="1830323" y="816781"/>
                </a:lnTo>
                <a:lnTo>
                  <a:pt x="1842515" y="813053"/>
                </a:lnTo>
                <a:close/>
              </a:path>
              <a:path w="1842770" h="990600">
                <a:moveTo>
                  <a:pt x="1516379" y="323087"/>
                </a:moveTo>
                <a:lnTo>
                  <a:pt x="1504949" y="323849"/>
                </a:lnTo>
                <a:lnTo>
                  <a:pt x="1512151" y="334780"/>
                </a:lnTo>
                <a:lnTo>
                  <a:pt x="1516379" y="323087"/>
                </a:lnTo>
                <a:close/>
              </a:path>
              <a:path w="1842770" h="990600">
                <a:moveTo>
                  <a:pt x="1512151" y="334780"/>
                </a:moveTo>
                <a:lnTo>
                  <a:pt x="1504949" y="323849"/>
                </a:lnTo>
                <a:lnTo>
                  <a:pt x="1504949" y="354696"/>
                </a:lnTo>
                <a:lnTo>
                  <a:pt x="1512151" y="334780"/>
                </a:lnTo>
                <a:close/>
              </a:path>
              <a:path w="1842770" h="990600">
                <a:moveTo>
                  <a:pt x="1516379" y="341197"/>
                </a:moveTo>
                <a:lnTo>
                  <a:pt x="1516379" y="323087"/>
                </a:lnTo>
                <a:lnTo>
                  <a:pt x="1512151" y="334780"/>
                </a:lnTo>
                <a:lnTo>
                  <a:pt x="1516379" y="341197"/>
                </a:lnTo>
                <a:close/>
              </a:path>
              <a:path w="1842770" h="990600">
                <a:moveTo>
                  <a:pt x="1830323" y="803909"/>
                </a:moveTo>
                <a:lnTo>
                  <a:pt x="1822768" y="806212"/>
                </a:lnTo>
                <a:lnTo>
                  <a:pt x="1827275" y="813053"/>
                </a:lnTo>
                <a:lnTo>
                  <a:pt x="1830323" y="80390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909297" y="2923120"/>
            <a:ext cx="647235" cy="245542"/>
          </a:xfrm>
          <a:custGeom>
            <a:avLst/>
            <a:gdLst/>
            <a:ahLst/>
            <a:cxnLst/>
            <a:rect l="l" t="t" r="r" b="b"/>
            <a:pathLst>
              <a:path w="711834" h="360045">
                <a:moveTo>
                  <a:pt x="23621" y="4571"/>
                </a:moveTo>
                <a:lnTo>
                  <a:pt x="9905" y="0"/>
                </a:lnTo>
                <a:lnTo>
                  <a:pt x="0" y="112013"/>
                </a:lnTo>
                <a:lnTo>
                  <a:pt x="12192" y="116755"/>
                </a:lnTo>
                <a:lnTo>
                  <a:pt x="12191" y="99821"/>
                </a:lnTo>
                <a:lnTo>
                  <a:pt x="12954" y="92963"/>
                </a:lnTo>
                <a:lnTo>
                  <a:pt x="14477" y="85343"/>
                </a:lnTo>
                <a:lnTo>
                  <a:pt x="15239" y="77723"/>
                </a:lnTo>
                <a:lnTo>
                  <a:pt x="23621" y="4571"/>
                </a:lnTo>
                <a:close/>
              </a:path>
              <a:path w="711834" h="360045">
                <a:moveTo>
                  <a:pt x="84582" y="26669"/>
                </a:moveTo>
                <a:lnTo>
                  <a:pt x="67818" y="20573"/>
                </a:lnTo>
                <a:lnTo>
                  <a:pt x="23621" y="83057"/>
                </a:lnTo>
                <a:lnTo>
                  <a:pt x="22097" y="84581"/>
                </a:lnTo>
                <a:lnTo>
                  <a:pt x="18288" y="89915"/>
                </a:lnTo>
                <a:lnTo>
                  <a:pt x="12191" y="99821"/>
                </a:lnTo>
                <a:lnTo>
                  <a:pt x="12192" y="116755"/>
                </a:lnTo>
                <a:lnTo>
                  <a:pt x="13716" y="117347"/>
                </a:lnTo>
                <a:lnTo>
                  <a:pt x="64008" y="46481"/>
                </a:lnTo>
                <a:lnTo>
                  <a:pt x="66294" y="44195"/>
                </a:lnTo>
                <a:lnTo>
                  <a:pt x="68580" y="40385"/>
                </a:lnTo>
                <a:lnTo>
                  <a:pt x="71628" y="35813"/>
                </a:lnTo>
                <a:lnTo>
                  <a:pt x="71628" y="137667"/>
                </a:lnTo>
                <a:lnTo>
                  <a:pt x="75438" y="138937"/>
                </a:lnTo>
                <a:lnTo>
                  <a:pt x="75438" y="122681"/>
                </a:lnTo>
                <a:lnTo>
                  <a:pt x="77009" y="113823"/>
                </a:lnTo>
                <a:lnTo>
                  <a:pt x="78295" y="104393"/>
                </a:lnTo>
                <a:lnTo>
                  <a:pt x="79295" y="94392"/>
                </a:lnTo>
                <a:lnTo>
                  <a:pt x="80010" y="83819"/>
                </a:lnTo>
                <a:lnTo>
                  <a:pt x="84582" y="26669"/>
                </a:lnTo>
                <a:close/>
              </a:path>
              <a:path w="711834" h="360045">
                <a:moveTo>
                  <a:pt x="71628" y="137667"/>
                </a:moveTo>
                <a:lnTo>
                  <a:pt x="71628" y="35813"/>
                </a:lnTo>
                <a:lnTo>
                  <a:pt x="70866" y="37337"/>
                </a:lnTo>
                <a:lnTo>
                  <a:pt x="70866" y="41909"/>
                </a:lnTo>
                <a:lnTo>
                  <a:pt x="70104" y="48767"/>
                </a:lnTo>
                <a:lnTo>
                  <a:pt x="63246" y="134873"/>
                </a:lnTo>
                <a:lnTo>
                  <a:pt x="71628" y="137667"/>
                </a:lnTo>
                <a:close/>
              </a:path>
              <a:path w="711834" h="360045">
                <a:moveTo>
                  <a:pt x="141732" y="47243"/>
                </a:moveTo>
                <a:lnTo>
                  <a:pt x="128016" y="42671"/>
                </a:lnTo>
                <a:lnTo>
                  <a:pt x="88392" y="102869"/>
                </a:lnTo>
                <a:lnTo>
                  <a:pt x="83058" y="110489"/>
                </a:lnTo>
                <a:lnTo>
                  <a:pt x="78486" y="117347"/>
                </a:lnTo>
                <a:lnTo>
                  <a:pt x="75438" y="122681"/>
                </a:lnTo>
                <a:lnTo>
                  <a:pt x="75438" y="138937"/>
                </a:lnTo>
                <a:lnTo>
                  <a:pt x="76962" y="139445"/>
                </a:lnTo>
                <a:lnTo>
                  <a:pt x="141732" y="47243"/>
                </a:lnTo>
                <a:close/>
              </a:path>
              <a:path w="711834" h="360045">
                <a:moveTo>
                  <a:pt x="165354" y="55625"/>
                </a:moveTo>
                <a:lnTo>
                  <a:pt x="153162" y="51053"/>
                </a:lnTo>
                <a:lnTo>
                  <a:pt x="115823" y="153923"/>
                </a:lnTo>
                <a:lnTo>
                  <a:pt x="128778" y="158495"/>
                </a:lnTo>
                <a:lnTo>
                  <a:pt x="143256" y="118109"/>
                </a:lnTo>
                <a:lnTo>
                  <a:pt x="145542" y="112013"/>
                </a:lnTo>
                <a:lnTo>
                  <a:pt x="147828" y="107441"/>
                </a:lnTo>
                <a:lnTo>
                  <a:pt x="152400" y="102869"/>
                </a:lnTo>
                <a:lnTo>
                  <a:pt x="152400" y="92963"/>
                </a:lnTo>
                <a:lnTo>
                  <a:pt x="165354" y="55625"/>
                </a:lnTo>
                <a:close/>
              </a:path>
              <a:path w="711834" h="360045">
                <a:moveTo>
                  <a:pt x="197358" y="115823"/>
                </a:moveTo>
                <a:lnTo>
                  <a:pt x="196596" y="111251"/>
                </a:lnTo>
                <a:lnTo>
                  <a:pt x="196596" y="106679"/>
                </a:lnTo>
                <a:lnTo>
                  <a:pt x="195072" y="102869"/>
                </a:lnTo>
                <a:lnTo>
                  <a:pt x="191262" y="99059"/>
                </a:lnTo>
                <a:lnTo>
                  <a:pt x="188214" y="95249"/>
                </a:lnTo>
                <a:lnTo>
                  <a:pt x="183642" y="92201"/>
                </a:lnTo>
                <a:lnTo>
                  <a:pt x="178308" y="90677"/>
                </a:lnTo>
                <a:lnTo>
                  <a:pt x="171580" y="89106"/>
                </a:lnTo>
                <a:lnTo>
                  <a:pt x="165068" y="88963"/>
                </a:lnTo>
                <a:lnTo>
                  <a:pt x="158698" y="90249"/>
                </a:lnTo>
                <a:lnTo>
                  <a:pt x="152400" y="92963"/>
                </a:lnTo>
                <a:lnTo>
                  <a:pt x="152400" y="102869"/>
                </a:lnTo>
                <a:lnTo>
                  <a:pt x="153162" y="102107"/>
                </a:lnTo>
                <a:lnTo>
                  <a:pt x="156210" y="100583"/>
                </a:lnTo>
                <a:lnTo>
                  <a:pt x="163830" y="99059"/>
                </a:lnTo>
                <a:lnTo>
                  <a:pt x="168402" y="99059"/>
                </a:lnTo>
                <a:lnTo>
                  <a:pt x="171450" y="100583"/>
                </a:lnTo>
                <a:lnTo>
                  <a:pt x="176784" y="102107"/>
                </a:lnTo>
                <a:lnTo>
                  <a:pt x="179832" y="105155"/>
                </a:lnTo>
                <a:lnTo>
                  <a:pt x="182118" y="108965"/>
                </a:lnTo>
                <a:lnTo>
                  <a:pt x="183642" y="112775"/>
                </a:lnTo>
                <a:lnTo>
                  <a:pt x="183642" y="156694"/>
                </a:lnTo>
                <a:lnTo>
                  <a:pt x="193548" y="128777"/>
                </a:lnTo>
                <a:lnTo>
                  <a:pt x="195834" y="121157"/>
                </a:lnTo>
                <a:lnTo>
                  <a:pt x="197358" y="115823"/>
                </a:lnTo>
                <a:close/>
              </a:path>
              <a:path w="711834" h="360045">
                <a:moveTo>
                  <a:pt x="183642" y="156694"/>
                </a:moveTo>
                <a:lnTo>
                  <a:pt x="183642" y="112775"/>
                </a:lnTo>
                <a:lnTo>
                  <a:pt x="182880" y="118109"/>
                </a:lnTo>
                <a:lnTo>
                  <a:pt x="180594" y="124205"/>
                </a:lnTo>
                <a:lnTo>
                  <a:pt x="163830" y="171449"/>
                </a:lnTo>
                <a:lnTo>
                  <a:pt x="176784" y="176021"/>
                </a:lnTo>
                <a:lnTo>
                  <a:pt x="183642" y="156694"/>
                </a:lnTo>
                <a:close/>
              </a:path>
              <a:path w="711834" h="360045">
                <a:moveTo>
                  <a:pt x="234696" y="112775"/>
                </a:moveTo>
                <a:lnTo>
                  <a:pt x="222504" y="108203"/>
                </a:lnTo>
                <a:lnTo>
                  <a:pt x="195834" y="182879"/>
                </a:lnTo>
                <a:lnTo>
                  <a:pt x="208026" y="187451"/>
                </a:lnTo>
                <a:lnTo>
                  <a:pt x="234696" y="112775"/>
                </a:lnTo>
                <a:close/>
              </a:path>
              <a:path w="711834" h="360045">
                <a:moveTo>
                  <a:pt x="245364" y="84581"/>
                </a:moveTo>
                <a:lnTo>
                  <a:pt x="232410" y="80009"/>
                </a:lnTo>
                <a:lnTo>
                  <a:pt x="227076" y="94487"/>
                </a:lnTo>
                <a:lnTo>
                  <a:pt x="240029" y="99059"/>
                </a:lnTo>
                <a:lnTo>
                  <a:pt x="245364" y="84581"/>
                </a:lnTo>
                <a:close/>
              </a:path>
              <a:path w="711834" h="360045">
                <a:moveTo>
                  <a:pt x="252984" y="169621"/>
                </a:moveTo>
                <a:lnTo>
                  <a:pt x="252984" y="130301"/>
                </a:lnTo>
                <a:lnTo>
                  <a:pt x="236982" y="172973"/>
                </a:lnTo>
                <a:lnTo>
                  <a:pt x="234696" y="180593"/>
                </a:lnTo>
                <a:lnTo>
                  <a:pt x="233172" y="185927"/>
                </a:lnTo>
                <a:lnTo>
                  <a:pt x="233172" y="188213"/>
                </a:lnTo>
                <a:lnTo>
                  <a:pt x="233934" y="191261"/>
                </a:lnTo>
                <a:lnTo>
                  <a:pt x="234696" y="193547"/>
                </a:lnTo>
                <a:lnTo>
                  <a:pt x="236982" y="195833"/>
                </a:lnTo>
                <a:lnTo>
                  <a:pt x="238506" y="198881"/>
                </a:lnTo>
                <a:lnTo>
                  <a:pt x="242315" y="200405"/>
                </a:lnTo>
                <a:lnTo>
                  <a:pt x="246888" y="201929"/>
                </a:lnTo>
                <a:lnTo>
                  <a:pt x="247650" y="202437"/>
                </a:lnTo>
                <a:lnTo>
                  <a:pt x="247650" y="184403"/>
                </a:lnTo>
                <a:lnTo>
                  <a:pt x="248411" y="182117"/>
                </a:lnTo>
                <a:lnTo>
                  <a:pt x="249936" y="178307"/>
                </a:lnTo>
                <a:lnTo>
                  <a:pt x="252984" y="169621"/>
                </a:lnTo>
                <a:close/>
              </a:path>
              <a:path w="711834" h="360045">
                <a:moveTo>
                  <a:pt x="278130" y="99059"/>
                </a:moveTo>
                <a:lnTo>
                  <a:pt x="262890" y="102107"/>
                </a:lnTo>
                <a:lnTo>
                  <a:pt x="256032" y="120395"/>
                </a:lnTo>
                <a:lnTo>
                  <a:pt x="246888" y="117347"/>
                </a:lnTo>
                <a:lnTo>
                  <a:pt x="243840" y="127253"/>
                </a:lnTo>
                <a:lnTo>
                  <a:pt x="252984" y="130301"/>
                </a:lnTo>
                <a:lnTo>
                  <a:pt x="252984" y="169621"/>
                </a:lnTo>
                <a:lnTo>
                  <a:pt x="265176" y="134873"/>
                </a:lnTo>
                <a:lnTo>
                  <a:pt x="268986" y="136218"/>
                </a:lnTo>
                <a:lnTo>
                  <a:pt x="268986" y="124967"/>
                </a:lnTo>
                <a:lnTo>
                  <a:pt x="278130" y="99059"/>
                </a:lnTo>
                <a:close/>
              </a:path>
              <a:path w="711834" h="360045">
                <a:moveTo>
                  <a:pt x="258318" y="192785"/>
                </a:moveTo>
                <a:lnTo>
                  <a:pt x="256032" y="192023"/>
                </a:lnTo>
                <a:lnTo>
                  <a:pt x="254508" y="192023"/>
                </a:lnTo>
                <a:lnTo>
                  <a:pt x="249936" y="189737"/>
                </a:lnTo>
                <a:lnTo>
                  <a:pt x="249174" y="188975"/>
                </a:lnTo>
                <a:lnTo>
                  <a:pt x="248411" y="187451"/>
                </a:lnTo>
                <a:lnTo>
                  <a:pt x="247650" y="186689"/>
                </a:lnTo>
                <a:lnTo>
                  <a:pt x="247650" y="202437"/>
                </a:lnTo>
                <a:lnTo>
                  <a:pt x="249174" y="203453"/>
                </a:lnTo>
                <a:lnTo>
                  <a:pt x="252984" y="204215"/>
                </a:lnTo>
                <a:lnTo>
                  <a:pt x="256794" y="204215"/>
                </a:lnTo>
                <a:lnTo>
                  <a:pt x="258318" y="192785"/>
                </a:lnTo>
                <a:close/>
              </a:path>
              <a:path w="711834" h="360045">
                <a:moveTo>
                  <a:pt x="281178" y="129539"/>
                </a:moveTo>
                <a:lnTo>
                  <a:pt x="268986" y="124967"/>
                </a:lnTo>
                <a:lnTo>
                  <a:pt x="268986" y="136218"/>
                </a:lnTo>
                <a:lnTo>
                  <a:pt x="278130" y="139445"/>
                </a:lnTo>
                <a:lnTo>
                  <a:pt x="281178" y="129539"/>
                </a:lnTo>
                <a:close/>
              </a:path>
              <a:path w="711834" h="360045">
                <a:moveTo>
                  <a:pt x="348710" y="177164"/>
                </a:moveTo>
                <a:lnTo>
                  <a:pt x="325374" y="143255"/>
                </a:lnTo>
                <a:lnTo>
                  <a:pt x="310896" y="140903"/>
                </a:lnTo>
                <a:lnTo>
                  <a:pt x="310134" y="140907"/>
                </a:lnTo>
                <a:lnTo>
                  <a:pt x="276606" y="170687"/>
                </a:lnTo>
                <a:lnTo>
                  <a:pt x="273081" y="187451"/>
                </a:lnTo>
                <a:lnTo>
                  <a:pt x="273712" y="194905"/>
                </a:lnTo>
                <a:lnTo>
                  <a:pt x="275844" y="201929"/>
                </a:lnTo>
                <a:lnTo>
                  <a:pt x="279403" y="208240"/>
                </a:lnTo>
                <a:lnTo>
                  <a:pt x="284321" y="213550"/>
                </a:lnTo>
                <a:lnTo>
                  <a:pt x="285750" y="214576"/>
                </a:lnTo>
                <a:lnTo>
                  <a:pt x="285750" y="185927"/>
                </a:lnTo>
                <a:lnTo>
                  <a:pt x="288036" y="177545"/>
                </a:lnTo>
                <a:lnTo>
                  <a:pt x="292608" y="179237"/>
                </a:lnTo>
                <a:lnTo>
                  <a:pt x="292608" y="167639"/>
                </a:lnTo>
                <a:lnTo>
                  <a:pt x="295656" y="161543"/>
                </a:lnTo>
                <a:lnTo>
                  <a:pt x="299466" y="156971"/>
                </a:lnTo>
                <a:lnTo>
                  <a:pt x="310134" y="152399"/>
                </a:lnTo>
                <a:lnTo>
                  <a:pt x="315468" y="151637"/>
                </a:lnTo>
                <a:lnTo>
                  <a:pt x="327660" y="156209"/>
                </a:lnTo>
                <a:lnTo>
                  <a:pt x="332232" y="160781"/>
                </a:lnTo>
                <a:lnTo>
                  <a:pt x="334518" y="166877"/>
                </a:lnTo>
                <a:lnTo>
                  <a:pt x="336042" y="170687"/>
                </a:lnTo>
                <a:lnTo>
                  <a:pt x="336042" y="195301"/>
                </a:lnTo>
                <a:lnTo>
                  <a:pt x="343662" y="198119"/>
                </a:lnTo>
                <a:lnTo>
                  <a:pt x="344424" y="196595"/>
                </a:lnTo>
                <a:lnTo>
                  <a:pt x="344424" y="195071"/>
                </a:lnTo>
                <a:lnTo>
                  <a:pt x="345186" y="194309"/>
                </a:lnTo>
                <a:lnTo>
                  <a:pt x="347769" y="185451"/>
                </a:lnTo>
                <a:lnTo>
                  <a:pt x="348710" y="177164"/>
                </a:lnTo>
                <a:close/>
              </a:path>
              <a:path w="711834" h="360045">
                <a:moveTo>
                  <a:pt x="339090" y="209549"/>
                </a:moveTo>
                <a:lnTo>
                  <a:pt x="326898" y="202691"/>
                </a:lnTo>
                <a:lnTo>
                  <a:pt x="323088" y="207263"/>
                </a:lnTo>
                <a:lnTo>
                  <a:pt x="319278" y="210311"/>
                </a:lnTo>
                <a:lnTo>
                  <a:pt x="314706" y="211835"/>
                </a:lnTo>
                <a:lnTo>
                  <a:pt x="310896" y="213359"/>
                </a:lnTo>
                <a:lnTo>
                  <a:pt x="306324" y="212597"/>
                </a:lnTo>
                <a:lnTo>
                  <a:pt x="301752" y="211073"/>
                </a:lnTo>
                <a:lnTo>
                  <a:pt x="295656" y="208787"/>
                </a:lnTo>
                <a:lnTo>
                  <a:pt x="291084" y="204977"/>
                </a:lnTo>
                <a:lnTo>
                  <a:pt x="288798" y="198881"/>
                </a:lnTo>
                <a:lnTo>
                  <a:pt x="285750" y="193547"/>
                </a:lnTo>
                <a:lnTo>
                  <a:pt x="285750" y="214576"/>
                </a:lnTo>
                <a:lnTo>
                  <a:pt x="290524" y="218003"/>
                </a:lnTo>
                <a:lnTo>
                  <a:pt x="297942" y="221741"/>
                </a:lnTo>
                <a:lnTo>
                  <a:pt x="306324" y="224789"/>
                </a:lnTo>
                <a:lnTo>
                  <a:pt x="314706" y="224789"/>
                </a:lnTo>
                <a:lnTo>
                  <a:pt x="321564" y="222503"/>
                </a:lnTo>
                <a:lnTo>
                  <a:pt x="328422" y="220979"/>
                </a:lnTo>
                <a:lnTo>
                  <a:pt x="334518" y="216407"/>
                </a:lnTo>
                <a:lnTo>
                  <a:pt x="339090" y="209549"/>
                </a:lnTo>
                <a:close/>
              </a:path>
              <a:path w="711834" h="360045">
                <a:moveTo>
                  <a:pt x="336042" y="195301"/>
                </a:moveTo>
                <a:lnTo>
                  <a:pt x="336042" y="176021"/>
                </a:lnTo>
                <a:lnTo>
                  <a:pt x="334518" y="182879"/>
                </a:lnTo>
                <a:lnTo>
                  <a:pt x="292608" y="167639"/>
                </a:lnTo>
                <a:lnTo>
                  <a:pt x="292608" y="179237"/>
                </a:lnTo>
                <a:lnTo>
                  <a:pt x="336042" y="195301"/>
                </a:lnTo>
                <a:close/>
              </a:path>
              <a:path w="711834" h="360045">
                <a:moveTo>
                  <a:pt x="438912" y="154685"/>
                </a:moveTo>
                <a:lnTo>
                  <a:pt x="425195" y="149351"/>
                </a:lnTo>
                <a:lnTo>
                  <a:pt x="387858" y="252221"/>
                </a:lnTo>
                <a:lnTo>
                  <a:pt x="406146" y="258753"/>
                </a:lnTo>
                <a:lnTo>
                  <a:pt x="406146" y="244601"/>
                </a:lnTo>
                <a:lnTo>
                  <a:pt x="438912" y="154685"/>
                </a:lnTo>
                <a:close/>
              </a:path>
              <a:path w="711834" h="360045">
                <a:moveTo>
                  <a:pt x="456438" y="262889"/>
                </a:moveTo>
                <a:lnTo>
                  <a:pt x="406146" y="244601"/>
                </a:lnTo>
                <a:lnTo>
                  <a:pt x="406146" y="258753"/>
                </a:lnTo>
                <a:lnTo>
                  <a:pt x="451866" y="275081"/>
                </a:lnTo>
                <a:lnTo>
                  <a:pt x="456438" y="262889"/>
                </a:lnTo>
                <a:close/>
              </a:path>
              <a:path w="711834" h="360045">
                <a:moveTo>
                  <a:pt x="515873" y="182117"/>
                </a:moveTo>
                <a:lnTo>
                  <a:pt x="503681" y="177545"/>
                </a:lnTo>
                <a:lnTo>
                  <a:pt x="498348" y="192023"/>
                </a:lnTo>
                <a:lnTo>
                  <a:pt x="511302" y="196595"/>
                </a:lnTo>
                <a:lnTo>
                  <a:pt x="515873" y="182117"/>
                </a:lnTo>
                <a:close/>
              </a:path>
              <a:path w="711834" h="360045">
                <a:moveTo>
                  <a:pt x="505968" y="210311"/>
                </a:moveTo>
                <a:lnTo>
                  <a:pt x="493776" y="205739"/>
                </a:lnTo>
                <a:lnTo>
                  <a:pt x="466344" y="280415"/>
                </a:lnTo>
                <a:lnTo>
                  <a:pt x="479298" y="284987"/>
                </a:lnTo>
                <a:lnTo>
                  <a:pt x="505968" y="210311"/>
                </a:lnTo>
                <a:close/>
              </a:path>
              <a:path w="711834" h="360045">
                <a:moveTo>
                  <a:pt x="505206" y="303275"/>
                </a:moveTo>
                <a:lnTo>
                  <a:pt x="493776" y="297179"/>
                </a:lnTo>
                <a:lnTo>
                  <a:pt x="490728" y="304799"/>
                </a:lnTo>
                <a:lnTo>
                  <a:pt x="490728" y="311657"/>
                </a:lnTo>
                <a:lnTo>
                  <a:pt x="495300" y="317753"/>
                </a:lnTo>
                <a:lnTo>
                  <a:pt x="499109" y="323849"/>
                </a:lnTo>
                <a:lnTo>
                  <a:pt x="504444" y="327850"/>
                </a:lnTo>
                <a:lnTo>
                  <a:pt x="504444" y="307085"/>
                </a:lnTo>
                <a:lnTo>
                  <a:pt x="505206" y="303275"/>
                </a:lnTo>
                <a:close/>
              </a:path>
              <a:path w="711834" h="360045">
                <a:moveTo>
                  <a:pt x="585216" y="239267"/>
                </a:moveTo>
                <a:lnTo>
                  <a:pt x="573786" y="235457"/>
                </a:lnTo>
                <a:lnTo>
                  <a:pt x="570738" y="243839"/>
                </a:lnTo>
                <a:lnTo>
                  <a:pt x="567690" y="234695"/>
                </a:lnTo>
                <a:lnTo>
                  <a:pt x="561594" y="228599"/>
                </a:lnTo>
                <a:lnTo>
                  <a:pt x="553140" y="225528"/>
                </a:lnTo>
                <a:lnTo>
                  <a:pt x="546354" y="223265"/>
                </a:lnTo>
                <a:lnTo>
                  <a:pt x="540258" y="222503"/>
                </a:lnTo>
                <a:lnTo>
                  <a:pt x="528066" y="225551"/>
                </a:lnTo>
                <a:lnTo>
                  <a:pt x="504574" y="260080"/>
                </a:lnTo>
                <a:lnTo>
                  <a:pt x="503777" y="267652"/>
                </a:lnTo>
                <a:lnTo>
                  <a:pt x="504265" y="274939"/>
                </a:lnTo>
                <a:lnTo>
                  <a:pt x="505968" y="281939"/>
                </a:lnTo>
                <a:lnTo>
                  <a:pt x="508515" y="288357"/>
                </a:lnTo>
                <a:lnTo>
                  <a:pt x="512635" y="293846"/>
                </a:lnTo>
                <a:lnTo>
                  <a:pt x="515873" y="296466"/>
                </a:lnTo>
                <a:lnTo>
                  <a:pt x="515873" y="273557"/>
                </a:lnTo>
                <a:lnTo>
                  <a:pt x="516636" y="265937"/>
                </a:lnTo>
                <a:lnTo>
                  <a:pt x="520445" y="256031"/>
                </a:lnTo>
                <a:lnTo>
                  <a:pt x="523494" y="246887"/>
                </a:lnTo>
                <a:lnTo>
                  <a:pt x="528066" y="241553"/>
                </a:lnTo>
                <a:lnTo>
                  <a:pt x="533400" y="237743"/>
                </a:lnTo>
                <a:lnTo>
                  <a:pt x="538734" y="234695"/>
                </a:lnTo>
                <a:lnTo>
                  <a:pt x="544068" y="234695"/>
                </a:lnTo>
                <a:lnTo>
                  <a:pt x="550164" y="236219"/>
                </a:lnTo>
                <a:lnTo>
                  <a:pt x="555498" y="238505"/>
                </a:lnTo>
                <a:lnTo>
                  <a:pt x="560070" y="242315"/>
                </a:lnTo>
                <a:lnTo>
                  <a:pt x="564642" y="254507"/>
                </a:lnTo>
                <a:lnTo>
                  <a:pt x="564642" y="296846"/>
                </a:lnTo>
                <a:lnTo>
                  <a:pt x="585216" y="239267"/>
                </a:lnTo>
                <a:close/>
              </a:path>
              <a:path w="711834" h="360045">
                <a:moveTo>
                  <a:pt x="549402" y="327532"/>
                </a:moveTo>
                <a:lnTo>
                  <a:pt x="549402" y="299465"/>
                </a:lnTo>
                <a:lnTo>
                  <a:pt x="546354" y="307847"/>
                </a:lnTo>
                <a:lnTo>
                  <a:pt x="544068" y="313181"/>
                </a:lnTo>
                <a:lnTo>
                  <a:pt x="542544" y="315467"/>
                </a:lnTo>
                <a:lnTo>
                  <a:pt x="540258" y="319277"/>
                </a:lnTo>
                <a:lnTo>
                  <a:pt x="536448" y="321563"/>
                </a:lnTo>
                <a:lnTo>
                  <a:pt x="532638" y="322325"/>
                </a:lnTo>
                <a:lnTo>
                  <a:pt x="528828" y="323849"/>
                </a:lnTo>
                <a:lnTo>
                  <a:pt x="523494" y="323087"/>
                </a:lnTo>
                <a:lnTo>
                  <a:pt x="518159" y="321563"/>
                </a:lnTo>
                <a:lnTo>
                  <a:pt x="512826" y="319277"/>
                </a:lnTo>
                <a:lnTo>
                  <a:pt x="509016" y="316991"/>
                </a:lnTo>
                <a:lnTo>
                  <a:pt x="506730" y="313181"/>
                </a:lnTo>
                <a:lnTo>
                  <a:pt x="504444" y="310895"/>
                </a:lnTo>
                <a:lnTo>
                  <a:pt x="504444" y="327850"/>
                </a:lnTo>
                <a:lnTo>
                  <a:pt x="505206" y="328421"/>
                </a:lnTo>
                <a:lnTo>
                  <a:pt x="514350" y="331469"/>
                </a:lnTo>
                <a:lnTo>
                  <a:pt x="521970" y="334517"/>
                </a:lnTo>
                <a:lnTo>
                  <a:pt x="528828" y="335279"/>
                </a:lnTo>
                <a:lnTo>
                  <a:pt x="541020" y="333755"/>
                </a:lnTo>
                <a:lnTo>
                  <a:pt x="545592" y="330707"/>
                </a:lnTo>
                <a:lnTo>
                  <a:pt x="549402" y="327532"/>
                </a:lnTo>
                <a:close/>
              </a:path>
              <a:path w="711834" h="360045">
                <a:moveTo>
                  <a:pt x="564642" y="296846"/>
                </a:moveTo>
                <a:lnTo>
                  <a:pt x="564642" y="254507"/>
                </a:lnTo>
                <a:lnTo>
                  <a:pt x="563880" y="262127"/>
                </a:lnTo>
                <a:lnTo>
                  <a:pt x="560832" y="271271"/>
                </a:lnTo>
                <a:lnTo>
                  <a:pt x="557022" y="281177"/>
                </a:lnTo>
                <a:lnTo>
                  <a:pt x="552450" y="287273"/>
                </a:lnTo>
                <a:lnTo>
                  <a:pt x="541782" y="293369"/>
                </a:lnTo>
                <a:lnTo>
                  <a:pt x="536448" y="293369"/>
                </a:lnTo>
                <a:lnTo>
                  <a:pt x="530352" y="291845"/>
                </a:lnTo>
                <a:lnTo>
                  <a:pt x="524256" y="289559"/>
                </a:lnTo>
                <a:lnTo>
                  <a:pt x="520445" y="285749"/>
                </a:lnTo>
                <a:lnTo>
                  <a:pt x="515873" y="273557"/>
                </a:lnTo>
                <a:lnTo>
                  <a:pt x="515873" y="296466"/>
                </a:lnTo>
                <a:lnTo>
                  <a:pt x="518183" y="298334"/>
                </a:lnTo>
                <a:lnTo>
                  <a:pt x="525018" y="301751"/>
                </a:lnTo>
                <a:lnTo>
                  <a:pt x="531292" y="303323"/>
                </a:lnTo>
                <a:lnTo>
                  <a:pt x="537495" y="303466"/>
                </a:lnTo>
                <a:lnTo>
                  <a:pt x="543556" y="302180"/>
                </a:lnTo>
                <a:lnTo>
                  <a:pt x="549402" y="299465"/>
                </a:lnTo>
                <a:lnTo>
                  <a:pt x="549402" y="327532"/>
                </a:lnTo>
                <a:lnTo>
                  <a:pt x="550164" y="326897"/>
                </a:lnTo>
                <a:lnTo>
                  <a:pt x="553140" y="323314"/>
                </a:lnTo>
                <a:lnTo>
                  <a:pt x="556260" y="318230"/>
                </a:lnTo>
                <a:lnTo>
                  <a:pt x="559379" y="311574"/>
                </a:lnTo>
                <a:lnTo>
                  <a:pt x="564642" y="296846"/>
                </a:lnTo>
                <a:close/>
              </a:path>
              <a:path w="711834" h="360045">
                <a:moveTo>
                  <a:pt x="627126" y="222503"/>
                </a:moveTo>
                <a:lnTo>
                  <a:pt x="614934" y="217931"/>
                </a:lnTo>
                <a:lnTo>
                  <a:pt x="577596" y="320801"/>
                </a:lnTo>
                <a:lnTo>
                  <a:pt x="590550" y="325373"/>
                </a:lnTo>
                <a:lnTo>
                  <a:pt x="605028" y="284225"/>
                </a:lnTo>
                <a:lnTo>
                  <a:pt x="607314" y="278891"/>
                </a:lnTo>
                <a:lnTo>
                  <a:pt x="609600" y="274319"/>
                </a:lnTo>
                <a:lnTo>
                  <a:pt x="614172" y="268223"/>
                </a:lnTo>
                <a:lnTo>
                  <a:pt x="614172" y="259079"/>
                </a:lnTo>
                <a:lnTo>
                  <a:pt x="627126" y="222503"/>
                </a:lnTo>
                <a:close/>
              </a:path>
              <a:path w="711834" h="360045">
                <a:moveTo>
                  <a:pt x="659130" y="281939"/>
                </a:moveTo>
                <a:lnTo>
                  <a:pt x="658368" y="277367"/>
                </a:lnTo>
                <a:lnTo>
                  <a:pt x="658368" y="272795"/>
                </a:lnTo>
                <a:lnTo>
                  <a:pt x="656082" y="268985"/>
                </a:lnTo>
                <a:lnTo>
                  <a:pt x="626840" y="255079"/>
                </a:lnTo>
                <a:lnTo>
                  <a:pt x="620470" y="256365"/>
                </a:lnTo>
                <a:lnTo>
                  <a:pt x="614172" y="259079"/>
                </a:lnTo>
                <a:lnTo>
                  <a:pt x="614172" y="268223"/>
                </a:lnTo>
                <a:lnTo>
                  <a:pt x="617982" y="266699"/>
                </a:lnTo>
                <a:lnTo>
                  <a:pt x="625602" y="265175"/>
                </a:lnTo>
                <a:lnTo>
                  <a:pt x="633222" y="266699"/>
                </a:lnTo>
                <a:lnTo>
                  <a:pt x="638556" y="268985"/>
                </a:lnTo>
                <a:lnTo>
                  <a:pt x="641604" y="271271"/>
                </a:lnTo>
                <a:lnTo>
                  <a:pt x="643128" y="275081"/>
                </a:lnTo>
                <a:lnTo>
                  <a:pt x="645414" y="279653"/>
                </a:lnTo>
                <a:lnTo>
                  <a:pt x="645414" y="322810"/>
                </a:lnTo>
                <a:lnTo>
                  <a:pt x="655320" y="294893"/>
                </a:lnTo>
                <a:lnTo>
                  <a:pt x="657606" y="288035"/>
                </a:lnTo>
                <a:lnTo>
                  <a:pt x="659130" y="281939"/>
                </a:lnTo>
                <a:close/>
              </a:path>
              <a:path w="711834" h="360045">
                <a:moveTo>
                  <a:pt x="645414" y="322810"/>
                </a:moveTo>
                <a:lnTo>
                  <a:pt x="645414" y="279653"/>
                </a:lnTo>
                <a:lnTo>
                  <a:pt x="644652" y="284225"/>
                </a:lnTo>
                <a:lnTo>
                  <a:pt x="642366" y="290321"/>
                </a:lnTo>
                <a:lnTo>
                  <a:pt x="625602" y="337565"/>
                </a:lnTo>
                <a:lnTo>
                  <a:pt x="638556" y="342137"/>
                </a:lnTo>
                <a:lnTo>
                  <a:pt x="645414" y="322810"/>
                </a:lnTo>
                <a:close/>
              </a:path>
              <a:path w="711834" h="360045">
                <a:moveTo>
                  <a:pt x="682752" y="325069"/>
                </a:moveTo>
                <a:lnTo>
                  <a:pt x="682752" y="285749"/>
                </a:lnTo>
                <a:lnTo>
                  <a:pt x="667512" y="328421"/>
                </a:lnTo>
                <a:lnTo>
                  <a:pt x="664464" y="336041"/>
                </a:lnTo>
                <a:lnTo>
                  <a:pt x="663702" y="340613"/>
                </a:lnTo>
                <a:lnTo>
                  <a:pt x="663702" y="346709"/>
                </a:lnTo>
                <a:lnTo>
                  <a:pt x="677418" y="357568"/>
                </a:lnTo>
                <a:lnTo>
                  <a:pt x="677418" y="339089"/>
                </a:lnTo>
                <a:lnTo>
                  <a:pt x="678180" y="336803"/>
                </a:lnTo>
                <a:lnTo>
                  <a:pt x="679704" y="333755"/>
                </a:lnTo>
                <a:lnTo>
                  <a:pt x="682752" y="325069"/>
                </a:lnTo>
                <a:close/>
              </a:path>
              <a:path w="711834" h="360045">
                <a:moveTo>
                  <a:pt x="707898" y="254507"/>
                </a:moveTo>
                <a:lnTo>
                  <a:pt x="692658" y="257555"/>
                </a:lnTo>
                <a:lnTo>
                  <a:pt x="686562" y="275843"/>
                </a:lnTo>
                <a:lnTo>
                  <a:pt x="677418" y="272033"/>
                </a:lnTo>
                <a:lnTo>
                  <a:pt x="673608" y="281939"/>
                </a:lnTo>
                <a:lnTo>
                  <a:pt x="682752" y="285749"/>
                </a:lnTo>
                <a:lnTo>
                  <a:pt x="682752" y="325069"/>
                </a:lnTo>
                <a:lnTo>
                  <a:pt x="694944" y="290321"/>
                </a:lnTo>
                <a:lnTo>
                  <a:pt x="698754" y="291666"/>
                </a:lnTo>
                <a:lnTo>
                  <a:pt x="698754" y="280415"/>
                </a:lnTo>
                <a:lnTo>
                  <a:pt x="707898" y="254507"/>
                </a:lnTo>
                <a:close/>
              </a:path>
              <a:path w="711834" h="360045">
                <a:moveTo>
                  <a:pt x="688848" y="347471"/>
                </a:moveTo>
                <a:lnTo>
                  <a:pt x="686562" y="347471"/>
                </a:lnTo>
                <a:lnTo>
                  <a:pt x="684276" y="346709"/>
                </a:lnTo>
                <a:lnTo>
                  <a:pt x="682752" y="346709"/>
                </a:lnTo>
                <a:lnTo>
                  <a:pt x="679704" y="345185"/>
                </a:lnTo>
                <a:lnTo>
                  <a:pt x="678942" y="343661"/>
                </a:lnTo>
                <a:lnTo>
                  <a:pt x="678180" y="342899"/>
                </a:lnTo>
                <a:lnTo>
                  <a:pt x="678180" y="340613"/>
                </a:lnTo>
                <a:lnTo>
                  <a:pt x="677418" y="339089"/>
                </a:lnTo>
                <a:lnTo>
                  <a:pt x="677418" y="357568"/>
                </a:lnTo>
                <a:lnTo>
                  <a:pt x="682752" y="358901"/>
                </a:lnTo>
                <a:lnTo>
                  <a:pt x="686562" y="359663"/>
                </a:lnTo>
                <a:lnTo>
                  <a:pt x="688848" y="347471"/>
                </a:lnTo>
                <a:close/>
              </a:path>
              <a:path w="711834" h="360045">
                <a:moveTo>
                  <a:pt x="711708" y="284987"/>
                </a:moveTo>
                <a:lnTo>
                  <a:pt x="698754" y="280415"/>
                </a:lnTo>
                <a:lnTo>
                  <a:pt x="698754" y="291666"/>
                </a:lnTo>
                <a:lnTo>
                  <a:pt x="707898" y="294893"/>
                </a:lnTo>
                <a:lnTo>
                  <a:pt x="711708" y="28498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31014" y="2973008"/>
            <a:ext cx="1127263" cy="84549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474881" y="2956378"/>
            <a:ext cx="2403488" cy="1089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979283" y="3233013"/>
            <a:ext cx="615480" cy="3179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50521">
              <a:spcBef>
                <a:spcPts val="80"/>
              </a:spcBef>
            </a:pPr>
            <a:r>
              <a:rPr sz="1000" spc="-8" dirty="0">
                <a:latin typeface="Arial"/>
                <a:cs typeface="Arial"/>
              </a:rPr>
              <a:t>Colours  Absorbed</a:t>
            </a:r>
            <a:endParaRPr sz="10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4976032" y="2455421"/>
            <a:ext cx="706011" cy="66257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964945" y="2439311"/>
            <a:ext cx="734418" cy="693321"/>
          </a:xfrm>
          <a:custGeom>
            <a:avLst/>
            <a:gdLst/>
            <a:ahLst/>
            <a:cxnLst/>
            <a:rect l="l" t="t" r="r" b="b"/>
            <a:pathLst>
              <a:path w="807720" h="1016635">
                <a:moveTo>
                  <a:pt x="150113" y="569327"/>
                </a:moveTo>
                <a:lnTo>
                  <a:pt x="150113" y="554736"/>
                </a:lnTo>
                <a:lnTo>
                  <a:pt x="148589" y="564642"/>
                </a:lnTo>
                <a:lnTo>
                  <a:pt x="143166" y="558086"/>
                </a:lnTo>
                <a:lnTo>
                  <a:pt x="0" y="627126"/>
                </a:lnTo>
                <a:lnTo>
                  <a:pt x="15239" y="638618"/>
                </a:lnTo>
                <a:lnTo>
                  <a:pt x="15239" y="633984"/>
                </a:lnTo>
                <a:lnTo>
                  <a:pt x="16001" y="623316"/>
                </a:lnTo>
                <a:lnTo>
                  <a:pt x="24325" y="629628"/>
                </a:lnTo>
                <a:lnTo>
                  <a:pt x="150113" y="569327"/>
                </a:lnTo>
                <a:close/>
              </a:path>
              <a:path w="807720" h="1016635">
                <a:moveTo>
                  <a:pt x="24325" y="629628"/>
                </a:moveTo>
                <a:lnTo>
                  <a:pt x="16001" y="623316"/>
                </a:lnTo>
                <a:lnTo>
                  <a:pt x="15239" y="633984"/>
                </a:lnTo>
                <a:lnTo>
                  <a:pt x="24325" y="629628"/>
                </a:lnTo>
                <a:close/>
              </a:path>
              <a:path w="807720" h="1016635">
                <a:moveTo>
                  <a:pt x="151637" y="726186"/>
                </a:moveTo>
                <a:lnTo>
                  <a:pt x="24325" y="629628"/>
                </a:lnTo>
                <a:lnTo>
                  <a:pt x="15239" y="633984"/>
                </a:lnTo>
                <a:lnTo>
                  <a:pt x="15239" y="638618"/>
                </a:lnTo>
                <a:lnTo>
                  <a:pt x="134968" y="728905"/>
                </a:lnTo>
                <a:lnTo>
                  <a:pt x="137921" y="723900"/>
                </a:lnTo>
                <a:lnTo>
                  <a:pt x="139445" y="732282"/>
                </a:lnTo>
                <a:lnTo>
                  <a:pt x="139445" y="746594"/>
                </a:lnTo>
                <a:lnTo>
                  <a:pt x="151637" y="726186"/>
                </a:lnTo>
                <a:close/>
              </a:path>
              <a:path w="807720" h="1016635">
                <a:moveTo>
                  <a:pt x="192023" y="398874"/>
                </a:moveTo>
                <a:lnTo>
                  <a:pt x="192023" y="385572"/>
                </a:lnTo>
                <a:lnTo>
                  <a:pt x="187451" y="393192"/>
                </a:lnTo>
                <a:lnTo>
                  <a:pt x="185827" y="386840"/>
                </a:lnTo>
                <a:lnTo>
                  <a:pt x="28193" y="419100"/>
                </a:lnTo>
                <a:lnTo>
                  <a:pt x="41147" y="434759"/>
                </a:lnTo>
                <a:lnTo>
                  <a:pt x="41147" y="429768"/>
                </a:lnTo>
                <a:lnTo>
                  <a:pt x="44957" y="419862"/>
                </a:lnTo>
                <a:lnTo>
                  <a:pt x="51395" y="427669"/>
                </a:lnTo>
                <a:lnTo>
                  <a:pt x="192023" y="398874"/>
                </a:lnTo>
                <a:close/>
              </a:path>
              <a:path w="807720" h="1016635">
                <a:moveTo>
                  <a:pt x="51395" y="427669"/>
                </a:moveTo>
                <a:lnTo>
                  <a:pt x="44957" y="419862"/>
                </a:lnTo>
                <a:lnTo>
                  <a:pt x="41147" y="429768"/>
                </a:lnTo>
                <a:lnTo>
                  <a:pt x="51395" y="427669"/>
                </a:lnTo>
                <a:close/>
              </a:path>
              <a:path w="807720" h="1016635">
                <a:moveTo>
                  <a:pt x="163067" y="563118"/>
                </a:moveTo>
                <a:lnTo>
                  <a:pt x="51395" y="427669"/>
                </a:lnTo>
                <a:lnTo>
                  <a:pt x="41147" y="429768"/>
                </a:lnTo>
                <a:lnTo>
                  <a:pt x="41147" y="434759"/>
                </a:lnTo>
                <a:lnTo>
                  <a:pt x="143166" y="558086"/>
                </a:lnTo>
                <a:lnTo>
                  <a:pt x="150113" y="554736"/>
                </a:lnTo>
                <a:lnTo>
                  <a:pt x="150113" y="569327"/>
                </a:lnTo>
                <a:lnTo>
                  <a:pt x="163067" y="563118"/>
                </a:lnTo>
                <a:close/>
              </a:path>
              <a:path w="807720" h="1016635">
                <a:moveTo>
                  <a:pt x="139445" y="746594"/>
                </a:moveTo>
                <a:lnTo>
                  <a:pt x="139445" y="732282"/>
                </a:lnTo>
                <a:lnTo>
                  <a:pt x="134968" y="728905"/>
                </a:lnTo>
                <a:lnTo>
                  <a:pt x="65531" y="846582"/>
                </a:lnTo>
                <a:lnTo>
                  <a:pt x="76961" y="847257"/>
                </a:lnTo>
                <a:lnTo>
                  <a:pt x="76961" y="834390"/>
                </a:lnTo>
                <a:lnTo>
                  <a:pt x="86641" y="834984"/>
                </a:lnTo>
                <a:lnTo>
                  <a:pt x="139445" y="746594"/>
                </a:lnTo>
                <a:close/>
              </a:path>
              <a:path w="807720" h="1016635">
                <a:moveTo>
                  <a:pt x="86641" y="834984"/>
                </a:moveTo>
                <a:lnTo>
                  <a:pt x="76961" y="834390"/>
                </a:lnTo>
                <a:lnTo>
                  <a:pt x="81533" y="843534"/>
                </a:lnTo>
                <a:lnTo>
                  <a:pt x="86641" y="834984"/>
                </a:lnTo>
                <a:close/>
              </a:path>
              <a:path w="807720" h="1016635">
                <a:moveTo>
                  <a:pt x="227261" y="974502"/>
                </a:moveTo>
                <a:lnTo>
                  <a:pt x="213359" y="842772"/>
                </a:lnTo>
                <a:lnTo>
                  <a:pt x="86641" y="834984"/>
                </a:lnTo>
                <a:lnTo>
                  <a:pt x="81533" y="843534"/>
                </a:lnTo>
                <a:lnTo>
                  <a:pt x="76961" y="834390"/>
                </a:lnTo>
                <a:lnTo>
                  <a:pt x="76961" y="847257"/>
                </a:lnTo>
                <a:lnTo>
                  <a:pt x="201167" y="854603"/>
                </a:lnTo>
                <a:lnTo>
                  <a:pt x="201167" y="849630"/>
                </a:lnTo>
                <a:lnTo>
                  <a:pt x="207263" y="854964"/>
                </a:lnTo>
                <a:lnTo>
                  <a:pt x="207263" y="905256"/>
                </a:lnTo>
                <a:lnTo>
                  <a:pt x="217931" y="1002601"/>
                </a:lnTo>
                <a:lnTo>
                  <a:pt x="217931" y="992124"/>
                </a:lnTo>
                <a:lnTo>
                  <a:pt x="227261" y="974502"/>
                </a:lnTo>
                <a:close/>
              </a:path>
              <a:path w="807720" h="1016635">
                <a:moveTo>
                  <a:pt x="139445" y="732282"/>
                </a:moveTo>
                <a:lnTo>
                  <a:pt x="137921" y="723900"/>
                </a:lnTo>
                <a:lnTo>
                  <a:pt x="134968" y="728905"/>
                </a:lnTo>
                <a:lnTo>
                  <a:pt x="139445" y="732282"/>
                </a:lnTo>
                <a:close/>
              </a:path>
              <a:path w="807720" h="1016635">
                <a:moveTo>
                  <a:pt x="300930" y="308916"/>
                </a:moveTo>
                <a:lnTo>
                  <a:pt x="137159" y="196596"/>
                </a:lnTo>
                <a:lnTo>
                  <a:pt x="144017" y="223404"/>
                </a:lnTo>
                <a:lnTo>
                  <a:pt x="144017" y="216408"/>
                </a:lnTo>
                <a:lnTo>
                  <a:pt x="153161" y="209550"/>
                </a:lnTo>
                <a:lnTo>
                  <a:pt x="157237" y="225462"/>
                </a:lnTo>
                <a:lnTo>
                  <a:pt x="299465" y="322879"/>
                </a:lnTo>
                <a:lnTo>
                  <a:pt x="299465" y="319278"/>
                </a:lnTo>
                <a:lnTo>
                  <a:pt x="300930" y="308916"/>
                </a:lnTo>
                <a:close/>
              </a:path>
              <a:path w="807720" h="1016635">
                <a:moveTo>
                  <a:pt x="150113" y="554736"/>
                </a:moveTo>
                <a:lnTo>
                  <a:pt x="143166" y="558086"/>
                </a:lnTo>
                <a:lnTo>
                  <a:pt x="148589" y="564642"/>
                </a:lnTo>
                <a:lnTo>
                  <a:pt x="150113" y="554736"/>
                </a:lnTo>
                <a:close/>
              </a:path>
              <a:path w="807720" h="1016635">
                <a:moveTo>
                  <a:pt x="157237" y="225462"/>
                </a:moveTo>
                <a:lnTo>
                  <a:pt x="153161" y="209550"/>
                </a:lnTo>
                <a:lnTo>
                  <a:pt x="144017" y="216408"/>
                </a:lnTo>
                <a:lnTo>
                  <a:pt x="157237" y="225462"/>
                </a:lnTo>
                <a:close/>
              </a:path>
              <a:path w="807720" h="1016635">
                <a:moveTo>
                  <a:pt x="201167" y="397002"/>
                </a:moveTo>
                <a:lnTo>
                  <a:pt x="157237" y="225462"/>
                </a:lnTo>
                <a:lnTo>
                  <a:pt x="144017" y="216408"/>
                </a:lnTo>
                <a:lnTo>
                  <a:pt x="144017" y="223404"/>
                </a:lnTo>
                <a:lnTo>
                  <a:pt x="185827" y="386840"/>
                </a:lnTo>
                <a:lnTo>
                  <a:pt x="192023" y="385572"/>
                </a:lnTo>
                <a:lnTo>
                  <a:pt x="192023" y="398874"/>
                </a:lnTo>
                <a:lnTo>
                  <a:pt x="201167" y="397002"/>
                </a:lnTo>
                <a:close/>
              </a:path>
              <a:path w="807720" h="1016635">
                <a:moveTo>
                  <a:pt x="192023" y="385572"/>
                </a:moveTo>
                <a:lnTo>
                  <a:pt x="185827" y="386840"/>
                </a:lnTo>
                <a:lnTo>
                  <a:pt x="187451" y="393192"/>
                </a:lnTo>
                <a:lnTo>
                  <a:pt x="192023" y="385572"/>
                </a:lnTo>
                <a:close/>
              </a:path>
              <a:path w="807720" h="1016635">
                <a:moveTo>
                  <a:pt x="207263" y="854964"/>
                </a:moveTo>
                <a:lnTo>
                  <a:pt x="201167" y="849630"/>
                </a:lnTo>
                <a:lnTo>
                  <a:pt x="201716" y="854635"/>
                </a:lnTo>
                <a:lnTo>
                  <a:pt x="207263" y="854964"/>
                </a:lnTo>
                <a:close/>
              </a:path>
              <a:path w="807720" h="1016635">
                <a:moveTo>
                  <a:pt x="201716" y="854635"/>
                </a:moveTo>
                <a:lnTo>
                  <a:pt x="201167" y="849630"/>
                </a:lnTo>
                <a:lnTo>
                  <a:pt x="201167" y="854603"/>
                </a:lnTo>
                <a:lnTo>
                  <a:pt x="201716" y="854635"/>
                </a:lnTo>
                <a:close/>
              </a:path>
              <a:path w="807720" h="1016635">
                <a:moveTo>
                  <a:pt x="207263" y="905256"/>
                </a:moveTo>
                <a:lnTo>
                  <a:pt x="207263" y="854964"/>
                </a:lnTo>
                <a:lnTo>
                  <a:pt x="201716" y="854635"/>
                </a:lnTo>
                <a:lnTo>
                  <a:pt x="207263" y="905256"/>
                </a:lnTo>
                <a:close/>
              </a:path>
              <a:path w="807720" h="1016635">
                <a:moveTo>
                  <a:pt x="229361" y="994410"/>
                </a:moveTo>
                <a:lnTo>
                  <a:pt x="227261" y="974502"/>
                </a:lnTo>
                <a:lnTo>
                  <a:pt x="217931" y="992124"/>
                </a:lnTo>
                <a:lnTo>
                  <a:pt x="229361" y="994410"/>
                </a:lnTo>
                <a:close/>
              </a:path>
              <a:path w="807720" h="1016635">
                <a:moveTo>
                  <a:pt x="229361" y="997742"/>
                </a:moveTo>
                <a:lnTo>
                  <a:pt x="229361" y="994410"/>
                </a:lnTo>
                <a:lnTo>
                  <a:pt x="217931" y="992124"/>
                </a:lnTo>
                <a:lnTo>
                  <a:pt x="217931" y="1002601"/>
                </a:lnTo>
                <a:lnTo>
                  <a:pt x="219455" y="1016508"/>
                </a:lnTo>
                <a:lnTo>
                  <a:pt x="229361" y="997742"/>
                </a:lnTo>
                <a:close/>
              </a:path>
              <a:path w="807720" h="1016635">
                <a:moveTo>
                  <a:pt x="354569" y="887692"/>
                </a:moveTo>
                <a:lnTo>
                  <a:pt x="307085" y="823722"/>
                </a:lnTo>
                <a:lnTo>
                  <a:pt x="227261" y="974502"/>
                </a:lnTo>
                <a:lnTo>
                  <a:pt x="229361" y="994410"/>
                </a:lnTo>
                <a:lnTo>
                  <a:pt x="229361" y="997742"/>
                </a:lnTo>
                <a:lnTo>
                  <a:pt x="302513" y="859170"/>
                </a:lnTo>
                <a:lnTo>
                  <a:pt x="302513" y="839724"/>
                </a:lnTo>
                <a:lnTo>
                  <a:pt x="313181" y="838962"/>
                </a:lnTo>
                <a:lnTo>
                  <a:pt x="313181" y="853996"/>
                </a:lnTo>
                <a:lnTo>
                  <a:pt x="350519" y="903948"/>
                </a:lnTo>
                <a:lnTo>
                  <a:pt x="350519" y="899922"/>
                </a:lnTo>
                <a:lnTo>
                  <a:pt x="354569" y="887692"/>
                </a:lnTo>
                <a:close/>
              </a:path>
              <a:path w="807720" h="1016635">
                <a:moveTo>
                  <a:pt x="309371" y="314706"/>
                </a:moveTo>
                <a:lnTo>
                  <a:pt x="300930" y="308916"/>
                </a:lnTo>
                <a:lnTo>
                  <a:pt x="299465" y="319278"/>
                </a:lnTo>
                <a:lnTo>
                  <a:pt x="309371" y="314706"/>
                </a:lnTo>
                <a:close/>
              </a:path>
              <a:path w="807720" h="1016635">
                <a:moveTo>
                  <a:pt x="309371" y="329664"/>
                </a:moveTo>
                <a:lnTo>
                  <a:pt x="309371" y="314706"/>
                </a:lnTo>
                <a:lnTo>
                  <a:pt x="299465" y="319278"/>
                </a:lnTo>
                <a:lnTo>
                  <a:pt x="299465" y="322879"/>
                </a:lnTo>
                <a:lnTo>
                  <a:pt x="309371" y="329664"/>
                </a:lnTo>
                <a:close/>
              </a:path>
              <a:path w="807720" h="1016635">
                <a:moveTo>
                  <a:pt x="405991" y="209954"/>
                </a:moveTo>
                <a:lnTo>
                  <a:pt x="329945" y="103632"/>
                </a:lnTo>
                <a:lnTo>
                  <a:pt x="300930" y="308916"/>
                </a:lnTo>
                <a:lnTo>
                  <a:pt x="309371" y="314706"/>
                </a:lnTo>
                <a:lnTo>
                  <a:pt x="309371" y="329664"/>
                </a:lnTo>
                <a:lnTo>
                  <a:pt x="310895" y="330708"/>
                </a:lnTo>
                <a:lnTo>
                  <a:pt x="329183" y="201754"/>
                </a:lnTo>
                <a:lnTo>
                  <a:pt x="329183" y="124206"/>
                </a:lnTo>
                <a:lnTo>
                  <a:pt x="340613" y="121158"/>
                </a:lnTo>
                <a:lnTo>
                  <a:pt x="340613" y="140296"/>
                </a:lnTo>
                <a:lnTo>
                  <a:pt x="400811" y="225041"/>
                </a:lnTo>
                <a:lnTo>
                  <a:pt x="400811" y="219456"/>
                </a:lnTo>
                <a:lnTo>
                  <a:pt x="405991" y="209954"/>
                </a:lnTo>
                <a:close/>
              </a:path>
              <a:path w="807720" h="1016635">
                <a:moveTo>
                  <a:pt x="313181" y="838962"/>
                </a:moveTo>
                <a:lnTo>
                  <a:pt x="302513" y="839724"/>
                </a:lnTo>
                <a:lnTo>
                  <a:pt x="308530" y="847773"/>
                </a:lnTo>
                <a:lnTo>
                  <a:pt x="313181" y="838962"/>
                </a:lnTo>
                <a:close/>
              </a:path>
              <a:path w="807720" h="1016635">
                <a:moveTo>
                  <a:pt x="308530" y="847773"/>
                </a:moveTo>
                <a:lnTo>
                  <a:pt x="302513" y="839724"/>
                </a:lnTo>
                <a:lnTo>
                  <a:pt x="302513" y="859170"/>
                </a:lnTo>
                <a:lnTo>
                  <a:pt x="308530" y="847773"/>
                </a:lnTo>
                <a:close/>
              </a:path>
              <a:path w="807720" h="1016635">
                <a:moveTo>
                  <a:pt x="313181" y="853996"/>
                </a:moveTo>
                <a:lnTo>
                  <a:pt x="313181" y="838962"/>
                </a:lnTo>
                <a:lnTo>
                  <a:pt x="308530" y="847773"/>
                </a:lnTo>
                <a:lnTo>
                  <a:pt x="313181" y="853996"/>
                </a:lnTo>
                <a:close/>
              </a:path>
              <a:path w="807720" h="1016635">
                <a:moveTo>
                  <a:pt x="340613" y="121158"/>
                </a:moveTo>
                <a:lnTo>
                  <a:pt x="329183" y="124206"/>
                </a:lnTo>
                <a:lnTo>
                  <a:pt x="338351" y="137111"/>
                </a:lnTo>
                <a:lnTo>
                  <a:pt x="340613" y="121158"/>
                </a:lnTo>
                <a:close/>
              </a:path>
              <a:path w="807720" h="1016635">
                <a:moveTo>
                  <a:pt x="338351" y="137111"/>
                </a:moveTo>
                <a:lnTo>
                  <a:pt x="329183" y="124206"/>
                </a:lnTo>
                <a:lnTo>
                  <a:pt x="329183" y="201754"/>
                </a:lnTo>
                <a:lnTo>
                  <a:pt x="338351" y="137111"/>
                </a:lnTo>
                <a:close/>
              </a:path>
              <a:path w="807720" h="1016635">
                <a:moveTo>
                  <a:pt x="340613" y="140296"/>
                </a:moveTo>
                <a:lnTo>
                  <a:pt x="340613" y="121158"/>
                </a:lnTo>
                <a:lnTo>
                  <a:pt x="338351" y="137111"/>
                </a:lnTo>
                <a:lnTo>
                  <a:pt x="340613" y="140296"/>
                </a:lnTo>
                <a:close/>
              </a:path>
              <a:path w="807720" h="1016635">
                <a:moveTo>
                  <a:pt x="361949" y="897636"/>
                </a:moveTo>
                <a:lnTo>
                  <a:pt x="354569" y="887692"/>
                </a:lnTo>
                <a:lnTo>
                  <a:pt x="350519" y="899922"/>
                </a:lnTo>
                <a:lnTo>
                  <a:pt x="361949" y="897636"/>
                </a:lnTo>
                <a:close/>
              </a:path>
              <a:path w="807720" h="1016635">
                <a:moveTo>
                  <a:pt x="361949" y="905958"/>
                </a:moveTo>
                <a:lnTo>
                  <a:pt x="361949" y="897636"/>
                </a:lnTo>
                <a:lnTo>
                  <a:pt x="350519" y="899922"/>
                </a:lnTo>
                <a:lnTo>
                  <a:pt x="350519" y="903948"/>
                </a:lnTo>
                <a:lnTo>
                  <a:pt x="358901" y="915162"/>
                </a:lnTo>
                <a:lnTo>
                  <a:pt x="361949" y="905958"/>
                </a:lnTo>
                <a:close/>
              </a:path>
              <a:path w="807720" h="1016635">
                <a:moveTo>
                  <a:pt x="456036" y="842264"/>
                </a:moveTo>
                <a:lnTo>
                  <a:pt x="388619" y="784860"/>
                </a:lnTo>
                <a:lnTo>
                  <a:pt x="354569" y="887692"/>
                </a:lnTo>
                <a:lnTo>
                  <a:pt x="361949" y="897636"/>
                </a:lnTo>
                <a:lnTo>
                  <a:pt x="361949" y="905958"/>
                </a:lnTo>
                <a:lnTo>
                  <a:pt x="387857" y="827726"/>
                </a:lnTo>
                <a:lnTo>
                  <a:pt x="387857" y="800862"/>
                </a:lnTo>
                <a:lnTo>
                  <a:pt x="397763" y="797814"/>
                </a:lnTo>
                <a:lnTo>
                  <a:pt x="397763" y="809421"/>
                </a:lnTo>
                <a:lnTo>
                  <a:pt x="454913" y="858803"/>
                </a:lnTo>
                <a:lnTo>
                  <a:pt x="454913" y="854964"/>
                </a:lnTo>
                <a:lnTo>
                  <a:pt x="456036" y="842264"/>
                </a:lnTo>
                <a:close/>
              </a:path>
              <a:path w="807720" h="1016635">
                <a:moveTo>
                  <a:pt x="397763" y="797814"/>
                </a:moveTo>
                <a:lnTo>
                  <a:pt x="387857" y="800862"/>
                </a:lnTo>
                <a:lnTo>
                  <a:pt x="394775" y="806838"/>
                </a:lnTo>
                <a:lnTo>
                  <a:pt x="397763" y="797814"/>
                </a:lnTo>
                <a:close/>
              </a:path>
              <a:path w="807720" h="1016635">
                <a:moveTo>
                  <a:pt x="394775" y="806838"/>
                </a:moveTo>
                <a:lnTo>
                  <a:pt x="387857" y="800862"/>
                </a:lnTo>
                <a:lnTo>
                  <a:pt x="387857" y="827726"/>
                </a:lnTo>
                <a:lnTo>
                  <a:pt x="394775" y="806838"/>
                </a:lnTo>
                <a:close/>
              </a:path>
              <a:path w="807720" h="1016635">
                <a:moveTo>
                  <a:pt x="397763" y="809421"/>
                </a:moveTo>
                <a:lnTo>
                  <a:pt x="397763" y="797814"/>
                </a:lnTo>
                <a:lnTo>
                  <a:pt x="394775" y="806838"/>
                </a:lnTo>
                <a:lnTo>
                  <a:pt x="397763" y="809421"/>
                </a:lnTo>
                <a:close/>
              </a:path>
              <a:path w="807720" h="1016635">
                <a:moveTo>
                  <a:pt x="412241" y="218694"/>
                </a:moveTo>
                <a:lnTo>
                  <a:pt x="405991" y="209954"/>
                </a:lnTo>
                <a:lnTo>
                  <a:pt x="400811" y="219456"/>
                </a:lnTo>
                <a:lnTo>
                  <a:pt x="412241" y="218694"/>
                </a:lnTo>
                <a:close/>
              </a:path>
              <a:path w="807720" h="1016635">
                <a:moveTo>
                  <a:pt x="412241" y="226262"/>
                </a:moveTo>
                <a:lnTo>
                  <a:pt x="412241" y="218694"/>
                </a:lnTo>
                <a:lnTo>
                  <a:pt x="400811" y="219456"/>
                </a:lnTo>
                <a:lnTo>
                  <a:pt x="400811" y="225041"/>
                </a:lnTo>
                <a:lnTo>
                  <a:pt x="407669" y="234696"/>
                </a:lnTo>
                <a:lnTo>
                  <a:pt x="412241" y="226262"/>
                </a:lnTo>
                <a:close/>
              </a:path>
              <a:path w="807720" h="1016635">
                <a:moveTo>
                  <a:pt x="530535" y="261611"/>
                </a:moveTo>
                <a:lnTo>
                  <a:pt x="520445" y="0"/>
                </a:lnTo>
                <a:lnTo>
                  <a:pt x="405991" y="209954"/>
                </a:lnTo>
                <a:lnTo>
                  <a:pt x="412241" y="218694"/>
                </a:lnTo>
                <a:lnTo>
                  <a:pt x="412241" y="226262"/>
                </a:lnTo>
                <a:lnTo>
                  <a:pt x="509015" y="47753"/>
                </a:lnTo>
                <a:lnTo>
                  <a:pt x="509015" y="23622"/>
                </a:lnTo>
                <a:lnTo>
                  <a:pt x="520445" y="26670"/>
                </a:lnTo>
                <a:lnTo>
                  <a:pt x="520445" y="272034"/>
                </a:lnTo>
                <a:lnTo>
                  <a:pt x="530535" y="261611"/>
                </a:lnTo>
                <a:close/>
              </a:path>
              <a:path w="807720" h="1016635">
                <a:moveTo>
                  <a:pt x="465581" y="850392"/>
                </a:moveTo>
                <a:lnTo>
                  <a:pt x="456036" y="842264"/>
                </a:lnTo>
                <a:lnTo>
                  <a:pt x="454913" y="854964"/>
                </a:lnTo>
                <a:lnTo>
                  <a:pt x="465581" y="850392"/>
                </a:lnTo>
                <a:close/>
              </a:path>
              <a:path w="807720" h="1016635">
                <a:moveTo>
                  <a:pt x="465581" y="868021"/>
                </a:moveTo>
                <a:lnTo>
                  <a:pt x="465581" y="850392"/>
                </a:lnTo>
                <a:lnTo>
                  <a:pt x="454913" y="854964"/>
                </a:lnTo>
                <a:lnTo>
                  <a:pt x="454913" y="858803"/>
                </a:lnTo>
                <a:lnTo>
                  <a:pt x="465581" y="868021"/>
                </a:lnTo>
                <a:close/>
              </a:path>
              <a:path w="807720" h="1016635">
                <a:moveTo>
                  <a:pt x="582167" y="790488"/>
                </a:moveTo>
                <a:lnTo>
                  <a:pt x="582167" y="775716"/>
                </a:lnTo>
                <a:lnTo>
                  <a:pt x="573023" y="782574"/>
                </a:lnTo>
                <a:lnTo>
                  <a:pt x="570987" y="770014"/>
                </a:lnTo>
                <a:lnTo>
                  <a:pt x="467105" y="717042"/>
                </a:lnTo>
                <a:lnTo>
                  <a:pt x="456036" y="842264"/>
                </a:lnTo>
                <a:lnTo>
                  <a:pt x="465581" y="850392"/>
                </a:lnTo>
                <a:lnTo>
                  <a:pt x="465581" y="868021"/>
                </a:lnTo>
                <a:lnTo>
                  <a:pt x="466343" y="868680"/>
                </a:lnTo>
                <a:lnTo>
                  <a:pt x="469391" y="833437"/>
                </a:lnTo>
                <a:lnTo>
                  <a:pt x="469391" y="732282"/>
                </a:lnTo>
                <a:lnTo>
                  <a:pt x="478535" y="727710"/>
                </a:lnTo>
                <a:lnTo>
                  <a:pt x="478535" y="737001"/>
                </a:lnTo>
                <a:lnTo>
                  <a:pt x="582167" y="790488"/>
                </a:lnTo>
                <a:close/>
              </a:path>
              <a:path w="807720" h="1016635">
                <a:moveTo>
                  <a:pt x="478535" y="727710"/>
                </a:moveTo>
                <a:lnTo>
                  <a:pt x="469391" y="732282"/>
                </a:lnTo>
                <a:lnTo>
                  <a:pt x="477766" y="736604"/>
                </a:lnTo>
                <a:lnTo>
                  <a:pt x="478535" y="727710"/>
                </a:lnTo>
                <a:close/>
              </a:path>
              <a:path w="807720" h="1016635">
                <a:moveTo>
                  <a:pt x="477766" y="736604"/>
                </a:moveTo>
                <a:lnTo>
                  <a:pt x="469391" y="732282"/>
                </a:lnTo>
                <a:lnTo>
                  <a:pt x="469391" y="833437"/>
                </a:lnTo>
                <a:lnTo>
                  <a:pt x="477766" y="736604"/>
                </a:lnTo>
                <a:close/>
              </a:path>
              <a:path w="807720" h="1016635">
                <a:moveTo>
                  <a:pt x="478535" y="737001"/>
                </a:moveTo>
                <a:lnTo>
                  <a:pt x="478535" y="727710"/>
                </a:lnTo>
                <a:lnTo>
                  <a:pt x="477766" y="736604"/>
                </a:lnTo>
                <a:lnTo>
                  <a:pt x="478535" y="737001"/>
                </a:lnTo>
                <a:close/>
              </a:path>
              <a:path w="807720" h="1016635">
                <a:moveTo>
                  <a:pt x="520445" y="26670"/>
                </a:moveTo>
                <a:lnTo>
                  <a:pt x="509015" y="23622"/>
                </a:lnTo>
                <a:lnTo>
                  <a:pt x="509850" y="46214"/>
                </a:lnTo>
                <a:lnTo>
                  <a:pt x="520445" y="26670"/>
                </a:lnTo>
                <a:close/>
              </a:path>
              <a:path w="807720" h="1016635">
                <a:moveTo>
                  <a:pt x="509850" y="46214"/>
                </a:moveTo>
                <a:lnTo>
                  <a:pt x="509015" y="23622"/>
                </a:lnTo>
                <a:lnTo>
                  <a:pt x="509015" y="47753"/>
                </a:lnTo>
                <a:lnTo>
                  <a:pt x="509850" y="46214"/>
                </a:lnTo>
                <a:close/>
              </a:path>
              <a:path w="807720" h="1016635">
                <a:moveTo>
                  <a:pt x="531113" y="279226"/>
                </a:moveTo>
                <a:lnTo>
                  <a:pt x="531113" y="276606"/>
                </a:lnTo>
                <a:lnTo>
                  <a:pt x="520445" y="272034"/>
                </a:lnTo>
                <a:lnTo>
                  <a:pt x="520445" y="26670"/>
                </a:lnTo>
                <a:lnTo>
                  <a:pt x="509850" y="46214"/>
                </a:lnTo>
                <a:lnTo>
                  <a:pt x="518921" y="291846"/>
                </a:lnTo>
                <a:lnTo>
                  <a:pt x="531113" y="279226"/>
                </a:lnTo>
                <a:close/>
              </a:path>
              <a:path w="807720" h="1016635">
                <a:moveTo>
                  <a:pt x="531113" y="276606"/>
                </a:moveTo>
                <a:lnTo>
                  <a:pt x="530535" y="261611"/>
                </a:lnTo>
                <a:lnTo>
                  <a:pt x="520445" y="272034"/>
                </a:lnTo>
                <a:lnTo>
                  <a:pt x="531113" y="276606"/>
                </a:lnTo>
                <a:close/>
              </a:path>
              <a:path w="807720" h="1016635">
                <a:moveTo>
                  <a:pt x="659129" y="128778"/>
                </a:moveTo>
                <a:lnTo>
                  <a:pt x="530535" y="261611"/>
                </a:lnTo>
                <a:lnTo>
                  <a:pt x="531113" y="276606"/>
                </a:lnTo>
                <a:lnTo>
                  <a:pt x="531113" y="279226"/>
                </a:lnTo>
                <a:lnTo>
                  <a:pt x="630208" y="176654"/>
                </a:lnTo>
                <a:lnTo>
                  <a:pt x="638555" y="150876"/>
                </a:lnTo>
                <a:lnTo>
                  <a:pt x="649223" y="156972"/>
                </a:lnTo>
                <a:lnTo>
                  <a:pt x="649223" y="159552"/>
                </a:lnTo>
                <a:lnTo>
                  <a:pt x="659129" y="128778"/>
                </a:lnTo>
                <a:close/>
              </a:path>
              <a:path w="807720" h="1016635">
                <a:moveTo>
                  <a:pt x="720089" y="701652"/>
                </a:moveTo>
                <a:lnTo>
                  <a:pt x="720089" y="688086"/>
                </a:lnTo>
                <a:lnTo>
                  <a:pt x="713231" y="698754"/>
                </a:lnTo>
                <a:lnTo>
                  <a:pt x="701501" y="683001"/>
                </a:lnTo>
                <a:lnTo>
                  <a:pt x="550163" y="641604"/>
                </a:lnTo>
                <a:lnTo>
                  <a:pt x="556259" y="679196"/>
                </a:lnTo>
                <a:lnTo>
                  <a:pt x="556259" y="656844"/>
                </a:lnTo>
                <a:lnTo>
                  <a:pt x="563879" y="649986"/>
                </a:lnTo>
                <a:lnTo>
                  <a:pt x="565424" y="659350"/>
                </a:lnTo>
                <a:lnTo>
                  <a:pt x="720089" y="701652"/>
                </a:lnTo>
                <a:close/>
              </a:path>
              <a:path w="807720" h="1016635">
                <a:moveTo>
                  <a:pt x="565424" y="659350"/>
                </a:moveTo>
                <a:lnTo>
                  <a:pt x="563879" y="649986"/>
                </a:lnTo>
                <a:lnTo>
                  <a:pt x="556259" y="656844"/>
                </a:lnTo>
                <a:lnTo>
                  <a:pt x="565424" y="659350"/>
                </a:lnTo>
                <a:close/>
              </a:path>
              <a:path w="807720" h="1016635">
                <a:moveTo>
                  <a:pt x="587501" y="793242"/>
                </a:moveTo>
                <a:lnTo>
                  <a:pt x="565424" y="659350"/>
                </a:lnTo>
                <a:lnTo>
                  <a:pt x="556259" y="656844"/>
                </a:lnTo>
                <a:lnTo>
                  <a:pt x="556259" y="679196"/>
                </a:lnTo>
                <a:lnTo>
                  <a:pt x="570987" y="770014"/>
                </a:lnTo>
                <a:lnTo>
                  <a:pt x="582167" y="775716"/>
                </a:lnTo>
                <a:lnTo>
                  <a:pt x="582167" y="790488"/>
                </a:lnTo>
                <a:lnTo>
                  <a:pt x="587501" y="793242"/>
                </a:lnTo>
                <a:close/>
              </a:path>
              <a:path w="807720" h="1016635">
                <a:moveTo>
                  <a:pt x="582167" y="775716"/>
                </a:moveTo>
                <a:lnTo>
                  <a:pt x="570987" y="770014"/>
                </a:lnTo>
                <a:lnTo>
                  <a:pt x="573023" y="782574"/>
                </a:lnTo>
                <a:lnTo>
                  <a:pt x="582167" y="775716"/>
                </a:lnTo>
                <a:close/>
              </a:path>
              <a:path w="807720" h="1016635">
                <a:moveTo>
                  <a:pt x="649223" y="159552"/>
                </a:moveTo>
                <a:lnTo>
                  <a:pt x="649223" y="156972"/>
                </a:lnTo>
                <a:lnTo>
                  <a:pt x="630208" y="176654"/>
                </a:lnTo>
                <a:lnTo>
                  <a:pt x="586739" y="310896"/>
                </a:lnTo>
                <a:lnTo>
                  <a:pt x="595121" y="310486"/>
                </a:lnTo>
                <a:lnTo>
                  <a:pt x="595121" y="297942"/>
                </a:lnTo>
                <a:lnTo>
                  <a:pt x="604834" y="297454"/>
                </a:lnTo>
                <a:lnTo>
                  <a:pt x="649223" y="159552"/>
                </a:lnTo>
                <a:close/>
              </a:path>
              <a:path w="807720" h="1016635">
                <a:moveTo>
                  <a:pt x="604834" y="297454"/>
                </a:moveTo>
                <a:lnTo>
                  <a:pt x="595121" y="297942"/>
                </a:lnTo>
                <a:lnTo>
                  <a:pt x="601979" y="306324"/>
                </a:lnTo>
                <a:lnTo>
                  <a:pt x="604834" y="297454"/>
                </a:lnTo>
                <a:close/>
              </a:path>
              <a:path w="807720" h="1016635">
                <a:moveTo>
                  <a:pt x="807719" y="287274"/>
                </a:moveTo>
                <a:lnTo>
                  <a:pt x="604834" y="297454"/>
                </a:lnTo>
                <a:lnTo>
                  <a:pt x="601979" y="306324"/>
                </a:lnTo>
                <a:lnTo>
                  <a:pt x="595121" y="297942"/>
                </a:lnTo>
                <a:lnTo>
                  <a:pt x="595121" y="310486"/>
                </a:lnTo>
                <a:lnTo>
                  <a:pt x="769931" y="301943"/>
                </a:lnTo>
                <a:lnTo>
                  <a:pt x="784859" y="289560"/>
                </a:lnTo>
                <a:lnTo>
                  <a:pt x="789431" y="300990"/>
                </a:lnTo>
                <a:lnTo>
                  <a:pt x="789431" y="302395"/>
                </a:lnTo>
                <a:lnTo>
                  <a:pt x="807719" y="287274"/>
                </a:lnTo>
                <a:close/>
              </a:path>
              <a:path w="807720" h="1016635">
                <a:moveTo>
                  <a:pt x="678179" y="517333"/>
                </a:moveTo>
                <a:lnTo>
                  <a:pt x="678179" y="501396"/>
                </a:lnTo>
                <a:lnTo>
                  <a:pt x="676655" y="510540"/>
                </a:lnTo>
                <a:lnTo>
                  <a:pt x="673058" y="505264"/>
                </a:lnTo>
                <a:lnTo>
                  <a:pt x="606551" y="555498"/>
                </a:lnTo>
                <a:lnTo>
                  <a:pt x="618743" y="571870"/>
                </a:lnTo>
                <a:lnTo>
                  <a:pt x="618743" y="561594"/>
                </a:lnTo>
                <a:lnTo>
                  <a:pt x="620267" y="552450"/>
                </a:lnTo>
                <a:lnTo>
                  <a:pt x="624109" y="557598"/>
                </a:lnTo>
                <a:lnTo>
                  <a:pt x="678179" y="517333"/>
                </a:lnTo>
                <a:close/>
              </a:path>
              <a:path w="807720" h="1016635">
                <a:moveTo>
                  <a:pt x="624109" y="557598"/>
                </a:moveTo>
                <a:lnTo>
                  <a:pt x="620267" y="552450"/>
                </a:lnTo>
                <a:lnTo>
                  <a:pt x="618743" y="561594"/>
                </a:lnTo>
                <a:lnTo>
                  <a:pt x="624109" y="557598"/>
                </a:lnTo>
                <a:close/>
              </a:path>
              <a:path w="807720" h="1016635">
                <a:moveTo>
                  <a:pt x="734567" y="705612"/>
                </a:moveTo>
                <a:lnTo>
                  <a:pt x="624109" y="557598"/>
                </a:lnTo>
                <a:lnTo>
                  <a:pt x="618743" y="561594"/>
                </a:lnTo>
                <a:lnTo>
                  <a:pt x="618743" y="571870"/>
                </a:lnTo>
                <a:lnTo>
                  <a:pt x="701501" y="683001"/>
                </a:lnTo>
                <a:lnTo>
                  <a:pt x="720089" y="688086"/>
                </a:lnTo>
                <a:lnTo>
                  <a:pt x="720089" y="701652"/>
                </a:lnTo>
                <a:lnTo>
                  <a:pt x="734567" y="705612"/>
                </a:lnTo>
                <a:close/>
              </a:path>
              <a:path w="807720" h="1016635">
                <a:moveTo>
                  <a:pt x="789431" y="302395"/>
                </a:moveTo>
                <a:lnTo>
                  <a:pt x="789431" y="300990"/>
                </a:lnTo>
                <a:lnTo>
                  <a:pt x="769931" y="301943"/>
                </a:lnTo>
                <a:lnTo>
                  <a:pt x="619505" y="426720"/>
                </a:lnTo>
                <a:lnTo>
                  <a:pt x="631697" y="444601"/>
                </a:lnTo>
                <a:lnTo>
                  <a:pt x="631697" y="432816"/>
                </a:lnTo>
                <a:lnTo>
                  <a:pt x="633221" y="424434"/>
                </a:lnTo>
                <a:lnTo>
                  <a:pt x="636327" y="428988"/>
                </a:lnTo>
                <a:lnTo>
                  <a:pt x="789431" y="302395"/>
                </a:lnTo>
                <a:close/>
              </a:path>
              <a:path w="807720" h="1016635">
                <a:moveTo>
                  <a:pt x="649223" y="156972"/>
                </a:moveTo>
                <a:lnTo>
                  <a:pt x="638555" y="150876"/>
                </a:lnTo>
                <a:lnTo>
                  <a:pt x="630208" y="176654"/>
                </a:lnTo>
                <a:lnTo>
                  <a:pt x="649223" y="156972"/>
                </a:lnTo>
                <a:close/>
              </a:path>
              <a:path w="807720" h="1016635">
                <a:moveTo>
                  <a:pt x="636327" y="428988"/>
                </a:moveTo>
                <a:lnTo>
                  <a:pt x="633221" y="424434"/>
                </a:lnTo>
                <a:lnTo>
                  <a:pt x="631697" y="432816"/>
                </a:lnTo>
                <a:lnTo>
                  <a:pt x="636327" y="428988"/>
                </a:lnTo>
                <a:close/>
              </a:path>
              <a:path w="807720" h="1016635">
                <a:moveTo>
                  <a:pt x="690371" y="508254"/>
                </a:moveTo>
                <a:lnTo>
                  <a:pt x="636327" y="428988"/>
                </a:lnTo>
                <a:lnTo>
                  <a:pt x="631697" y="432816"/>
                </a:lnTo>
                <a:lnTo>
                  <a:pt x="631697" y="444601"/>
                </a:lnTo>
                <a:lnTo>
                  <a:pt x="673058" y="505264"/>
                </a:lnTo>
                <a:lnTo>
                  <a:pt x="678179" y="501396"/>
                </a:lnTo>
                <a:lnTo>
                  <a:pt x="678179" y="517333"/>
                </a:lnTo>
                <a:lnTo>
                  <a:pt x="690371" y="508254"/>
                </a:lnTo>
                <a:close/>
              </a:path>
              <a:path w="807720" h="1016635">
                <a:moveTo>
                  <a:pt x="678179" y="501396"/>
                </a:moveTo>
                <a:lnTo>
                  <a:pt x="673058" y="505264"/>
                </a:lnTo>
                <a:lnTo>
                  <a:pt x="676655" y="510540"/>
                </a:lnTo>
                <a:lnTo>
                  <a:pt x="678179" y="501396"/>
                </a:lnTo>
                <a:close/>
              </a:path>
              <a:path w="807720" h="1016635">
                <a:moveTo>
                  <a:pt x="720089" y="688086"/>
                </a:moveTo>
                <a:lnTo>
                  <a:pt x="701501" y="683001"/>
                </a:lnTo>
                <a:lnTo>
                  <a:pt x="713231" y="698754"/>
                </a:lnTo>
                <a:lnTo>
                  <a:pt x="720089" y="688086"/>
                </a:lnTo>
                <a:close/>
              </a:path>
              <a:path w="807720" h="1016635">
                <a:moveTo>
                  <a:pt x="789431" y="300990"/>
                </a:moveTo>
                <a:lnTo>
                  <a:pt x="784859" y="289560"/>
                </a:lnTo>
                <a:lnTo>
                  <a:pt x="769931" y="301943"/>
                </a:lnTo>
                <a:lnTo>
                  <a:pt x="789431" y="3009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23834" y="2582739"/>
            <a:ext cx="675495" cy="34439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940003" y="2676798"/>
            <a:ext cx="181525" cy="1210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780648" y="2610281"/>
            <a:ext cx="146884" cy="13511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98121" y="2562992"/>
            <a:ext cx="726335" cy="38345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765405" y="3678652"/>
            <a:ext cx="670907" cy="502777"/>
          </a:xfrm>
          <a:custGeom>
            <a:avLst/>
            <a:gdLst/>
            <a:ahLst/>
            <a:cxnLst/>
            <a:rect l="l" t="t" r="r" b="b"/>
            <a:pathLst>
              <a:path w="737870" h="737235">
                <a:moveTo>
                  <a:pt x="737616" y="387186"/>
                </a:moveTo>
                <a:lnTo>
                  <a:pt x="737616" y="349086"/>
                </a:lnTo>
                <a:lnTo>
                  <a:pt x="736092" y="330036"/>
                </a:lnTo>
                <a:lnTo>
                  <a:pt x="728157" y="287458"/>
                </a:lnTo>
                <a:lnTo>
                  <a:pt x="716789" y="247820"/>
                </a:lnTo>
                <a:lnTo>
                  <a:pt x="702233" y="211122"/>
                </a:lnTo>
                <a:lnTo>
                  <a:pt x="664538" y="146547"/>
                </a:lnTo>
                <a:lnTo>
                  <a:pt x="617037" y="93729"/>
                </a:lnTo>
                <a:lnTo>
                  <a:pt x="561695" y="52667"/>
                </a:lnTo>
                <a:lnTo>
                  <a:pt x="500477" y="23360"/>
                </a:lnTo>
                <a:lnTo>
                  <a:pt x="435349" y="5805"/>
                </a:lnTo>
                <a:lnTo>
                  <a:pt x="368274" y="0"/>
                </a:lnTo>
                <a:lnTo>
                  <a:pt x="334621" y="1503"/>
                </a:lnTo>
                <a:lnTo>
                  <a:pt x="268312" y="13319"/>
                </a:lnTo>
                <a:lnTo>
                  <a:pt x="204969" y="36880"/>
                </a:lnTo>
                <a:lnTo>
                  <a:pt x="146557" y="72185"/>
                </a:lnTo>
                <a:lnTo>
                  <a:pt x="95042" y="119231"/>
                </a:lnTo>
                <a:lnTo>
                  <a:pt x="52388" y="178017"/>
                </a:lnTo>
                <a:lnTo>
                  <a:pt x="20560" y="248540"/>
                </a:lnTo>
                <a:lnTo>
                  <a:pt x="9320" y="288202"/>
                </a:lnTo>
                <a:lnTo>
                  <a:pt x="1523" y="330798"/>
                </a:lnTo>
                <a:lnTo>
                  <a:pt x="0" y="349086"/>
                </a:lnTo>
                <a:lnTo>
                  <a:pt x="0" y="387186"/>
                </a:lnTo>
                <a:lnTo>
                  <a:pt x="1524" y="406236"/>
                </a:lnTo>
                <a:lnTo>
                  <a:pt x="3810" y="424524"/>
                </a:lnTo>
                <a:lnTo>
                  <a:pt x="6858" y="442812"/>
                </a:lnTo>
                <a:lnTo>
                  <a:pt x="12192" y="461643"/>
                </a:lnTo>
                <a:lnTo>
                  <a:pt x="12192" y="368136"/>
                </a:lnTo>
                <a:lnTo>
                  <a:pt x="12954" y="349848"/>
                </a:lnTo>
                <a:lnTo>
                  <a:pt x="26807" y="267754"/>
                </a:lnTo>
                <a:lnTo>
                  <a:pt x="42588" y="224141"/>
                </a:lnTo>
                <a:lnTo>
                  <a:pt x="63660" y="183558"/>
                </a:lnTo>
                <a:lnTo>
                  <a:pt x="89572" y="146369"/>
                </a:lnTo>
                <a:lnTo>
                  <a:pt x="119877" y="112935"/>
                </a:lnTo>
                <a:lnTo>
                  <a:pt x="154124" y="83620"/>
                </a:lnTo>
                <a:lnTo>
                  <a:pt x="191867" y="58787"/>
                </a:lnTo>
                <a:lnTo>
                  <a:pt x="232655" y="38797"/>
                </a:lnTo>
                <a:lnTo>
                  <a:pt x="276041" y="24014"/>
                </a:lnTo>
                <a:lnTo>
                  <a:pt x="321574" y="14801"/>
                </a:lnTo>
                <a:lnTo>
                  <a:pt x="368274" y="11557"/>
                </a:lnTo>
                <a:lnTo>
                  <a:pt x="369874" y="11564"/>
                </a:lnTo>
                <a:lnTo>
                  <a:pt x="454370" y="21999"/>
                </a:lnTo>
                <a:lnTo>
                  <a:pt x="500931" y="36862"/>
                </a:lnTo>
                <a:lnTo>
                  <a:pt x="544541" y="57860"/>
                </a:lnTo>
                <a:lnTo>
                  <a:pt x="584675" y="84456"/>
                </a:lnTo>
                <a:lnTo>
                  <a:pt x="620810" y="116114"/>
                </a:lnTo>
                <a:lnTo>
                  <a:pt x="652421" y="152297"/>
                </a:lnTo>
                <a:lnTo>
                  <a:pt x="678984" y="192470"/>
                </a:lnTo>
                <a:lnTo>
                  <a:pt x="699974" y="236095"/>
                </a:lnTo>
                <a:lnTo>
                  <a:pt x="714867" y="282638"/>
                </a:lnTo>
                <a:lnTo>
                  <a:pt x="723138" y="331560"/>
                </a:lnTo>
                <a:lnTo>
                  <a:pt x="725424" y="368136"/>
                </a:lnTo>
                <a:lnTo>
                  <a:pt x="725424" y="460588"/>
                </a:lnTo>
                <a:lnTo>
                  <a:pt x="731951" y="434314"/>
                </a:lnTo>
                <a:lnTo>
                  <a:pt x="737616" y="387186"/>
                </a:lnTo>
                <a:close/>
              </a:path>
              <a:path w="737870" h="737235">
                <a:moveTo>
                  <a:pt x="725424" y="460588"/>
                </a:moveTo>
                <a:lnTo>
                  <a:pt x="725424" y="368136"/>
                </a:lnTo>
                <a:lnTo>
                  <a:pt x="724662" y="386424"/>
                </a:lnTo>
                <a:lnTo>
                  <a:pt x="719001" y="429264"/>
                </a:lnTo>
                <a:lnTo>
                  <a:pt x="709628" y="469253"/>
                </a:lnTo>
                <a:lnTo>
                  <a:pt x="696805" y="506376"/>
                </a:lnTo>
                <a:lnTo>
                  <a:pt x="661864" y="571973"/>
                </a:lnTo>
                <a:lnTo>
                  <a:pt x="616291" y="625950"/>
                </a:lnTo>
                <a:lnTo>
                  <a:pt x="562195" y="668200"/>
                </a:lnTo>
                <a:lnTo>
                  <a:pt x="501687" y="698616"/>
                </a:lnTo>
                <a:lnTo>
                  <a:pt x="436876" y="717091"/>
                </a:lnTo>
                <a:lnTo>
                  <a:pt x="369874" y="723519"/>
                </a:lnTo>
                <a:lnTo>
                  <a:pt x="336210" y="722182"/>
                </a:lnTo>
                <a:lnTo>
                  <a:pt x="269878" y="710339"/>
                </a:lnTo>
                <a:lnTo>
                  <a:pt x="206629" y="686183"/>
                </a:lnTo>
                <a:lnTo>
                  <a:pt x="148576" y="649606"/>
                </a:lnTo>
                <a:lnTo>
                  <a:pt x="97827" y="600502"/>
                </a:lnTo>
                <a:lnTo>
                  <a:pt x="56493" y="538765"/>
                </a:lnTo>
                <a:lnTo>
                  <a:pt x="40017" y="503126"/>
                </a:lnTo>
                <a:lnTo>
                  <a:pt x="26686" y="464288"/>
                </a:lnTo>
                <a:lnTo>
                  <a:pt x="16764" y="422238"/>
                </a:lnTo>
                <a:lnTo>
                  <a:pt x="12192" y="368136"/>
                </a:lnTo>
                <a:lnTo>
                  <a:pt x="12192" y="461643"/>
                </a:lnTo>
                <a:lnTo>
                  <a:pt x="39283" y="534629"/>
                </a:lnTo>
                <a:lnTo>
                  <a:pt x="63359" y="575498"/>
                </a:lnTo>
                <a:lnTo>
                  <a:pt x="92104" y="612556"/>
                </a:lnTo>
                <a:lnTo>
                  <a:pt x="125086" y="645468"/>
                </a:lnTo>
                <a:lnTo>
                  <a:pt x="161875" y="673895"/>
                </a:lnTo>
                <a:lnTo>
                  <a:pt x="202041" y="697499"/>
                </a:lnTo>
                <a:lnTo>
                  <a:pt x="245153" y="715944"/>
                </a:lnTo>
                <a:lnTo>
                  <a:pt x="290780" y="728891"/>
                </a:lnTo>
                <a:lnTo>
                  <a:pt x="338492" y="736004"/>
                </a:lnTo>
                <a:lnTo>
                  <a:pt x="387858" y="736944"/>
                </a:lnTo>
                <a:lnTo>
                  <a:pt x="406908" y="735420"/>
                </a:lnTo>
                <a:lnTo>
                  <a:pt x="471438" y="722610"/>
                </a:lnTo>
                <a:lnTo>
                  <a:pt x="515091" y="706852"/>
                </a:lnTo>
                <a:lnTo>
                  <a:pt x="555830" y="686208"/>
                </a:lnTo>
                <a:lnTo>
                  <a:pt x="593327" y="661030"/>
                </a:lnTo>
                <a:lnTo>
                  <a:pt x="627255" y="631666"/>
                </a:lnTo>
                <a:lnTo>
                  <a:pt x="657290" y="598467"/>
                </a:lnTo>
                <a:lnTo>
                  <a:pt x="683103" y="561782"/>
                </a:lnTo>
                <a:lnTo>
                  <a:pt x="704369" y="521962"/>
                </a:lnTo>
                <a:lnTo>
                  <a:pt x="720760" y="479356"/>
                </a:lnTo>
                <a:lnTo>
                  <a:pt x="725424" y="46058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486880" y="3945302"/>
            <a:ext cx="1072182" cy="384553"/>
          </a:xfrm>
          <a:custGeom>
            <a:avLst/>
            <a:gdLst/>
            <a:ahLst/>
            <a:cxnLst/>
            <a:rect l="l" t="t" r="r" b="b"/>
            <a:pathLst>
              <a:path w="1179195" h="563879">
                <a:moveTo>
                  <a:pt x="1178813" y="206501"/>
                </a:moveTo>
                <a:lnTo>
                  <a:pt x="66293" y="0"/>
                </a:lnTo>
                <a:lnTo>
                  <a:pt x="0" y="357378"/>
                </a:lnTo>
                <a:lnTo>
                  <a:pt x="1112519" y="563879"/>
                </a:lnTo>
                <a:lnTo>
                  <a:pt x="1178813" y="20650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560323" y="3391338"/>
            <a:ext cx="1025414" cy="656511"/>
          </a:xfrm>
          <a:custGeom>
            <a:avLst/>
            <a:gdLst/>
            <a:ahLst/>
            <a:cxnLst/>
            <a:rect l="l" t="t" r="r" b="b"/>
            <a:pathLst>
              <a:path w="1127760" h="962660">
                <a:moveTo>
                  <a:pt x="1127760" y="293370"/>
                </a:moveTo>
                <a:lnTo>
                  <a:pt x="912876" y="0"/>
                </a:lnTo>
                <a:lnTo>
                  <a:pt x="0" y="669036"/>
                </a:lnTo>
                <a:lnTo>
                  <a:pt x="214884" y="962406"/>
                </a:lnTo>
                <a:lnTo>
                  <a:pt x="1127760" y="2933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12982" y="3706776"/>
            <a:ext cx="469404" cy="274557"/>
          </a:xfrm>
          <a:custGeom>
            <a:avLst/>
            <a:gdLst/>
            <a:ahLst/>
            <a:cxnLst/>
            <a:rect l="l" t="t" r="r" b="b"/>
            <a:pathLst>
              <a:path w="516254" h="402589">
                <a:moveTo>
                  <a:pt x="515874" y="10668"/>
                </a:moveTo>
                <a:lnTo>
                  <a:pt x="508254" y="0"/>
                </a:lnTo>
                <a:lnTo>
                  <a:pt x="0" y="392430"/>
                </a:lnTo>
                <a:lnTo>
                  <a:pt x="7620" y="402336"/>
                </a:lnTo>
                <a:lnTo>
                  <a:pt x="515874" y="1066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912981" y="3983237"/>
            <a:ext cx="531761" cy="77950"/>
          </a:xfrm>
          <a:custGeom>
            <a:avLst/>
            <a:gdLst/>
            <a:ahLst/>
            <a:cxnLst/>
            <a:rect l="l" t="t" r="r" b="b"/>
            <a:pathLst>
              <a:path w="584835" h="114300">
                <a:moveTo>
                  <a:pt x="584454" y="102107"/>
                </a:moveTo>
                <a:lnTo>
                  <a:pt x="2286" y="0"/>
                </a:lnTo>
                <a:lnTo>
                  <a:pt x="0" y="12954"/>
                </a:lnTo>
                <a:lnTo>
                  <a:pt x="582168" y="114299"/>
                </a:lnTo>
                <a:lnTo>
                  <a:pt x="584454" y="10210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32156" y="3815386"/>
            <a:ext cx="117090" cy="14706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6218883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Electromagnetic Spectrum and</a:t>
            </a:r>
            <a:r>
              <a:rPr sz="3100" spc="-91" dirty="0"/>
              <a:t> </a:t>
            </a:r>
            <a:r>
              <a:rPr sz="3100" dirty="0"/>
              <a:t>IP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03010" y="1491094"/>
            <a:ext cx="7108616" cy="3487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282915" indent="-272811">
              <a:spcBef>
                <a:spcPts val="80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Images can be made from any </a:t>
            </a:r>
            <a:r>
              <a:rPr sz="2200" dirty="0">
                <a:latin typeface="Calibri"/>
                <a:cs typeface="Calibri"/>
              </a:rPr>
              <a:t>form </a:t>
            </a:r>
            <a:r>
              <a:rPr sz="2200" spc="-4" dirty="0">
                <a:latin typeface="Calibri"/>
                <a:cs typeface="Calibri"/>
              </a:rPr>
              <a:t>of EM</a:t>
            </a:r>
            <a:r>
              <a:rPr sz="2200" spc="-24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radiation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429023" y="2026086"/>
            <a:ext cx="6416027" cy="28152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0" y="844629"/>
            <a:ext cx="6255259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Images </a:t>
            </a:r>
            <a:r>
              <a:rPr spc="-4" dirty="0"/>
              <a:t>from Different </a:t>
            </a:r>
            <a:r>
              <a:rPr dirty="0"/>
              <a:t>EM</a:t>
            </a:r>
            <a:r>
              <a:rPr spc="-64" dirty="0"/>
              <a:t> </a:t>
            </a:r>
            <a:r>
              <a:rPr spc="-4" dirty="0"/>
              <a:t>Radiation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010" y="1438400"/>
            <a:ext cx="6422697" cy="3495420"/>
          </a:xfrm>
          <a:prstGeom prst="rect">
            <a:avLst/>
          </a:prstGeom>
        </p:spPr>
        <p:txBody>
          <a:bodyPr vert="horz" wrap="square" lIns="0" tIns="73255" rIns="0" bIns="0" rtlCol="0">
            <a:spAutoFit/>
          </a:bodyPr>
          <a:lstStyle/>
          <a:p>
            <a:pPr marL="282915" indent="-272811">
              <a:spcBef>
                <a:spcPts val="577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4" dirty="0">
                <a:latin typeface="Calibri"/>
                <a:cs typeface="Calibri"/>
              </a:rPr>
              <a:t>Radar </a:t>
            </a:r>
            <a:r>
              <a:rPr sz="2100" spc="-8" dirty="0">
                <a:latin typeface="Calibri"/>
                <a:cs typeface="Calibri"/>
              </a:rPr>
              <a:t>imaging </a:t>
            </a:r>
            <a:r>
              <a:rPr sz="2100" spc="-4" dirty="0">
                <a:latin typeface="Calibri"/>
                <a:cs typeface="Calibri"/>
              </a:rPr>
              <a:t>(radio</a:t>
            </a:r>
            <a:r>
              <a:rPr sz="2100" spc="6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waves)</a:t>
            </a:r>
            <a:endParaRPr sz="2100">
              <a:latin typeface="Calibri"/>
              <a:cs typeface="Calibri"/>
            </a:endParaRPr>
          </a:p>
          <a:p>
            <a:pPr marL="282915" indent="-272811">
              <a:spcBef>
                <a:spcPts val="493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8" dirty="0">
                <a:latin typeface="Calibri"/>
                <a:cs typeface="Calibri"/>
              </a:rPr>
              <a:t>Magnetic Resonance </a:t>
            </a:r>
            <a:r>
              <a:rPr sz="2100" spc="-4" dirty="0">
                <a:latin typeface="Calibri"/>
                <a:cs typeface="Calibri"/>
              </a:rPr>
              <a:t>Imaging (MRI) (Radio</a:t>
            </a:r>
            <a:r>
              <a:rPr sz="2100" spc="76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waves)</a:t>
            </a:r>
            <a:endParaRPr sz="2100">
              <a:latin typeface="Calibri"/>
              <a:cs typeface="Calibri"/>
            </a:endParaRPr>
          </a:p>
          <a:p>
            <a:pPr marL="282915" indent="-272811">
              <a:spcBef>
                <a:spcPts val="497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4" dirty="0">
                <a:latin typeface="Calibri"/>
                <a:cs typeface="Calibri"/>
              </a:rPr>
              <a:t>Microwave</a:t>
            </a:r>
            <a:r>
              <a:rPr sz="2100" spc="16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imaging</a:t>
            </a:r>
            <a:endParaRPr sz="2100">
              <a:latin typeface="Calibri"/>
              <a:cs typeface="Calibri"/>
            </a:endParaRPr>
          </a:p>
          <a:p>
            <a:pPr marL="282915" indent="-272811">
              <a:spcBef>
                <a:spcPts val="497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8" dirty="0">
                <a:latin typeface="Calibri"/>
                <a:cs typeface="Calibri"/>
              </a:rPr>
              <a:t>Infrared</a:t>
            </a:r>
            <a:r>
              <a:rPr sz="2100" spc="-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imaging</a:t>
            </a:r>
            <a:endParaRPr sz="2100">
              <a:latin typeface="Calibri"/>
              <a:cs typeface="Calibri"/>
            </a:endParaRPr>
          </a:p>
          <a:p>
            <a:pPr marL="282915" indent="-272811">
              <a:spcBef>
                <a:spcPts val="497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4" dirty="0">
                <a:latin typeface="Calibri"/>
                <a:cs typeface="Calibri"/>
              </a:rPr>
              <a:t>Photographs</a:t>
            </a:r>
            <a:endParaRPr sz="2100">
              <a:latin typeface="Calibri"/>
              <a:cs typeface="Calibri"/>
            </a:endParaRPr>
          </a:p>
          <a:p>
            <a:pPr marL="282915" indent="-272811">
              <a:spcBef>
                <a:spcPts val="497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4" dirty="0">
                <a:latin typeface="Calibri"/>
                <a:cs typeface="Calibri"/>
              </a:rPr>
              <a:t>Ultraviolet </a:t>
            </a:r>
            <a:r>
              <a:rPr sz="2100" spc="-8" dirty="0">
                <a:latin typeface="Calibri"/>
                <a:cs typeface="Calibri"/>
              </a:rPr>
              <a:t>imaging</a:t>
            </a:r>
            <a:r>
              <a:rPr sz="2100" spc="32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telescopes</a:t>
            </a:r>
            <a:endParaRPr sz="2100">
              <a:latin typeface="Calibri"/>
              <a:cs typeface="Calibri"/>
            </a:endParaRPr>
          </a:p>
          <a:p>
            <a:pPr marL="282915" indent="-272811">
              <a:spcBef>
                <a:spcPts val="493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4" dirty="0">
                <a:latin typeface="Calibri"/>
                <a:cs typeface="Calibri"/>
              </a:rPr>
              <a:t>X‐rays and </a:t>
            </a:r>
            <a:r>
              <a:rPr sz="2100" spc="-8" dirty="0">
                <a:latin typeface="Calibri"/>
                <a:cs typeface="Calibri"/>
              </a:rPr>
              <a:t>Computed</a:t>
            </a:r>
            <a:r>
              <a:rPr sz="2100" spc="12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tomography</a:t>
            </a:r>
            <a:endParaRPr sz="2100">
              <a:latin typeface="Calibri"/>
              <a:cs typeface="Calibri"/>
            </a:endParaRPr>
          </a:p>
          <a:p>
            <a:pPr marL="282915" indent="-272811">
              <a:spcBef>
                <a:spcPts val="497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4" dirty="0">
                <a:latin typeface="Calibri"/>
                <a:cs typeface="Calibri"/>
              </a:rPr>
              <a:t>Positron </a:t>
            </a:r>
            <a:r>
              <a:rPr sz="2100" spc="-8" dirty="0">
                <a:latin typeface="Calibri"/>
                <a:cs typeface="Calibri"/>
              </a:rPr>
              <a:t>emission </a:t>
            </a:r>
            <a:r>
              <a:rPr sz="2100" spc="-4" dirty="0">
                <a:latin typeface="Calibri"/>
                <a:cs typeface="Calibri"/>
              </a:rPr>
              <a:t>tomography </a:t>
            </a:r>
            <a:r>
              <a:rPr sz="2100" spc="-8" dirty="0">
                <a:latin typeface="Calibri"/>
                <a:cs typeface="Calibri"/>
              </a:rPr>
              <a:t>(gamma</a:t>
            </a:r>
            <a:r>
              <a:rPr sz="2100" spc="56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rays)</a:t>
            </a:r>
            <a:endParaRPr sz="2100">
              <a:latin typeface="Calibri"/>
              <a:cs typeface="Calibri"/>
            </a:endParaRPr>
          </a:p>
          <a:p>
            <a:pPr marL="282915" indent="-272811">
              <a:spcBef>
                <a:spcPts val="497"/>
              </a:spcBef>
              <a:buClr>
                <a:srgbClr val="330065"/>
              </a:buClr>
              <a:buSzPct val="6923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100" spc="-4" dirty="0">
                <a:latin typeface="Calibri"/>
                <a:cs typeface="Calibri"/>
              </a:rPr>
              <a:t>Ultrasound (not EM</a:t>
            </a:r>
            <a:r>
              <a:rPr sz="2100" spc="2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waves)</a:t>
            </a:r>
            <a:endParaRPr sz="21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dirty="0"/>
              <a:t>Human </a:t>
            </a:r>
            <a:r>
              <a:rPr spc="-4" dirty="0"/>
              <a:t>Visual </a:t>
            </a:r>
            <a:r>
              <a:rPr dirty="0"/>
              <a:t>System: Structure</a:t>
            </a:r>
            <a:r>
              <a:rPr spc="-76" dirty="0"/>
              <a:t> </a:t>
            </a:r>
            <a:r>
              <a:rPr dirty="0"/>
              <a:t>Of  </a:t>
            </a:r>
            <a:r>
              <a:rPr spc="-4" dirty="0"/>
              <a:t>The </a:t>
            </a:r>
            <a:r>
              <a:rPr dirty="0"/>
              <a:t>Human</a:t>
            </a:r>
            <a:r>
              <a:rPr spc="8" dirty="0"/>
              <a:t> </a:t>
            </a:r>
            <a:r>
              <a:rPr dirty="0"/>
              <a:t>Eye</a:t>
            </a:r>
          </a:p>
        </p:txBody>
      </p:sp>
      <p:sp>
        <p:nvSpPr>
          <p:cNvPr id="3" name="object 3"/>
          <p:cNvSpPr/>
          <p:nvPr/>
        </p:nvSpPr>
        <p:spPr>
          <a:xfrm>
            <a:off x="5100815" y="1555776"/>
            <a:ext cx="3280181" cy="29009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33560" y="1144165"/>
            <a:ext cx="6797412" cy="3852440"/>
          </a:xfrm>
          <a:prstGeom prst="rect">
            <a:avLst/>
          </a:prstGeom>
        </p:spPr>
        <p:txBody>
          <a:bodyPr vert="horz" wrap="square" lIns="0" tIns="165202" rIns="0" bIns="0" rtlCol="0">
            <a:spAutoFit/>
          </a:bodyPr>
          <a:lstStyle/>
          <a:p>
            <a:pPr marL="158635" indent="-149036">
              <a:spcBef>
                <a:spcPts val="1301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The lens focuses light from objects onto the</a:t>
            </a:r>
            <a:r>
              <a:rPr sz="2200" spc="32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retina</a:t>
            </a:r>
            <a:endParaRPr sz="2200">
              <a:latin typeface="Calibri"/>
              <a:cs typeface="Calibri"/>
            </a:endParaRPr>
          </a:p>
          <a:p>
            <a:pPr marL="10104" marR="3311625" indent="-505">
              <a:lnSpc>
                <a:spcPts val="2403"/>
              </a:lnSpc>
              <a:spcBef>
                <a:spcPts val="1528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Retina covered with  light receptors called </a:t>
            </a:r>
            <a:r>
              <a:rPr sz="2200" spc="-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200" b="1" i="1" spc="-4" dirty="0">
                <a:solidFill>
                  <a:srgbClr val="00B0F0"/>
                </a:solidFill>
                <a:latin typeface="Calibri"/>
                <a:cs typeface="Calibri"/>
              </a:rPr>
              <a:t>cones </a:t>
            </a:r>
            <a:r>
              <a:rPr sz="2200" spc="-4" dirty="0">
                <a:latin typeface="Calibri"/>
                <a:cs typeface="Calibri"/>
              </a:rPr>
              <a:t>(6‐7 million) and </a:t>
            </a:r>
            <a:r>
              <a:rPr sz="2200" spc="-4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00B0F0"/>
                </a:solidFill>
                <a:latin typeface="Calibri"/>
                <a:cs typeface="Calibri"/>
              </a:rPr>
              <a:t>rods </a:t>
            </a:r>
            <a:r>
              <a:rPr sz="2200" dirty="0">
                <a:latin typeface="Calibri"/>
                <a:cs typeface="Calibri"/>
              </a:rPr>
              <a:t>(75‐150</a:t>
            </a:r>
            <a:r>
              <a:rPr sz="2200" spc="-16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million)</a:t>
            </a:r>
            <a:endParaRPr sz="2200">
              <a:latin typeface="Calibri"/>
              <a:cs typeface="Calibri"/>
            </a:endParaRPr>
          </a:p>
          <a:p>
            <a:pPr marL="593112">
              <a:lnSpc>
                <a:spcPts val="823"/>
              </a:lnSpc>
              <a:spcBef>
                <a:spcPts val="691"/>
              </a:spcBef>
            </a:pPr>
            <a:r>
              <a:rPr sz="1000" dirty="0">
                <a:latin typeface="PMingLiU"/>
                <a:cs typeface="PMingLiU"/>
              </a:rPr>
              <a:t>视椎细胞</a:t>
            </a:r>
            <a:endParaRPr sz="1000">
              <a:latin typeface="PMingLiU"/>
              <a:cs typeface="PMingLiU"/>
            </a:endParaRPr>
          </a:p>
          <a:p>
            <a:pPr marL="158635" indent="-149036">
              <a:lnSpc>
                <a:spcPts val="2220"/>
              </a:lnSpc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Cones concentrated</a:t>
            </a:r>
            <a:endParaRPr sz="2200">
              <a:latin typeface="Calibri"/>
              <a:cs typeface="Calibri"/>
            </a:endParaRPr>
          </a:p>
          <a:p>
            <a:pPr marL="10104" marR="3734988">
              <a:lnSpc>
                <a:spcPts val="2403"/>
              </a:lnSpc>
              <a:spcBef>
                <a:spcPts val="171"/>
              </a:spcBef>
            </a:pPr>
            <a:r>
              <a:rPr sz="2200" spc="-4" dirty="0">
                <a:latin typeface="Calibri"/>
                <a:cs typeface="Calibri"/>
              </a:rPr>
              <a:t>around fovea.</a:t>
            </a:r>
            <a:r>
              <a:rPr sz="2200" spc="-56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Very  sensitive to</a:t>
            </a:r>
            <a:r>
              <a:rPr sz="2200" spc="-36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colour</a:t>
            </a:r>
            <a:endParaRPr sz="2200">
              <a:latin typeface="Calibri"/>
              <a:cs typeface="Calibri"/>
            </a:endParaRPr>
          </a:p>
          <a:p>
            <a:pPr marL="554211">
              <a:lnSpc>
                <a:spcPts val="1058"/>
              </a:lnSpc>
              <a:spcBef>
                <a:spcPts val="219"/>
              </a:spcBef>
            </a:pPr>
            <a:r>
              <a:rPr sz="1000" dirty="0">
                <a:latin typeface="PMingLiU"/>
                <a:cs typeface="PMingLiU"/>
              </a:rPr>
              <a:t>视杆细胞</a:t>
            </a:r>
            <a:endParaRPr sz="1000">
              <a:latin typeface="PMingLiU"/>
              <a:cs typeface="PMingLiU"/>
            </a:endParaRPr>
          </a:p>
          <a:p>
            <a:pPr marL="158635" indent="-149036">
              <a:lnSpc>
                <a:spcPts val="2450"/>
              </a:lnSpc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Rods </a:t>
            </a:r>
            <a:r>
              <a:rPr sz="2200" dirty="0">
                <a:latin typeface="Calibri"/>
                <a:cs typeface="Calibri"/>
              </a:rPr>
              <a:t>more spread </a:t>
            </a:r>
            <a:r>
              <a:rPr sz="2200" spc="-4" dirty="0">
                <a:latin typeface="Calibri"/>
                <a:cs typeface="Calibri"/>
              </a:rPr>
              <a:t>out</a:t>
            </a:r>
            <a:endParaRPr sz="2200">
              <a:latin typeface="Calibri"/>
              <a:cs typeface="Calibri"/>
            </a:endParaRPr>
          </a:p>
          <a:p>
            <a:pPr marL="10104">
              <a:lnSpc>
                <a:spcPts val="2538"/>
              </a:lnSpc>
            </a:pPr>
            <a:r>
              <a:rPr sz="2200" spc="-4" dirty="0">
                <a:latin typeface="Calibri"/>
                <a:cs typeface="Calibri"/>
              </a:rPr>
              <a:t>and sensitive to low illumination</a:t>
            </a:r>
            <a:r>
              <a:rPr sz="2200" spc="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levels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5241969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Image </a:t>
            </a:r>
            <a:r>
              <a:rPr sz="3100" spc="-4" dirty="0"/>
              <a:t>Formation </a:t>
            </a:r>
            <a:r>
              <a:rPr sz="3100" dirty="0"/>
              <a:t>In The</a:t>
            </a:r>
            <a:r>
              <a:rPr sz="3100" spc="-76" dirty="0"/>
              <a:t> </a:t>
            </a:r>
            <a:r>
              <a:rPr sz="3100" dirty="0"/>
              <a:t>Eye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03006" y="1491094"/>
            <a:ext cx="7172127" cy="155678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590081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8635" algn="l"/>
              </a:tabLst>
            </a:pPr>
            <a:r>
              <a:rPr sz="2200" spc="-4" dirty="0">
                <a:latin typeface="Calibri"/>
                <a:cs typeface="Calibri"/>
              </a:rPr>
              <a:t>Muscles in eye can change the shape of the lens  allowing us focus on near or </a:t>
            </a:r>
            <a:r>
              <a:rPr sz="2200" dirty="0">
                <a:latin typeface="Calibri"/>
                <a:cs typeface="Calibri"/>
              </a:rPr>
              <a:t>far</a:t>
            </a:r>
            <a:r>
              <a:rPr sz="2200" spc="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objects</a:t>
            </a:r>
            <a:endParaRPr sz="2200">
              <a:latin typeface="Calibri"/>
              <a:cs typeface="Calibri"/>
            </a:endParaRPr>
          </a:p>
          <a:p>
            <a:pPr marL="10104" marR="4042" indent="-505">
              <a:spcBef>
                <a:spcPts val="1492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8635" algn="l"/>
              </a:tabLst>
            </a:pPr>
            <a:r>
              <a:rPr sz="2200" spc="-4" dirty="0">
                <a:latin typeface="Calibri"/>
                <a:cs typeface="Calibri"/>
              </a:rPr>
              <a:t>An image is focused onto retina exciting the rods and  cones and send signals to the</a:t>
            </a:r>
            <a:r>
              <a:rPr sz="2200" spc="32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brain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53688" y="3506051"/>
            <a:ext cx="5983000" cy="115258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3221741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Image</a:t>
            </a:r>
            <a:r>
              <a:rPr sz="3100" spc="-76" dirty="0"/>
              <a:t> </a:t>
            </a:r>
            <a:r>
              <a:rPr sz="3100" spc="-4" dirty="0"/>
              <a:t>Formation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03011" y="1290763"/>
            <a:ext cx="7302036" cy="814094"/>
          </a:xfrm>
          <a:prstGeom prst="rect">
            <a:avLst/>
          </a:prstGeom>
        </p:spPr>
        <p:txBody>
          <a:bodyPr vert="horz" wrap="square" lIns="0" tIns="87401" rIns="0" bIns="0" rtlCol="0">
            <a:spAutoFit/>
          </a:bodyPr>
          <a:lstStyle/>
          <a:p>
            <a:pPr marL="282915" indent="-272811">
              <a:spcBef>
                <a:spcPts val="688"/>
              </a:spcBef>
              <a:buClr>
                <a:srgbClr val="330065"/>
              </a:buClr>
              <a:buSzPct val="70000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400" dirty="0">
                <a:latin typeface="Calibri"/>
                <a:cs typeface="Calibri"/>
              </a:rPr>
              <a:t>The Pinhole </a:t>
            </a:r>
            <a:r>
              <a:rPr sz="2400" spc="-4" dirty="0">
                <a:latin typeface="Calibri"/>
                <a:cs typeface="Calibri"/>
              </a:rPr>
              <a:t>Camera</a:t>
            </a:r>
            <a:r>
              <a:rPr sz="2400" spc="-36" dirty="0">
                <a:latin typeface="Calibri"/>
                <a:cs typeface="Calibri"/>
              </a:rPr>
              <a:t> </a:t>
            </a:r>
            <a:r>
              <a:rPr sz="2400" spc="-4" dirty="0">
                <a:latin typeface="Calibri"/>
                <a:cs typeface="Calibri"/>
              </a:rPr>
              <a:t>(abstraction)</a:t>
            </a:r>
            <a:endParaRPr sz="2400">
              <a:latin typeface="Calibri"/>
              <a:cs typeface="Calibri"/>
            </a:endParaRPr>
          </a:p>
          <a:p>
            <a:pPr marL="560273" lvl="1" indent="-276853">
              <a:spcBef>
                <a:spcPts val="485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900" spc="-4" dirty="0">
                <a:latin typeface="Calibri"/>
                <a:cs typeface="Calibri"/>
              </a:rPr>
              <a:t>First described by </a:t>
            </a:r>
            <a:r>
              <a:rPr sz="1900" dirty="0">
                <a:latin typeface="Calibri"/>
                <a:cs typeface="Calibri"/>
              </a:rPr>
              <a:t>ancient </a:t>
            </a:r>
            <a:r>
              <a:rPr sz="1900" spc="-4" dirty="0">
                <a:latin typeface="Calibri"/>
                <a:cs typeface="Calibri"/>
              </a:rPr>
              <a:t>Chinese </a:t>
            </a:r>
            <a:r>
              <a:rPr sz="1900" dirty="0">
                <a:latin typeface="Calibri"/>
                <a:cs typeface="Calibri"/>
              </a:rPr>
              <a:t>and </a:t>
            </a:r>
            <a:r>
              <a:rPr sz="1900" spc="-4" dirty="0">
                <a:latin typeface="Calibri"/>
                <a:cs typeface="Calibri"/>
              </a:rPr>
              <a:t>Greeks</a:t>
            </a:r>
            <a:r>
              <a:rPr sz="1900" spc="-16" dirty="0">
                <a:latin typeface="Calibri"/>
                <a:cs typeface="Calibri"/>
              </a:rPr>
              <a:t> </a:t>
            </a:r>
            <a:r>
              <a:rPr sz="1900" spc="-4" dirty="0">
                <a:latin typeface="Calibri"/>
                <a:cs typeface="Calibri"/>
              </a:rPr>
              <a:t>(300‐400AD)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28254" y="2147514"/>
            <a:ext cx="4538849" cy="23767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039272" y="4209293"/>
            <a:ext cx="2797718" cy="4806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1780617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Thin</a:t>
            </a:r>
            <a:r>
              <a:rPr sz="3100" spc="-80" dirty="0"/>
              <a:t> </a:t>
            </a:r>
            <a:r>
              <a:rPr sz="3100" dirty="0"/>
              <a:t>Lens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1544926" y="1757201"/>
            <a:ext cx="6541202" cy="257665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dirty="0"/>
              <a:t>Brightness Adaptation</a:t>
            </a:r>
            <a:r>
              <a:rPr spc="-56" dirty="0"/>
              <a:t> </a:t>
            </a:r>
            <a:r>
              <a:rPr dirty="0"/>
              <a:t>&amp;  </a:t>
            </a:r>
            <a:r>
              <a:rPr spc="-4" dirty="0"/>
              <a:t>Discrimination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68331" y="1491094"/>
            <a:ext cx="7722941" cy="242624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40416" marR="435993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89452" algn="l"/>
              </a:tabLst>
            </a:pPr>
            <a:r>
              <a:rPr sz="2200" spc="-4" dirty="0">
                <a:latin typeface="Calibri"/>
                <a:cs typeface="Calibri"/>
              </a:rPr>
              <a:t>The human </a:t>
            </a:r>
            <a:r>
              <a:rPr sz="2200" dirty="0">
                <a:latin typeface="Calibri"/>
                <a:cs typeface="Calibri"/>
              </a:rPr>
              <a:t>visual </a:t>
            </a:r>
            <a:r>
              <a:rPr sz="2200" spc="-4" dirty="0">
                <a:latin typeface="Calibri"/>
                <a:cs typeface="Calibri"/>
              </a:rPr>
              <a:t>system can perceive approximately  </a:t>
            </a:r>
            <a:r>
              <a:rPr sz="2200" dirty="0">
                <a:latin typeface="Calibri"/>
                <a:cs typeface="Calibri"/>
              </a:rPr>
              <a:t>10</a:t>
            </a:r>
            <a:r>
              <a:rPr sz="2200" baseline="25525" dirty="0">
                <a:latin typeface="Calibri"/>
                <a:cs typeface="Calibri"/>
              </a:rPr>
              <a:t>10 </a:t>
            </a:r>
            <a:r>
              <a:rPr sz="2200" spc="-4" dirty="0">
                <a:latin typeface="Calibri"/>
                <a:cs typeface="Calibri"/>
              </a:rPr>
              <a:t>different light intensity</a:t>
            </a:r>
            <a:r>
              <a:rPr sz="2200" spc="-143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levels</a:t>
            </a:r>
            <a:endParaRPr sz="2200">
              <a:latin typeface="Calibri"/>
              <a:cs typeface="Calibri"/>
            </a:endParaRPr>
          </a:p>
          <a:p>
            <a:pPr marL="40416" marR="34354">
              <a:spcBef>
                <a:spcPts val="1492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89452" algn="l"/>
              </a:tabLst>
            </a:pPr>
            <a:r>
              <a:rPr sz="2200" spc="-4" dirty="0">
                <a:latin typeface="Calibri"/>
                <a:cs typeface="Calibri"/>
              </a:rPr>
              <a:t>However, </a:t>
            </a:r>
            <a:r>
              <a:rPr sz="2200" dirty="0">
                <a:latin typeface="Calibri"/>
                <a:cs typeface="Calibri"/>
              </a:rPr>
              <a:t>at </a:t>
            </a:r>
            <a:r>
              <a:rPr sz="2200" spc="-4" dirty="0">
                <a:latin typeface="Calibri"/>
                <a:cs typeface="Calibri"/>
              </a:rPr>
              <a:t>any one time </a:t>
            </a:r>
            <a:r>
              <a:rPr sz="2200" dirty="0">
                <a:latin typeface="Calibri"/>
                <a:cs typeface="Calibri"/>
              </a:rPr>
              <a:t>we </a:t>
            </a:r>
            <a:r>
              <a:rPr sz="2200" spc="-4" dirty="0">
                <a:latin typeface="Calibri"/>
                <a:cs typeface="Calibri"/>
              </a:rPr>
              <a:t>can only discriminate  between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4" dirty="0">
                <a:latin typeface="Calibri"/>
                <a:cs typeface="Calibri"/>
              </a:rPr>
              <a:t>much smaller number </a:t>
            </a:r>
            <a:r>
              <a:rPr sz="2200" dirty="0">
                <a:latin typeface="Calibri"/>
                <a:cs typeface="Calibri"/>
              </a:rPr>
              <a:t>– </a:t>
            </a:r>
            <a:r>
              <a:rPr sz="2200" b="1" i="1" dirty="0">
                <a:solidFill>
                  <a:srgbClr val="00B0F0"/>
                </a:solidFill>
                <a:latin typeface="Calibri"/>
                <a:cs typeface="Calibri"/>
              </a:rPr>
              <a:t>brightness</a:t>
            </a:r>
            <a:r>
              <a:rPr sz="2200" b="1" i="1" spc="-16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200" b="1" i="1" dirty="0">
                <a:solidFill>
                  <a:srgbClr val="00B0F0"/>
                </a:solidFill>
                <a:latin typeface="Calibri"/>
                <a:cs typeface="Calibri"/>
              </a:rPr>
              <a:t>adaptation</a:t>
            </a:r>
            <a:endParaRPr sz="2200">
              <a:latin typeface="Calibri"/>
              <a:cs typeface="Calibri"/>
            </a:endParaRPr>
          </a:p>
          <a:p>
            <a:pPr marL="40416" marR="58604" indent="-505">
              <a:spcBef>
                <a:spcPts val="1488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89452" algn="l"/>
              </a:tabLst>
            </a:pPr>
            <a:r>
              <a:rPr sz="2200" spc="-4" dirty="0">
                <a:latin typeface="Calibri"/>
                <a:cs typeface="Calibri"/>
              </a:rPr>
              <a:t>Similarly, </a:t>
            </a:r>
            <a:r>
              <a:rPr sz="2200" b="1" i="1" spc="-4" dirty="0">
                <a:solidFill>
                  <a:srgbClr val="00B0F0"/>
                </a:solidFill>
                <a:latin typeface="Calibri"/>
                <a:cs typeface="Calibri"/>
              </a:rPr>
              <a:t>perceived </a:t>
            </a:r>
            <a:r>
              <a:rPr sz="2200" b="1" i="1" dirty="0">
                <a:solidFill>
                  <a:srgbClr val="00B0F0"/>
                </a:solidFill>
                <a:latin typeface="Calibri"/>
                <a:cs typeface="Calibri"/>
              </a:rPr>
              <a:t>intensity </a:t>
            </a:r>
            <a:r>
              <a:rPr sz="2200" spc="-4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4" dirty="0">
                <a:latin typeface="Calibri"/>
                <a:cs typeface="Calibri"/>
              </a:rPr>
              <a:t>region is related to the  light intensities of the </a:t>
            </a:r>
            <a:r>
              <a:rPr sz="2200" dirty="0">
                <a:latin typeface="Calibri"/>
                <a:cs typeface="Calibri"/>
              </a:rPr>
              <a:t>regions </a:t>
            </a:r>
            <a:r>
              <a:rPr sz="2200" spc="-4" dirty="0">
                <a:latin typeface="Calibri"/>
                <a:cs typeface="Calibri"/>
              </a:rPr>
              <a:t>surrounding</a:t>
            </a:r>
            <a:r>
              <a:rPr sz="2200" spc="20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it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90275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759" marR="4042">
              <a:spcBef>
                <a:spcPts val="80"/>
              </a:spcBef>
            </a:pPr>
            <a:r>
              <a:rPr dirty="0"/>
              <a:t>Brightness Adaptation &amp;  </a:t>
            </a:r>
            <a:r>
              <a:rPr spc="-4" dirty="0"/>
              <a:t>Discrimination: Mach </a:t>
            </a:r>
            <a:r>
              <a:rPr dirty="0"/>
              <a:t>Band</a:t>
            </a:r>
            <a:r>
              <a:rPr spc="-20" dirty="0"/>
              <a:t> </a:t>
            </a:r>
            <a:r>
              <a:rPr dirty="0"/>
              <a:t>Effect</a:t>
            </a:r>
          </a:p>
        </p:txBody>
      </p:sp>
      <p:sp>
        <p:nvSpPr>
          <p:cNvPr id="3" name="object 3"/>
          <p:cNvSpPr/>
          <p:nvPr/>
        </p:nvSpPr>
        <p:spPr>
          <a:xfrm>
            <a:off x="415709" y="4856277"/>
            <a:ext cx="238339" cy="132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103013" y="1232933"/>
            <a:ext cx="4267248" cy="3611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892207" y="2512757"/>
            <a:ext cx="2563536" cy="656533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Perceived intensity  overshoots or undershoots  </a:t>
            </a:r>
            <a:r>
              <a:rPr dirty="0">
                <a:latin typeface="Arial"/>
                <a:cs typeface="Arial"/>
              </a:rPr>
              <a:t>at </a:t>
            </a:r>
            <a:r>
              <a:rPr spc="-4" dirty="0">
                <a:latin typeface="Arial"/>
                <a:cs typeface="Arial"/>
              </a:rPr>
              <a:t>areas </a:t>
            </a:r>
            <a:r>
              <a:rPr dirty="0">
                <a:latin typeface="Arial"/>
                <a:cs typeface="Arial"/>
              </a:rPr>
              <a:t>of </a:t>
            </a:r>
            <a:r>
              <a:rPr spc="-4" dirty="0">
                <a:latin typeface="Arial"/>
                <a:cs typeface="Arial"/>
              </a:rPr>
              <a:t>intensity</a:t>
            </a:r>
            <a:r>
              <a:rPr spc="-1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change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5588" cy="6859588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D0D0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001928" y="2095418"/>
            <a:ext cx="4495426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b="0" spc="-12" dirty="0">
                <a:solidFill>
                  <a:srgbClr val="D9D9D9"/>
                </a:solidFill>
              </a:rPr>
              <a:t>What </a:t>
            </a:r>
            <a:r>
              <a:rPr b="0" spc="-4" dirty="0">
                <a:solidFill>
                  <a:srgbClr val="D9D9D9"/>
                </a:solidFill>
              </a:rPr>
              <a:t>is </a:t>
            </a:r>
            <a:r>
              <a:rPr b="0" spc="-8" dirty="0">
                <a:solidFill>
                  <a:srgbClr val="D9D9D9"/>
                </a:solidFill>
              </a:rPr>
              <a:t>this </a:t>
            </a:r>
            <a:r>
              <a:rPr b="0" spc="-16" dirty="0">
                <a:solidFill>
                  <a:srgbClr val="D9D9D9"/>
                </a:solidFill>
              </a:rPr>
              <a:t>course</a:t>
            </a:r>
            <a:r>
              <a:rPr b="0" dirty="0">
                <a:solidFill>
                  <a:srgbClr val="D9D9D9"/>
                </a:solidFill>
                <a:latin typeface="Calibri"/>
                <a:cs typeface="Calibri"/>
              </a:rPr>
              <a:t> </a:t>
            </a:r>
            <a:r>
              <a:rPr b="0" spc="-8" dirty="0">
                <a:solidFill>
                  <a:srgbClr val="D9D9D9"/>
                </a:solidFill>
              </a:rPr>
              <a:t>about?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719910" y="470990"/>
            <a:ext cx="6874350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70254" marR="4042">
              <a:spcBef>
                <a:spcPts val="80"/>
              </a:spcBef>
            </a:pPr>
            <a:r>
              <a:rPr dirty="0"/>
              <a:t>Brightness Adaptation</a:t>
            </a:r>
            <a:r>
              <a:rPr spc="-56" dirty="0"/>
              <a:t> </a:t>
            </a:r>
            <a:r>
              <a:rPr dirty="0"/>
              <a:t>&amp;  </a:t>
            </a:r>
            <a:r>
              <a:rPr spc="-4" dirty="0"/>
              <a:t>Discrimination</a:t>
            </a:r>
          </a:p>
        </p:txBody>
      </p:sp>
      <p:sp>
        <p:nvSpPr>
          <p:cNvPr id="3" name="object 3"/>
          <p:cNvSpPr/>
          <p:nvPr/>
        </p:nvSpPr>
        <p:spPr>
          <a:xfrm>
            <a:off x="872216" y="1658170"/>
            <a:ext cx="7420609" cy="17997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2432" y="1568871"/>
            <a:ext cx="7620169" cy="1960439"/>
          </a:xfrm>
          <a:custGeom>
            <a:avLst/>
            <a:gdLst/>
            <a:ahLst/>
            <a:cxnLst/>
            <a:rect l="l" t="t" r="r" b="b"/>
            <a:pathLst>
              <a:path w="8380730" h="2874645">
                <a:moveTo>
                  <a:pt x="8380476" y="2874264"/>
                </a:moveTo>
                <a:lnTo>
                  <a:pt x="8380476" y="0"/>
                </a:lnTo>
                <a:lnTo>
                  <a:pt x="0" y="0"/>
                </a:lnTo>
                <a:lnTo>
                  <a:pt x="0" y="2874264"/>
                </a:lnTo>
                <a:lnTo>
                  <a:pt x="6096" y="2874264"/>
                </a:lnTo>
                <a:lnTo>
                  <a:pt x="6096" y="12954"/>
                </a:lnTo>
                <a:lnTo>
                  <a:pt x="12954" y="6858"/>
                </a:lnTo>
                <a:lnTo>
                  <a:pt x="12954" y="12954"/>
                </a:lnTo>
                <a:lnTo>
                  <a:pt x="8367521" y="12954"/>
                </a:lnTo>
                <a:lnTo>
                  <a:pt x="8367521" y="6857"/>
                </a:lnTo>
                <a:lnTo>
                  <a:pt x="8373618" y="12954"/>
                </a:lnTo>
                <a:lnTo>
                  <a:pt x="8373618" y="2874264"/>
                </a:lnTo>
                <a:lnTo>
                  <a:pt x="8380476" y="2874264"/>
                </a:lnTo>
                <a:close/>
              </a:path>
              <a:path w="8380730" h="2874645">
                <a:moveTo>
                  <a:pt x="12954" y="12954"/>
                </a:moveTo>
                <a:lnTo>
                  <a:pt x="12954" y="6858"/>
                </a:lnTo>
                <a:lnTo>
                  <a:pt x="6096" y="12954"/>
                </a:lnTo>
                <a:lnTo>
                  <a:pt x="12954" y="12954"/>
                </a:lnTo>
                <a:close/>
              </a:path>
              <a:path w="8380730" h="2874645">
                <a:moveTo>
                  <a:pt x="12954" y="2861310"/>
                </a:moveTo>
                <a:lnTo>
                  <a:pt x="12954" y="12954"/>
                </a:lnTo>
                <a:lnTo>
                  <a:pt x="6096" y="12954"/>
                </a:lnTo>
                <a:lnTo>
                  <a:pt x="6096" y="2861310"/>
                </a:lnTo>
                <a:lnTo>
                  <a:pt x="12954" y="2861310"/>
                </a:lnTo>
                <a:close/>
              </a:path>
              <a:path w="8380730" h="2874645">
                <a:moveTo>
                  <a:pt x="8373618" y="2861310"/>
                </a:moveTo>
                <a:lnTo>
                  <a:pt x="6096" y="2861310"/>
                </a:lnTo>
                <a:lnTo>
                  <a:pt x="12954" y="2868168"/>
                </a:lnTo>
                <a:lnTo>
                  <a:pt x="12954" y="2874264"/>
                </a:lnTo>
                <a:lnTo>
                  <a:pt x="8367521" y="2874264"/>
                </a:lnTo>
                <a:lnTo>
                  <a:pt x="8367521" y="2868168"/>
                </a:lnTo>
                <a:lnTo>
                  <a:pt x="8373618" y="2861310"/>
                </a:lnTo>
                <a:close/>
              </a:path>
              <a:path w="8380730" h="2874645">
                <a:moveTo>
                  <a:pt x="12954" y="2874264"/>
                </a:moveTo>
                <a:lnTo>
                  <a:pt x="12954" y="2868168"/>
                </a:lnTo>
                <a:lnTo>
                  <a:pt x="6096" y="2861310"/>
                </a:lnTo>
                <a:lnTo>
                  <a:pt x="6096" y="2874264"/>
                </a:lnTo>
                <a:lnTo>
                  <a:pt x="12954" y="2874264"/>
                </a:lnTo>
                <a:close/>
              </a:path>
              <a:path w="8380730" h="2874645">
                <a:moveTo>
                  <a:pt x="8373618" y="12954"/>
                </a:moveTo>
                <a:lnTo>
                  <a:pt x="8367521" y="6857"/>
                </a:lnTo>
                <a:lnTo>
                  <a:pt x="8367521" y="12954"/>
                </a:lnTo>
                <a:lnTo>
                  <a:pt x="8373618" y="12954"/>
                </a:lnTo>
                <a:close/>
              </a:path>
              <a:path w="8380730" h="2874645">
                <a:moveTo>
                  <a:pt x="8373618" y="2861310"/>
                </a:moveTo>
                <a:lnTo>
                  <a:pt x="8373618" y="12954"/>
                </a:lnTo>
                <a:lnTo>
                  <a:pt x="8367521" y="12954"/>
                </a:lnTo>
                <a:lnTo>
                  <a:pt x="8367521" y="2861310"/>
                </a:lnTo>
                <a:lnTo>
                  <a:pt x="8373618" y="2861310"/>
                </a:lnTo>
                <a:close/>
              </a:path>
              <a:path w="8380730" h="2874645">
                <a:moveTo>
                  <a:pt x="8373618" y="2874264"/>
                </a:moveTo>
                <a:lnTo>
                  <a:pt x="8373618" y="2861310"/>
                </a:lnTo>
                <a:lnTo>
                  <a:pt x="8367521" y="2868168"/>
                </a:lnTo>
                <a:lnTo>
                  <a:pt x="8367521" y="2874264"/>
                </a:lnTo>
                <a:lnTo>
                  <a:pt x="8373618" y="287426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52432" y="3520216"/>
            <a:ext cx="7620169" cy="485887"/>
          </a:xfrm>
          <a:custGeom>
            <a:avLst/>
            <a:gdLst/>
            <a:ahLst/>
            <a:cxnLst/>
            <a:rect l="l" t="t" r="r" b="b"/>
            <a:pathLst>
              <a:path w="8380730" h="712470">
                <a:moveTo>
                  <a:pt x="8380476" y="712470"/>
                </a:moveTo>
                <a:lnTo>
                  <a:pt x="8380476" y="0"/>
                </a:lnTo>
                <a:lnTo>
                  <a:pt x="0" y="0"/>
                </a:lnTo>
                <a:lnTo>
                  <a:pt x="0" y="712470"/>
                </a:lnTo>
                <a:lnTo>
                  <a:pt x="6096" y="712470"/>
                </a:lnTo>
                <a:lnTo>
                  <a:pt x="6096" y="12954"/>
                </a:lnTo>
                <a:lnTo>
                  <a:pt x="12953" y="6858"/>
                </a:lnTo>
                <a:lnTo>
                  <a:pt x="12953" y="12954"/>
                </a:lnTo>
                <a:lnTo>
                  <a:pt x="8367522" y="12953"/>
                </a:lnTo>
                <a:lnTo>
                  <a:pt x="8367522" y="6858"/>
                </a:lnTo>
                <a:lnTo>
                  <a:pt x="8373618" y="12953"/>
                </a:lnTo>
                <a:lnTo>
                  <a:pt x="8373618" y="712470"/>
                </a:lnTo>
                <a:lnTo>
                  <a:pt x="8380476" y="712470"/>
                </a:lnTo>
                <a:close/>
              </a:path>
              <a:path w="8380730" h="712470">
                <a:moveTo>
                  <a:pt x="12953" y="12954"/>
                </a:moveTo>
                <a:lnTo>
                  <a:pt x="12953" y="6858"/>
                </a:lnTo>
                <a:lnTo>
                  <a:pt x="6096" y="12954"/>
                </a:lnTo>
                <a:lnTo>
                  <a:pt x="12953" y="12954"/>
                </a:lnTo>
                <a:close/>
              </a:path>
              <a:path w="8380730" h="712470">
                <a:moveTo>
                  <a:pt x="12953" y="699516"/>
                </a:moveTo>
                <a:lnTo>
                  <a:pt x="12953" y="12954"/>
                </a:lnTo>
                <a:lnTo>
                  <a:pt x="6096" y="12954"/>
                </a:lnTo>
                <a:lnTo>
                  <a:pt x="6096" y="699516"/>
                </a:lnTo>
                <a:lnTo>
                  <a:pt x="12953" y="699516"/>
                </a:lnTo>
                <a:close/>
              </a:path>
              <a:path w="8380730" h="712470">
                <a:moveTo>
                  <a:pt x="8373618" y="699515"/>
                </a:moveTo>
                <a:lnTo>
                  <a:pt x="6096" y="699516"/>
                </a:lnTo>
                <a:lnTo>
                  <a:pt x="12953" y="705612"/>
                </a:lnTo>
                <a:lnTo>
                  <a:pt x="12954" y="712470"/>
                </a:lnTo>
                <a:lnTo>
                  <a:pt x="8367522" y="712470"/>
                </a:lnTo>
                <a:lnTo>
                  <a:pt x="8367522" y="705612"/>
                </a:lnTo>
                <a:lnTo>
                  <a:pt x="8373618" y="699515"/>
                </a:lnTo>
                <a:close/>
              </a:path>
              <a:path w="8380730" h="712470">
                <a:moveTo>
                  <a:pt x="12954" y="712470"/>
                </a:moveTo>
                <a:lnTo>
                  <a:pt x="12953" y="705612"/>
                </a:lnTo>
                <a:lnTo>
                  <a:pt x="6096" y="699516"/>
                </a:lnTo>
                <a:lnTo>
                  <a:pt x="6096" y="712470"/>
                </a:lnTo>
                <a:lnTo>
                  <a:pt x="12954" y="712470"/>
                </a:lnTo>
                <a:close/>
              </a:path>
              <a:path w="8380730" h="712470">
                <a:moveTo>
                  <a:pt x="8373618" y="12953"/>
                </a:moveTo>
                <a:lnTo>
                  <a:pt x="8367522" y="6858"/>
                </a:lnTo>
                <a:lnTo>
                  <a:pt x="8367522" y="12953"/>
                </a:lnTo>
                <a:lnTo>
                  <a:pt x="8373618" y="12953"/>
                </a:lnTo>
                <a:close/>
              </a:path>
              <a:path w="8380730" h="712470">
                <a:moveTo>
                  <a:pt x="8373618" y="699515"/>
                </a:moveTo>
                <a:lnTo>
                  <a:pt x="8373618" y="12953"/>
                </a:lnTo>
                <a:lnTo>
                  <a:pt x="8367522" y="12953"/>
                </a:lnTo>
                <a:lnTo>
                  <a:pt x="8367522" y="699515"/>
                </a:lnTo>
                <a:lnTo>
                  <a:pt x="8373618" y="699515"/>
                </a:lnTo>
                <a:close/>
              </a:path>
              <a:path w="8380730" h="712470">
                <a:moveTo>
                  <a:pt x="8373618" y="712470"/>
                </a:moveTo>
                <a:lnTo>
                  <a:pt x="8373618" y="699515"/>
                </a:lnTo>
                <a:lnTo>
                  <a:pt x="8367522" y="705612"/>
                </a:lnTo>
                <a:lnTo>
                  <a:pt x="8367522" y="712470"/>
                </a:lnTo>
                <a:lnTo>
                  <a:pt x="8373618" y="71247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26573" y="3656541"/>
            <a:ext cx="5966572" cy="119514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90431" algn="ctr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An example </a:t>
            </a:r>
            <a:r>
              <a:rPr dirty="0">
                <a:latin typeface="Arial"/>
                <a:cs typeface="Arial"/>
              </a:rPr>
              <a:t>of </a:t>
            </a:r>
            <a:r>
              <a:rPr i="1" spc="-4" dirty="0">
                <a:latin typeface="Arial"/>
                <a:cs typeface="Arial"/>
              </a:rPr>
              <a:t>simultaneous</a:t>
            </a:r>
            <a:r>
              <a:rPr i="1" spc="-12" dirty="0">
                <a:latin typeface="Arial"/>
                <a:cs typeface="Arial"/>
              </a:rPr>
              <a:t> </a:t>
            </a:r>
            <a:r>
              <a:rPr i="1" dirty="0">
                <a:latin typeface="Arial"/>
                <a:cs typeface="Arial"/>
              </a:rPr>
              <a:t>contrast</a:t>
            </a:r>
            <a:endParaRPr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900">
              <a:latin typeface="Arial"/>
              <a:cs typeface="Arial"/>
            </a:endParaRPr>
          </a:p>
          <a:p>
            <a:pPr marL="10104" marR="4042"/>
            <a:r>
              <a:rPr spc="-4" dirty="0">
                <a:latin typeface="Arial"/>
                <a:cs typeface="Arial"/>
              </a:rPr>
              <a:t>All inner squares have same intensity </a:t>
            </a:r>
            <a:r>
              <a:rPr dirty="0">
                <a:latin typeface="Arial"/>
                <a:cs typeface="Arial"/>
              </a:rPr>
              <a:t>but </a:t>
            </a:r>
            <a:r>
              <a:rPr spc="-4" dirty="0">
                <a:latin typeface="Arial"/>
                <a:cs typeface="Arial"/>
              </a:rPr>
              <a:t>appear darker as outer  square (surrounding area) </a:t>
            </a:r>
            <a:r>
              <a:rPr dirty="0">
                <a:latin typeface="Arial"/>
                <a:cs typeface="Arial"/>
              </a:rPr>
              <a:t>gets</a:t>
            </a:r>
            <a:r>
              <a:rPr spc="-20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lighter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3370703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Image</a:t>
            </a:r>
            <a:r>
              <a:rPr sz="3100" spc="-76" dirty="0"/>
              <a:t> </a:t>
            </a:r>
            <a:r>
              <a:rPr sz="3100" dirty="0"/>
              <a:t>Acquisition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03006" y="1228144"/>
            <a:ext cx="6843025" cy="687311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58129" indent="-148531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8635" algn="l"/>
              </a:tabLst>
            </a:pPr>
            <a:r>
              <a:rPr sz="2200" spc="-4" dirty="0">
                <a:latin typeface="Calibri"/>
                <a:cs typeface="Calibri"/>
              </a:rPr>
              <a:t>Images typically generated by </a:t>
            </a:r>
            <a:r>
              <a:rPr sz="2200" b="1" i="1" dirty="0">
                <a:solidFill>
                  <a:srgbClr val="00B0F0"/>
                </a:solidFill>
                <a:latin typeface="Calibri"/>
                <a:cs typeface="Calibri"/>
              </a:rPr>
              <a:t>illuminating </a:t>
            </a:r>
            <a:r>
              <a:rPr sz="2200" b="1" dirty="0">
                <a:solidFill>
                  <a:srgbClr val="00B0F0"/>
                </a:solidFill>
                <a:latin typeface="Calibri"/>
                <a:cs typeface="Calibri"/>
              </a:rPr>
              <a:t>a</a:t>
            </a:r>
            <a:r>
              <a:rPr sz="2200" b="1" spc="-72" dirty="0">
                <a:solidFill>
                  <a:srgbClr val="00B0F0"/>
                </a:solidFill>
                <a:latin typeface="Calibri"/>
                <a:cs typeface="Calibri"/>
              </a:rPr>
              <a:t> </a:t>
            </a:r>
            <a:r>
              <a:rPr sz="2200" b="1" i="1" spc="-4" dirty="0">
                <a:solidFill>
                  <a:srgbClr val="00B0F0"/>
                </a:solidFill>
                <a:latin typeface="Calibri"/>
                <a:cs typeface="Calibri"/>
              </a:rPr>
              <a:t>scene</a:t>
            </a:r>
            <a:endParaRPr sz="2200">
              <a:latin typeface="Calibri"/>
              <a:cs typeface="Calibri"/>
            </a:endParaRPr>
          </a:p>
          <a:p>
            <a:pPr marL="10104"/>
            <a:r>
              <a:rPr sz="2200" spc="-4" dirty="0">
                <a:latin typeface="Calibri"/>
                <a:cs typeface="Calibri"/>
              </a:rPr>
              <a:t>and absorbing </a:t>
            </a:r>
            <a:r>
              <a:rPr sz="2200" dirty="0">
                <a:latin typeface="Calibri"/>
                <a:cs typeface="Calibri"/>
              </a:rPr>
              <a:t>energy </a:t>
            </a:r>
            <a:r>
              <a:rPr sz="2200" spc="-4" dirty="0">
                <a:latin typeface="Calibri"/>
                <a:cs typeface="Calibri"/>
              </a:rPr>
              <a:t>reflected by scene</a:t>
            </a:r>
            <a:r>
              <a:rPr sz="2200" spc="-2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objects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411875" y="1981692"/>
            <a:ext cx="4423233" cy="27888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44629"/>
            <a:ext cx="2495983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Image</a:t>
            </a:r>
            <a:r>
              <a:rPr spc="-72" dirty="0"/>
              <a:t> </a:t>
            </a:r>
            <a:r>
              <a:rPr dirty="0"/>
              <a:t>Sensing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14752" y="1375209"/>
            <a:ext cx="7300881" cy="121822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Incoming </a:t>
            </a:r>
            <a:r>
              <a:rPr sz="2200" dirty="0">
                <a:latin typeface="Calibri"/>
                <a:cs typeface="Calibri"/>
              </a:rPr>
              <a:t>energy </a:t>
            </a:r>
            <a:r>
              <a:rPr sz="2200" spc="-4" dirty="0">
                <a:latin typeface="Calibri"/>
                <a:cs typeface="Calibri"/>
              </a:rPr>
              <a:t>(e.g. light) lands on </a:t>
            </a:r>
            <a:r>
              <a:rPr sz="2200" dirty="0">
                <a:latin typeface="Calibri"/>
                <a:cs typeface="Calibri"/>
              </a:rPr>
              <a:t>a </a:t>
            </a:r>
            <a:r>
              <a:rPr sz="2200" spc="-4" dirty="0">
                <a:latin typeface="Calibri"/>
                <a:cs typeface="Calibri"/>
              </a:rPr>
              <a:t>sensor material  </a:t>
            </a:r>
            <a:r>
              <a:rPr sz="2200" dirty="0">
                <a:latin typeface="Calibri"/>
                <a:cs typeface="Calibri"/>
              </a:rPr>
              <a:t>responsive </a:t>
            </a:r>
            <a:r>
              <a:rPr sz="2200" spc="-4" dirty="0">
                <a:latin typeface="Calibri"/>
                <a:cs typeface="Calibri"/>
              </a:rPr>
              <a:t>to that type of </a:t>
            </a:r>
            <a:r>
              <a:rPr sz="2200" dirty="0">
                <a:latin typeface="Calibri"/>
                <a:cs typeface="Calibri"/>
              </a:rPr>
              <a:t>energy, </a:t>
            </a:r>
            <a:r>
              <a:rPr sz="2200" spc="-4" dirty="0">
                <a:latin typeface="Calibri"/>
                <a:cs typeface="Calibri"/>
              </a:rPr>
              <a:t>generating </a:t>
            </a:r>
            <a:r>
              <a:rPr sz="2200" dirty="0">
                <a:latin typeface="Calibri"/>
                <a:cs typeface="Calibri"/>
              </a:rPr>
              <a:t>a</a:t>
            </a:r>
            <a:r>
              <a:rPr sz="2200" spc="-4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voltage</a:t>
            </a:r>
            <a:endParaRPr sz="2200">
              <a:latin typeface="Calibri"/>
              <a:cs typeface="Calibri"/>
            </a:endParaRPr>
          </a:p>
          <a:p>
            <a:pPr marL="158635" indent="-149036">
              <a:spcBef>
                <a:spcPts val="1492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Collections of sensors </a:t>
            </a:r>
            <a:r>
              <a:rPr sz="2200" dirty="0">
                <a:latin typeface="Calibri"/>
                <a:cs typeface="Calibri"/>
              </a:rPr>
              <a:t>are </a:t>
            </a:r>
            <a:r>
              <a:rPr sz="2200" spc="-4" dirty="0">
                <a:latin typeface="Calibri"/>
                <a:cs typeface="Calibri"/>
              </a:rPr>
              <a:t>arranged to capture</a:t>
            </a:r>
            <a:r>
              <a:rPr sz="2200" spc="-16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images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523088" y="2778117"/>
            <a:ext cx="2522790" cy="1897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06777" y="4441097"/>
            <a:ext cx="4266347" cy="1385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924923" y="3102706"/>
            <a:ext cx="3000543" cy="95842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2267228" y="4140869"/>
            <a:ext cx="1478652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Imaging</a:t>
            </a:r>
            <a:r>
              <a:rPr spc="-3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Sensor</a:t>
            </a:r>
            <a:endParaRPr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966526" y="4645469"/>
            <a:ext cx="210221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Line </a:t>
            </a:r>
            <a:r>
              <a:rPr dirty="0">
                <a:latin typeface="Arial"/>
                <a:cs typeface="Arial"/>
              </a:rPr>
              <a:t>of </a:t>
            </a:r>
            <a:r>
              <a:rPr spc="-4" dirty="0">
                <a:latin typeface="Arial"/>
                <a:cs typeface="Arial"/>
              </a:rPr>
              <a:t>Image</a:t>
            </a:r>
            <a:r>
              <a:rPr spc="-28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Sensors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675331" y="4735376"/>
            <a:ext cx="2206142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Array of Image</a:t>
            </a:r>
            <a:r>
              <a:rPr spc="-12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Sensors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705" y="811891"/>
            <a:ext cx="3124165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Spatial</a:t>
            </a:r>
            <a:r>
              <a:rPr sz="3100" spc="-80" dirty="0"/>
              <a:t> </a:t>
            </a:r>
            <a:r>
              <a:rPr sz="3100" dirty="0"/>
              <a:t>Sampling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03704" y="1300065"/>
            <a:ext cx="6162879" cy="1222465"/>
          </a:xfrm>
          <a:prstGeom prst="rect">
            <a:avLst/>
          </a:prstGeom>
        </p:spPr>
        <p:txBody>
          <a:bodyPr vert="horz" wrap="square" lIns="0" tIns="77802" rIns="0" bIns="0" rtlCol="0">
            <a:spAutoFit/>
          </a:bodyPr>
          <a:lstStyle/>
          <a:p>
            <a:pPr marL="282915" indent="-272811">
              <a:spcBef>
                <a:spcPts val="613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Cannot </a:t>
            </a:r>
            <a:r>
              <a:rPr sz="2200" dirty="0">
                <a:latin typeface="Calibri"/>
                <a:cs typeface="Calibri"/>
              </a:rPr>
              <a:t>record </a:t>
            </a:r>
            <a:r>
              <a:rPr sz="2200" spc="-4" dirty="0">
                <a:latin typeface="Calibri"/>
                <a:cs typeface="Calibri"/>
              </a:rPr>
              <a:t>image </a:t>
            </a:r>
            <a:r>
              <a:rPr sz="2200" dirty="0">
                <a:latin typeface="Calibri"/>
                <a:cs typeface="Calibri"/>
              </a:rPr>
              <a:t>values for all</a:t>
            </a:r>
            <a:r>
              <a:rPr sz="2200" spc="-64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(x,y)</a:t>
            </a:r>
            <a:endParaRPr sz="2200">
              <a:latin typeface="Calibri"/>
              <a:cs typeface="Calibri"/>
            </a:endParaRPr>
          </a:p>
          <a:p>
            <a:pPr marL="282915" indent="-272811">
              <a:spcBef>
                <a:spcPts val="533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Sample/record image </a:t>
            </a:r>
            <a:r>
              <a:rPr sz="2200" dirty="0">
                <a:latin typeface="Calibri"/>
                <a:cs typeface="Calibri"/>
              </a:rPr>
              <a:t>values at </a:t>
            </a:r>
            <a:r>
              <a:rPr sz="2200" spc="-4" dirty="0">
                <a:latin typeface="Calibri"/>
                <a:cs typeface="Calibri"/>
              </a:rPr>
              <a:t>discrete</a:t>
            </a:r>
            <a:r>
              <a:rPr sz="2200" spc="-4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(x,y)</a:t>
            </a:r>
            <a:endParaRPr sz="2200">
              <a:latin typeface="Calibri"/>
              <a:cs typeface="Calibri"/>
            </a:endParaRPr>
          </a:p>
          <a:p>
            <a:pPr marL="282915" indent="-272811">
              <a:spcBef>
                <a:spcPts val="537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Sensors arranged in </a:t>
            </a:r>
            <a:r>
              <a:rPr sz="2200" dirty="0">
                <a:latin typeface="Calibri"/>
                <a:cs typeface="Calibri"/>
              </a:rPr>
              <a:t>grid </a:t>
            </a:r>
            <a:r>
              <a:rPr sz="2200" spc="-4" dirty="0">
                <a:latin typeface="Calibri"/>
                <a:cs typeface="Calibri"/>
              </a:rPr>
              <a:t>to sample</a:t>
            </a:r>
            <a:r>
              <a:rPr sz="2200" spc="-16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image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22608" y="2921063"/>
            <a:ext cx="2844183" cy="168494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025927" y="2990217"/>
            <a:ext cx="3046746" cy="125350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87801" y="3429794"/>
            <a:ext cx="346424" cy="183615"/>
          </a:xfrm>
          <a:custGeom>
            <a:avLst/>
            <a:gdLst/>
            <a:ahLst/>
            <a:cxnLst/>
            <a:rect l="l" t="t" r="r" b="b"/>
            <a:pathLst>
              <a:path w="381000" h="269239">
                <a:moveTo>
                  <a:pt x="381000" y="134873"/>
                </a:moveTo>
                <a:lnTo>
                  <a:pt x="246888" y="0"/>
                </a:lnTo>
                <a:lnTo>
                  <a:pt x="246888" y="67055"/>
                </a:lnTo>
                <a:lnTo>
                  <a:pt x="0" y="67055"/>
                </a:lnTo>
                <a:lnTo>
                  <a:pt x="0" y="201929"/>
                </a:lnTo>
                <a:lnTo>
                  <a:pt x="246888" y="201929"/>
                </a:lnTo>
                <a:lnTo>
                  <a:pt x="246888" y="268985"/>
                </a:lnTo>
                <a:lnTo>
                  <a:pt x="381000" y="134873"/>
                </a:lnTo>
                <a:close/>
              </a:path>
            </a:pathLst>
          </a:custGeom>
          <a:solidFill>
            <a:srgbClr val="CCCC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76715" y="3409008"/>
            <a:ext cx="374138" cy="225188"/>
          </a:xfrm>
          <a:custGeom>
            <a:avLst/>
            <a:gdLst/>
            <a:ahLst/>
            <a:cxnLst/>
            <a:rect l="l" t="t" r="r" b="b"/>
            <a:pathLst>
              <a:path w="411479" h="330200">
                <a:moveTo>
                  <a:pt x="259079" y="85343"/>
                </a:moveTo>
                <a:lnTo>
                  <a:pt x="0" y="85343"/>
                </a:lnTo>
                <a:lnTo>
                  <a:pt x="0" y="244601"/>
                </a:lnTo>
                <a:lnTo>
                  <a:pt x="12192" y="244601"/>
                </a:lnTo>
                <a:lnTo>
                  <a:pt x="12192" y="110489"/>
                </a:lnTo>
                <a:lnTo>
                  <a:pt x="25146" y="97535"/>
                </a:lnTo>
                <a:lnTo>
                  <a:pt x="25146" y="110489"/>
                </a:lnTo>
                <a:lnTo>
                  <a:pt x="246888" y="110489"/>
                </a:lnTo>
                <a:lnTo>
                  <a:pt x="246888" y="97535"/>
                </a:lnTo>
                <a:lnTo>
                  <a:pt x="259079" y="85343"/>
                </a:lnTo>
                <a:close/>
              </a:path>
              <a:path w="411479" h="330200">
                <a:moveTo>
                  <a:pt x="25146" y="110489"/>
                </a:moveTo>
                <a:lnTo>
                  <a:pt x="25146" y="97535"/>
                </a:lnTo>
                <a:lnTo>
                  <a:pt x="12192" y="110489"/>
                </a:lnTo>
                <a:lnTo>
                  <a:pt x="25146" y="110489"/>
                </a:lnTo>
                <a:close/>
              </a:path>
              <a:path w="411479" h="330200">
                <a:moveTo>
                  <a:pt x="25146" y="219455"/>
                </a:moveTo>
                <a:lnTo>
                  <a:pt x="25146" y="110489"/>
                </a:lnTo>
                <a:lnTo>
                  <a:pt x="12192" y="110489"/>
                </a:lnTo>
                <a:lnTo>
                  <a:pt x="12192" y="219455"/>
                </a:lnTo>
                <a:lnTo>
                  <a:pt x="25146" y="219455"/>
                </a:lnTo>
                <a:close/>
              </a:path>
              <a:path w="411479" h="330200">
                <a:moveTo>
                  <a:pt x="272034" y="268985"/>
                </a:moveTo>
                <a:lnTo>
                  <a:pt x="272034" y="219455"/>
                </a:lnTo>
                <a:lnTo>
                  <a:pt x="12192" y="219455"/>
                </a:lnTo>
                <a:lnTo>
                  <a:pt x="25146" y="232409"/>
                </a:lnTo>
                <a:lnTo>
                  <a:pt x="25146" y="244601"/>
                </a:lnTo>
                <a:lnTo>
                  <a:pt x="246888" y="244601"/>
                </a:lnTo>
                <a:lnTo>
                  <a:pt x="246888" y="232409"/>
                </a:lnTo>
                <a:lnTo>
                  <a:pt x="259079" y="244601"/>
                </a:lnTo>
                <a:lnTo>
                  <a:pt x="259079" y="281939"/>
                </a:lnTo>
                <a:lnTo>
                  <a:pt x="272034" y="268985"/>
                </a:lnTo>
                <a:close/>
              </a:path>
              <a:path w="411479" h="330200">
                <a:moveTo>
                  <a:pt x="25146" y="244601"/>
                </a:moveTo>
                <a:lnTo>
                  <a:pt x="25146" y="232409"/>
                </a:lnTo>
                <a:lnTo>
                  <a:pt x="12192" y="219455"/>
                </a:lnTo>
                <a:lnTo>
                  <a:pt x="12192" y="244601"/>
                </a:lnTo>
                <a:lnTo>
                  <a:pt x="25146" y="244601"/>
                </a:lnTo>
                <a:close/>
              </a:path>
              <a:path w="411479" h="330200">
                <a:moveTo>
                  <a:pt x="411480" y="165353"/>
                </a:moveTo>
                <a:lnTo>
                  <a:pt x="246888" y="0"/>
                </a:lnTo>
                <a:lnTo>
                  <a:pt x="246888" y="85343"/>
                </a:lnTo>
                <a:lnTo>
                  <a:pt x="250697" y="85343"/>
                </a:lnTo>
                <a:lnTo>
                  <a:pt x="250697" y="39623"/>
                </a:lnTo>
                <a:lnTo>
                  <a:pt x="272034" y="30479"/>
                </a:lnTo>
                <a:lnTo>
                  <a:pt x="272034" y="60959"/>
                </a:lnTo>
                <a:lnTo>
                  <a:pt x="376047" y="164972"/>
                </a:lnTo>
                <a:lnTo>
                  <a:pt x="384810" y="156209"/>
                </a:lnTo>
                <a:lnTo>
                  <a:pt x="384810" y="192023"/>
                </a:lnTo>
                <a:lnTo>
                  <a:pt x="411480" y="165353"/>
                </a:lnTo>
                <a:close/>
              </a:path>
              <a:path w="411479" h="330200">
                <a:moveTo>
                  <a:pt x="259079" y="110489"/>
                </a:moveTo>
                <a:lnTo>
                  <a:pt x="259079" y="85343"/>
                </a:lnTo>
                <a:lnTo>
                  <a:pt x="246888" y="97535"/>
                </a:lnTo>
                <a:lnTo>
                  <a:pt x="246888" y="110489"/>
                </a:lnTo>
                <a:lnTo>
                  <a:pt x="259079" y="110489"/>
                </a:lnTo>
                <a:close/>
              </a:path>
              <a:path w="411479" h="330200">
                <a:moveTo>
                  <a:pt x="259079" y="244601"/>
                </a:moveTo>
                <a:lnTo>
                  <a:pt x="246888" y="232409"/>
                </a:lnTo>
                <a:lnTo>
                  <a:pt x="246888" y="244601"/>
                </a:lnTo>
                <a:lnTo>
                  <a:pt x="259079" y="244601"/>
                </a:lnTo>
                <a:close/>
              </a:path>
              <a:path w="411479" h="330200">
                <a:moveTo>
                  <a:pt x="259079" y="281939"/>
                </a:moveTo>
                <a:lnTo>
                  <a:pt x="259079" y="244601"/>
                </a:lnTo>
                <a:lnTo>
                  <a:pt x="246888" y="244601"/>
                </a:lnTo>
                <a:lnTo>
                  <a:pt x="246888" y="329945"/>
                </a:lnTo>
                <a:lnTo>
                  <a:pt x="250697" y="326135"/>
                </a:lnTo>
                <a:lnTo>
                  <a:pt x="250697" y="290321"/>
                </a:lnTo>
                <a:lnTo>
                  <a:pt x="259079" y="281939"/>
                </a:lnTo>
                <a:close/>
              </a:path>
              <a:path w="411479" h="330200">
                <a:moveTo>
                  <a:pt x="272034" y="60959"/>
                </a:moveTo>
                <a:lnTo>
                  <a:pt x="272034" y="30479"/>
                </a:lnTo>
                <a:lnTo>
                  <a:pt x="250697" y="39623"/>
                </a:lnTo>
                <a:lnTo>
                  <a:pt x="272034" y="60959"/>
                </a:lnTo>
                <a:close/>
              </a:path>
              <a:path w="411479" h="330200">
                <a:moveTo>
                  <a:pt x="272034" y="110489"/>
                </a:moveTo>
                <a:lnTo>
                  <a:pt x="272034" y="60959"/>
                </a:lnTo>
                <a:lnTo>
                  <a:pt x="250697" y="39623"/>
                </a:lnTo>
                <a:lnTo>
                  <a:pt x="250697" y="85343"/>
                </a:lnTo>
                <a:lnTo>
                  <a:pt x="259079" y="85343"/>
                </a:lnTo>
                <a:lnTo>
                  <a:pt x="259079" y="110489"/>
                </a:lnTo>
                <a:lnTo>
                  <a:pt x="272034" y="110489"/>
                </a:lnTo>
                <a:close/>
              </a:path>
              <a:path w="411479" h="330200">
                <a:moveTo>
                  <a:pt x="384810" y="192023"/>
                </a:moveTo>
                <a:lnTo>
                  <a:pt x="384810" y="173735"/>
                </a:lnTo>
                <a:lnTo>
                  <a:pt x="376047" y="164972"/>
                </a:lnTo>
                <a:lnTo>
                  <a:pt x="250697" y="290321"/>
                </a:lnTo>
                <a:lnTo>
                  <a:pt x="272034" y="299465"/>
                </a:lnTo>
                <a:lnTo>
                  <a:pt x="272034" y="304799"/>
                </a:lnTo>
                <a:lnTo>
                  <a:pt x="384810" y="192023"/>
                </a:lnTo>
                <a:close/>
              </a:path>
              <a:path w="411479" h="330200">
                <a:moveTo>
                  <a:pt x="272034" y="304799"/>
                </a:moveTo>
                <a:lnTo>
                  <a:pt x="272034" y="299465"/>
                </a:lnTo>
                <a:lnTo>
                  <a:pt x="250697" y="290321"/>
                </a:lnTo>
                <a:lnTo>
                  <a:pt x="250697" y="326135"/>
                </a:lnTo>
                <a:lnTo>
                  <a:pt x="272034" y="304799"/>
                </a:lnTo>
                <a:close/>
              </a:path>
              <a:path w="411479" h="330200">
                <a:moveTo>
                  <a:pt x="384810" y="173735"/>
                </a:moveTo>
                <a:lnTo>
                  <a:pt x="384810" y="156209"/>
                </a:lnTo>
                <a:lnTo>
                  <a:pt x="376047" y="164972"/>
                </a:lnTo>
                <a:lnTo>
                  <a:pt x="384810" y="173735"/>
                </a:lnTo>
                <a:close/>
              </a:path>
            </a:pathLst>
          </a:custGeom>
          <a:solidFill>
            <a:srgbClr val="9595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44629"/>
            <a:ext cx="4299119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Image (Spatial)</a:t>
            </a:r>
            <a:r>
              <a:rPr spc="-76" dirty="0"/>
              <a:t> </a:t>
            </a:r>
            <a:r>
              <a:rPr dirty="0"/>
              <a:t>Sampling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006" y="1410027"/>
            <a:ext cx="7264507" cy="1628081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58129" indent="-148531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8635" algn="l"/>
              </a:tabLst>
            </a:pPr>
            <a:r>
              <a:rPr sz="2200" dirty="0">
                <a:latin typeface="Calibri"/>
                <a:cs typeface="Calibri"/>
              </a:rPr>
              <a:t>A </a:t>
            </a:r>
            <a:r>
              <a:rPr sz="2200" spc="-4" dirty="0">
                <a:latin typeface="Calibri"/>
                <a:cs typeface="Calibri"/>
              </a:rPr>
              <a:t>digital sensor can only </a:t>
            </a:r>
            <a:r>
              <a:rPr sz="2200" dirty="0">
                <a:latin typeface="Calibri"/>
                <a:cs typeface="Calibri"/>
              </a:rPr>
              <a:t>measure a </a:t>
            </a:r>
            <a:r>
              <a:rPr sz="2200" spc="-4" dirty="0">
                <a:latin typeface="Calibri"/>
                <a:cs typeface="Calibri"/>
              </a:rPr>
              <a:t>limited number</a:t>
            </a:r>
            <a:r>
              <a:rPr sz="2200" spc="-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of</a:t>
            </a:r>
            <a:endParaRPr sz="2200">
              <a:latin typeface="Calibri"/>
              <a:cs typeface="Calibri"/>
            </a:endParaRPr>
          </a:p>
          <a:p>
            <a:pPr marL="10104"/>
            <a:r>
              <a:rPr sz="2200" b="1" dirty="0">
                <a:latin typeface="Calibri"/>
                <a:cs typeface="Calibri"/>
              </a:rPr>
              <a:t>samples </a:t>
            </a:r>
            <a:r>
              <a:rPr sz="2200" dirty="0">
                <a:latin typeface="Calibri"/>
                <a:cs typeface="Calibri"/>
              </a:rPr>
              <a:t>at a </a:t>
            </a:r>
            <a:r>
              <a:rPr sz="2200" b="1" dirty="0">
                <a:latin typeface="Calibri"/>
                <a:cs typeface="Calibri"/>
              </a:rPr>
              <a:t>discrete </a:t>
            </a:r>
            <a:r>
              <a:rPr sz="2200" spc="-4" dirty="0">
                <a:latin typeface="Calibri"/>
                <a:cs typeface="Calibri"/>
              </a:rPr>
              <a:t>set of </a:t>
            </a:r>
            <a:r>
              <a:rPr sz="2200" dirty="0">
                <a:latin typeface="Calibri"/>
                <a:cs typeface="Calibri"/>
              </a:rPr>
              <a:t>energy</a:t>
            </a:r>
            <a:r>
              <a:rPr sz="2200" spc="-4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levels</a:t>
            </a:r>
            <a:endParaRPr sz="2200">
              <a:latin typeface="Calibri"/>
              <a:cs typeface="Calibri"/>
            </a:endParaRPr>
          </a:p>
          <a:p>
            <a:pPr marL="203093" marR="2125907" indent="-193493">
              <a:lnSpc>
                <a:spcPct val="120000"/>
              </a:lnSpc>
              <a:spcBef>
                <a:spcPts val="955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282410" algn="l"/>
                <a:tab pos="282915" algn="l"/>
                <a:tab pos="2554827" algn="l"/>
              </a:tabLst>
            </a:pPr>
            <a:r>
              <a:rPr dirty="0"/>
              <a:t>	</a:t>
            </a:r>
            <a:r>
              <a:rPr sz="2200" b="1" dirty="0">
                <a:solidFill>
                  <a:srgbClr val="00B0F0"/>
                </a:solidFill>
                <a:latin typeface="Calibri"/>
                <a:cs typeface="Calibri"/>
              </a:rPr>
              <a:t>Sampling </a:t>
            </a:r>
            <a:r>
              <a:rPr sz="2200" spc="-4" dirty="0">
                <a:latin typeface="Calibri"/>
                <a:cs typeface="Calibri"/>
              </a:rPr>
              <a:t>can  be thought of </a:t>
            </a:r>
            <a:r>
              <a:rPr sz="2200" dirty="0">
                <a:latin typeface="Calibri"/>
                <a:cs typeface="Calibri"/>
              </a:rPr>
              <a:t>as: </a:t>
            </a:r>
            <a:r>
              <a:rPr sz="2200" spc="-4" dirty="0">
                <a:latin typeface="Calibri"/>
                <a:cs typeface="Calibri"/>
              </a:rPr>
              <a:t>Continuous  </a:t>
            </a:r>
            <a:r>
              <a:rPr sz="2200" dirty="0">
                <a:latin typeface="Calibri"/>
                <a:cs typeface="Calibri"/>
              </a:rPr>
              <a:t>signal</a:t>
            </a:r>
            <a:r>
              <a:rPr sz="2200" spc="-12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x	</a:t>
            </a:r>
            <a:r>
              <a:rPr sz="2200" spc="-4" dirty="0">
                <a:latin typeface="Calibri"/>
                <a:cs typeface="Calibri"/>
              </a:rPr>
              <a:t>comb</a:t>
            </a:r>
            <a:r>
              <a:rPr sz="2200" spc="-56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function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907644" y="3218834"/>
            <a:ext cx="6839065" cy="14191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25834" y="1150194"/>
            <a:ext cx="7446957" cy="162090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58635" indent="-149036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b="1" i="1" spc="-4" dirty="0">
                <a:solidFill>
                  <a:srgbClr val="00B0F0"/>
                </a:solidFill>
                <a:latin typeface="Calibri"/>
                <a:cs typeface="Calibri"/>
              </a:rPr>
              <a:t>Quantization</a:t>
            </a:r>
            <a:r>
              <a:rPr sz="2200" b="1" spc="-4" dirty="0">
                <a:solidFill>
                  <a:srgbClr val="00B0F0"/>
                </a:solidFill>
                <a:latin typeface="Calibri"/>
                <a:cs typeface="Calibri"/>
              </a:rPr>
              <a:t>: </a:t>
            </a:r>
            <a:r>
              <a:rPr sz="2200" spc="-4" dirty="0">
                <a:latin typeface="Calibri"/>
                <a:cs typeface="Calibri"/>
              </a:rPr>
              <a:t>process of converting continuous</a:t>
            </a:r>
            <a:r>
              <a:rPr sz="2200" spc="16" dirty="0">
                <a:latin typeface="Calibri"/>
                <a:cs typeface="Calibri"/>
              </a:rPr>
              <a:t> </a:t>
            </a:r>
            <a:r>
              <a:rPr sz="2200" b="1" dirty="0">
                <a:latin typeface="Calibri"/>
                <a:cs typeface="Calibri"/>
              </a:rPr>
              <a:t>analog</a:t>
            </a:r>
            <a:endParaRPr sz="2200">
              <a:latin typeface="Calibri"/>
              <a:cs typeface="Calibri"/>
            </a:endParaRPr>
          </a:p>
          <a:p>
            <a:pPr marL="10104"/>
            <a:r>
              <a:rPr sz="2200" dirty="0">
                <a:latin typeface="Calibri"/>
                <a:cs typeface="Calibri"/>
              </a:rPr>
              <a:t>signal </a:t>
            </a:r>
            <a:r>
              <a:rPr sz="2200" spc="-4" dirty="0">
                <a:latin typeface="Calibri"/>
                <a:cs typeface="Calibri"/>
              </a:rPr>
              <a:t>into its digital</a:t>
            </a:r>
            <a:r>
              <a:rPr sz="2200" spc="-8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representation</a:t>
            </a:r>
            <a:endParaRPr sz="2200">
              <a:latin typeface="Calibri"/>
              <a:cs typeface="Calibri"/>
            </a:endParaRPr>
          </a:p>
          <a:p>
            <a:pPr marL="158635" indent="-149036">
              <a:spcBef>
                <a:spcPts val="101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Discretize image </a:t>
            </a:r>
            <a:r>
              <a:rPr sz="2200" i="1" dirty="0">
                <a:latin typeface="Calibri"/>
                <a:cs typeface="Calibri"/>
              </a:rPr>
              <a:t>I(u,v)</a:t>
            </a:r>
            <a:r>
              <a:rPr sz="2200" i="1" spc="-24" dirty="0">
                <a:latin typeface="Calibri"/>
                <a:cs typeface="Calibri"/>
              </a:rPr>
              <a:t> </a:t>
            </a:r>
            <a:r>
              <a:rPr sz="2200" spc="-8" dirty="0">
                <a:latin typeface="Calibri"/>
                <a:cs typeface="Calibri"/>
              </a:rPr>
              <a:t>values</a:t>
            </a:r>
            <a:endParaRPr sz="2200">
              <a:latin typeface="Calibri"/>
              <a:cs typeface="Calibri"/>
            </a:endParaRPr>
          </a:p>
          <a:p>
            <a:pPr marL="158635" indent="-149036">
              <a:spcBef>
                <a:spcPts val="1014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spc="-4" dirty="0">
                <a:latin typeface="Calibri"/>
                <a:cs typeface="Calibri"/>
              </a:rPr>
              <a:t>Limit </a:t>
            </a:r>
            <a:r>
              <a:rPr sz="2200" spc="-8" dirty="0">
                <a:latin typeface="Calibri"/>
                <a:cs typeface="Calibri"/>
              </a:rPr>
              <a:t>values image can</a:t>
            </a:r>
            <a:r>
              <a:rPr sz="2200" spc="-4" dirty="0">
                <a:latin typeface="Calibri"/>
                <a:cs typeface="Calibri"/>
              </a:rPr>
              <a:t> </a:t>
            </a:r>
            <a:r>
              <a:rPr sz="2200" spc="-28" dirty="0">
                <a:latin typeface="Calibri"/>
                <a:cs typeface="Calibri"/>
              </a:rPr>
              <a:t>take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03010" y="709517"/>
            <a:ext cx="3423822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Image</a:t>
            </a:r>
            <a:r>
              <a:rPr spc="-68" dirty="0"/>
              <a:t> </a:t>
            </a:r>
            <a:r>
              <a:rPr spc="-4" dirty="0"/>
              <a:t>Quantization</a:t>
            </a:r>
          </a:p>
        </p:txBody>
      </p:sp>
      <p:sp>
        <p:nvSpPr>
          <p:cNvPr id="4" name="object 4"/>
          <p:cNvSpPr/>
          <p:nvPr/>
        </p:nvSpPr>
        <p:spPr>
          <a:xfrm>
            <a:off x="4931150" y="2336209"/>
            <a:ext cx="3444607" cy="23426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0" y="844629"/>
            <a:ext cx="5900752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Image Sampling And</a:t>
            </a:r>
            <a:r>
              <a:rPr spc="-64" dirty="0"/>
              <a:t> </a:t>
            </a:r>
            <a:r>
              <a:rPr spc="-4" dirty="0"/>
              <a:t>Quantization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3011" y="1490055"/>
            <a:ext cx="5426151" cy="74886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68739" indent="-159140">
              <a:spcBef>
                <a:spcPts val="80"/>
              </a:spcBef>
              <a:buClr>
                <a:srgbClr val="330065"/>
              </a:buClr>
              <a:buSzPct val="66666"/>
              <a:buFont typeface="Wingdings"/>
              <a:buChar char=""/>
              <a:tabLst>
                <a:tab pos="169244" algn="l"/>
              </a:tabLst>
            </a:pPr>
            <a:r>
              <a:rPr sz="2400" spc="-4" dirty="0">
                <a:latin typeface="Calibri"/>
                <a:cs typeface="Calibri"/>
              </a:rPr>
              <a:t>Sampling </a:t>
            </a:r>
            <a:r>
              <a:rPr sz="2400" dirty="0">
                <a:latin typeface="Calibri"/>
                <a:cs typeface="Calibri"/>
              </a:rPr>
              <a:t>and </a:t>
            </a:r>
            <a:r>
              <a:rPr sz="2400" spc="-4" dirty="0">
                <a:latin typeface="Calibri"/>
                <a:cs typeface="Calibri"/>
              </a:rPr>
              <a:t>quantization</a:t>
            </a:r>
            <a:r>
              <a:rPr sz="2400" spc="-84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generates</a:t>
            </a:r>
            <a:endParaRPr sz="2400">
              <a:latin typeface="Calibri"/>
              <a:cs typeface="Calibri"/>
            </a:endParaRPr>
          </a:p>
          <a:p>
            <a:pPr marL="10104"/>
            <a:r>
              <a:rPr sz="2400" b="1" dirty="0">
                <a:solidFill>
                  <a:srgbClr val="00B0F0"/>
                </a:solidFill>
                <a:latin typeface="Calibri"/>
                <a:cs typeface="Calibri"/>
              </a:rPr>
              <a:t>approximation </a:t>
            </a:r>
            <a:r>
              <a:rPr sz="2400" dirty="0">
                <a:latin typeface="Calibri"/>
                <a:cs typeface="Calibri"/>
              </a:rPr>
              <a:t>of a real world</a:t>
            </a:r>
            <a:r>
              <a:rPr sz="2400" spc="-88" dirty="0">
                <a:latin typeface="Calibri"/>
                <a:cs typeface="Calibri"/>
              </a:rPr>
              <a:t> </a:t>
            </a:r>
            <a:r>
              <a:rPr sz="2400" dirty="0">
                <a:latin typeface="Calibri"/>
                <a:cs typeface="Calibri"/>
              </a:rPr>
              <a:t>scene</a:t>
            </a:r>
            <a:endParaRPr sz="24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241368" y="2394600"/>
            <a:ext cx="4649688" cy="19981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0" y="811371"/>
            <a:ext cx="5042776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Image as </a:t>
            </a:r>
            <a:r>
              <a:rPr sz="3100" spc="-4" dirty="0"/>
              <a:t>Discrete</a:t>
            </a:r>
            <a:r>
              <a:rPr sz="3100" spc="-60" dirty="0"/>
              <a:t> </a:t>
            </a:r>
            <a:r>
              <a:rPr sz="3100" spc="-4" dirty="0"/>
              <a:t>Function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907671" y="1886387"/>
            <a:ext cx="6888211" cy="262431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0" y="811371"/>
            <a:ext cx="3731561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Image as a</a:t>
            </a:r>
            <a:r>
              <a:rPr sz="3100" spc="-80" dirty="0"/>
              <a:t> </a:t>
            </a:r>
            <a:r>
              <a:rPr sz="3100" spc="-4" dirty="0"/>
              <a:t>Function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951999" y="1481047"/>
            <a:ext cx="7504202" cy="30192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705" y="676258"/>
            <a:ext cx="3932487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Representing</a:t>
            </a:r>
            <a:r>
              <a:rPr sz="3100" spc="-80" dirty="0"/>
              <a:t> </a:t>
            </a:r>
            <a:r>
              <a:rPr sz="3100" dirty="0"/>
              <a:t>Images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695849" y="1248098"/>
            <a:ext cx="7631139" cy="1561019"/>
          </a:xfrm>
          <a:prstGeom prst="rect">
            <a:avLst/>
          </a:prstGeom>
        </p:spPr>
        <p:txBody>
          <a:bodyPr vert="horz" wrap="square" lIns="0" tIns="77802" rIns="0" bIns="0" rtlCol="0">
            <a:spAutoFit/>
          </a:bodyPr>
          <a:lstStyle/>
          <a:p>
            <a:pPr marL="282915" indent="-272811">
              <a:spcBef>
                <a:spcPts val="613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Image data structure is </a:t>
            </a:r>
            <a:r>
              <a:rPr sz="2200" dirty="0">
                <a:latin typeface="Calibri"/>
                <a:cs typeface="Calibri"/>
              </a:rPr>
              <a:t>2D array </a:t>
            </a:r>
            <a:r>
              <a:rPr sz="2200" spc="-4" dirty="0">
                <a:latin typeface="Calibri"/>
                <a:cs typeface="Calibri"/>
              </a:rPr>
              <a:t>of pixel</a:t>
            </a:r>
            <a:r>
              <a:rPr sz="2200" spc="-8" dirty="0">
                <a:latin typeface="Calibri"/>
                <a:cs typeface="Calibri"/>
              </a:rPr>
              <a:t> </a:t>
            </a:r>
            <a:r>
              <a:rPr sz="2200" dirty="0">
                <a:latin typeface="Calibri"/>
                <a:cs typeface="Calibri"/>
              </a:rPr>
              <a:t>values</a:t>
            </a:r>
            <a:endParaRPr sz="2200">
              <a:latin typeface="Calibri"/>
              <a:cs typeface="Calibri"/>
            </a:endParaRPr>
          </a:p>
          <a:p>
            <a:pPr marL="282915" indent="-272811">
              <a:spcBef>
                <a:spcPts val="533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spc="-4" dirty="0">
                <a:latin typeface="Calibri"/>
                <a:cs typeface="Calibri"/>
              </a:rPr>
              <a:t>Pixel </a:t>
            </a:r>
            <a:r>
              <a:rPr sz="2200" dirty="0">
                <a:latin typeface="Calibri"/>
                <a:cs typeface="Calibri"/>
              </a:rPr>
              <a:t>values are gray </a:t>
            </a:r>
            <a:r>
              <a:rPr sz="2200" spc="-4" dirty="0">
                <a:latin typeface="Calibri"/>
                <a:cs typeface="Calibri"/>
              </a:rPr>
              <a:t>levels in </a:t>
            </a:r>
            <a:r>
              <a:rPr sz="2200" dirty="0">
                <a:latin typeface="Calibri"/>
                <a:cs typeface="Calibri"/>
              </a:rPr>
              <a:t>range 0‐255 </a:t>
            </a:r>
            <a:r>
              <a:rPr sz="2200" spc="-4" dirty="0">
                <a:latin typeface="Calibri"/>
                <a:cs typeface="Calibri"/>
              </a:rPr>
              <a:t>or </a:t>
            </a:r>
            <a:r>
              <a:rPr sz="2200" dirty="0">
                <a:latin typeface="Calibri"/>
                <a:cs typeface="Calibri"/>
              </a:rPr>
              <a:t>RGB</a:t>
            </a:r>
            <a:r>
              <a:rPr sz="2200" spc="-6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colors</a:t>
            </a:r>
            <a:endParaRPr sz="2200">
              <a:latin typeface="Calibri"/>
              <a:cs typeface="Calibri"/>
            </a:endParaRPr>
          </a:p>
          <a:p>
            <a:pPr marL="282410" marR="234416" indent="-272811">
              <a:spcBef>
                <a:spcPts val="537"/>
              </a:spcBef>
              <a:buClr>
                <a:srgbClr val="330065"/>
              </a:buClr>
              <a:buSzPct val="69642"/>
              <a:buFont typeface="Wingdings"/>
              <a:buChar char=""/>
              <a:tabLst>
                <a:tab pos="282410" algn="l"/>
                <a:tab pos="282915" algn="l"/>
              </a:tabLst>
            </a:pPr>
            <a:r>
              <a:rPr sz="2200" dirty="0">
                <a:latin typeface="Calibri"/>
                <a:cs typeface="Calibri"/>
              </a:rPr>
              <a:t>Array values </a:t>
            </a:r>
            <a:r>
              <a:rPr sz="2200" spc="-4" dirty="0">
                <a:latin typeface="Calibri"/>
                <a:cs typeface="Calibri"/>
              </a:rPr>
              <a:t>can be any data type (bit, byte, int, float,  double,</a:t>
            </a:r>
            <a:r>
              <a:rPr sz="2200" spc="8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etc.)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34431" y="2542204"/>
            <a:ext cx="5136771" cy="21238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5588" cy="6859588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193" y="422421"/>
            <a:ext cx="3892649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32" dirty="0">
                <a:solidFill>
                  <a:srgbClr val="FFFFFF"/>
                </a:solidFill>
                <a:latin typeface="Calibri Light"/>
                <a:cs typeface="Calibri Light"/>
              </a:rPr>
              <a:t>Face</a:t>
            </a:r>
            <a:r>
              <a:rPr sz="3400" b="0" spc="-8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b="0" spc="40" dirty="0">
                <a:solidFill>
                  <a:srgbClr val="FFFFFF"/>
                </a:solidFill>
                <a:latin typeface="Calibri Light"/>
                <a:cs typeface="Calibri Light"/>
              </a:rPr>
              <a:t>Beautification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92847" y="1005418"/>
            <a:ext cx="6928476" cy="3464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11371"/>
            <a:ext cx="3405923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Spatial</a:t>
            </a:r>
            <a:r>
              <a:rPr sz="3100" spc="-76" dirty="0"/>
              <a:t> </a:t>
            </a:r>
            <a:r>
              <a:rPr sz="3100" spc="-4" dirty="0"/>
              <a:t>Resolution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13399" y="1410026"/>
            <a:ext cx="7071087" cy="2503193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89421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8635" algn="l"/>
              </a:tabLst>
            </a:pPr>
            <a:r>
              <a:rPr sz="2200" i="1" dirty="0">
                <a:latin typeface="Calibri"/>
                <a:cs typeface="Calibri"/>
              </a:rPr>
              <a:t>The </a:t>
            </a:r>
            <a:r>
              <a:rPr sz="2200" b="1" i="1" dirty="0">
                <a:solidFill>
                  <a:srgbClr val="00B0F0"/>
                </a:solidFill>
                <a:latin typeface="Calibri"/>
                <a:cs typeface="Calibri"/>
              </a:rPr>
              <a:t>spatial </a:t>
            </a:r>
            <a:r>
              <a:rPr sz="2200" b="1" i="1" spc="-4" dirty="0">
                <a:solidFill>
                  <a:srgbClr val="00B0F0"/>
                </a:solidFill>
                <a:latin typeface="Calibri"/>
                <a:cs typeface="Calibri"/>
              </a:rPr>
              <a:t>resolution </a:t>
            </a:r>
            <a:r>
              <a:rPr sz="2200" spc="-4" dirty="0">
                <a:latin typeface="Calibri"/>
                <a:cs typeface="Calibri"/>
              </a:rPr>
              <a:t>of </a:t>
            </a:r>
            <a:r>
              <a:rPr sz="2200" dirty="0">
                <a:latin typeface="Calibri"/>
                <a:cs typeface="Calibri"/>
              </a:rPr>
              <a:t>an </a:t>
            </a:r>
            <a:r>
              <a:rPr sz="2200" spc="-4" dirty="0">
                <a:latin typeface="Calibri"/>
                <a:cs typeface="Calibri"/>
              </a:rPr>
              <a:t>image is determined by  how fine/coarse sampling </a:t>
            </a:r>
            <a:r>
              <a:rPr sz="2200" dirty="0">
                <a:latin typeface="Calibri"/>
                <a:cs typeface="Calibri"/>
              </a:rPr>
              <a:t>was </a:t>
            </a:r>
            <a:r>
              <a:rPr sz="2200" spc="-4" dirty="0">
                <a:latin typeface="Calibri"/>
                <a:cs typeface="Calibri"/>
              </a:rPr>
              <a:t>carried</a:t>
            </a:r>
            <a:r>
              <a:rPr sz="2200" spc="-12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out</a:t>
            </a:r>
            <a:endParaRPr sz="2200">
              <a:latin typeface="Calibri"/>
              <a:cs typeface="Calibri"/>
            </a:endParaRPr>
          </a:p>
          <a:p>
            <a:pPr marL="158129" indent="-148531">
              <a:spcBef>
                <a:spcPts val="533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8635" algn="l"/>
              </a:tabLst>
            </a:pPr>
            <a:r>
              <a:rPr sz="2200" b="1" dirty="0">
                <a:solidFill>
                  <a:srgbClr val="00B0F0"/>
                </a:solidFill>
                <a:latin typeface="Calibri"/>
                <a:cs typeface="Calibri"/>
              </a:rPr>
              <a:t>Spatial </a:t>
            </a:r>
            <a:r>
              <a:rPr sz="2200" b="1" spc="-4" dirty="0">
                <a:solidFill>
                  <a:srgbClr val="00B0F0"/>
                </a:solidFill>
                <a:latin typeface="Calibri"/>
                <a:cs typeface="Calibri"/>
              </a:rPr>
              <a:t>resolution: </a:t>
            </a:r>
            <a:r>
              <a:rPr sz="2200" dirty="0">
                <a:latin typeface="Calibri"/>
                <a:cs typeface="Calibri"/>
              </a:rPr>
              <a:t>smallest </a:t>
            </a:r>
            <a:r>
              <a:rPr sz="2200" spc="-4" dirty="0">
                <a:latin typeface="Calibri"/>
                <a:cs typeface="Calibri"/>
              </a:rPr>
              <a:t>discernable image</a:t>
            </a:r>
            <a:r>
              <a:rPr sz="2200" spc="-60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detail</a:t>
            </a:r>
            <a:endParaRPr sz="2200">
              <a:latin typeface="Calibri"/>
              <a:cs typeface="Calibri"/>
            </a:endParaRPr>
          </a:p>
          <a:p>
            <a:pPr marL="560273" lvl="1" indent="-276853">
              <a:spcBef>
                <a:spcPts val="477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900" spc="-4" dirty="0">
                <a:latin typeface="Calibri"/>
                <a:cs typeface="Calibri"/>
              </a:rPr>
              <a:t>Vision</a:t>
            </a:r>
            <a:r>
              <a:rPr sz="1900" spc="-12" dirty="0">
                <a:latin typeface="Calibri"/>
                <a:cs typeface="Calibri"/>
              </a:rPr>
              <a:t> </a:t>
            </a:r>
            <a:r>
              <a:rPr sz="1900" spc="-4" dirty="0">
                <a:latin typeface="Calibri"/>
                <a:cs typeface="Calibri"/>
              </a:rPr>
              <a:t>specialists</a:t>
            </a:r>
            <a:endParaRPr sz="1900">
              <a:latin typeface="Calibri"/>
              <a:cs typeface="Calibri"/>
            </a:endParaRPr>
          </a:p>
          <a:p>
            <a:pPr marL="560273"/>
            <a:r>
              <a:rPr sz="1900" dirty="0">
                <a:latin typeface="Calibri"/>
                <a:cs typeface="Calibri"/>
              </a:rPr>
              <a:t>talk about image</a:t>
            </a:r>
            <a:r>
              <a:rPr sz="1900" spc="-36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resolution</a:t>
            </a:r>
            <a:endParaRPr sz="1900">
              <a:latin typeface="Calibri"/>
              <a:cs typeface="Calibri"/>
            </a:endParaRPr>
          </a:p>
          <a:p>
            <a:pPr marL="560273" marR="3765300" lvl="1" indent="-276853">
              <a:spcBef>
                <a:spcPts val="1412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900" spc="-4" dirty="0">
                <a:latin typeface="Calibri"/>
                <a:cs typeface="Calibri"/>
              </a:rPr>
              <a:t>Graphic designers  </a:t>
            </a:r>
            <a:r>
              <a:rPr sz="1900" dirty="0">
                <a:latin typeface="Calibri"/>
                <a:cs typeface="Calibri"/>
              </a:rPr>
              <a:t>talk about </a:t>
            </a:r>
            <a:r>
              <a:rPr sz="1900" i="1" spc="-4" dirty="0">
                <a:latin typeface="Calibri"/>
                <a:cs typeface="Calibri"/>
              </a:rPr>
              <a:t>dots</a:t>
            </a:r>
            <a:r>
              <a:rPr sz="1900" i="1" spc="-95" dirty="0">
                <a:latin typeface="Calibri"/>
                <a:cs typeface="Calibri"/>
              </a:rPr>
              <a:t> </a:t>
            </a:r>
            <a:r>
              <a:rPr sz="1900" i="1" dirty="0">
                <a:latin typeface="Calibri"/>
                <a:cs typeface="Calibri"/>
              </a:rPr>
              <a:t>per  </a:t>
            </a:r>
            <a:r>
              <a:rPr sz="1900" i="1" spc="-4" dirty="0">
                <a:latin typeface="Calibri"/>
                <a:cs typeface="Calibri"/>
              </a:rPr>
              <a:t>inch </a:t>
            </a:r>
            <a:r>
              <a:rPr sz="1900" spc="-4" dirty="0">
                <a:latin typeface="Calibri"/>
                <a:cs typeface="Calibri"/>
              </a:rPr>
              <a:t>(DPI)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314834" y="2657050"/>
            <a:ext cx="3256383" cy="20848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64943" y="3552436"/>
            <a:ext cx="2192285" cy="1392271"/>
          </a:xfrm>
          <a:custGeom>
            <a:avLst/>
            <a:gdLst/>
            <a:ahLst/>
            <a:cxnLst/>
            <a:rect l="l" t="t" r="r" b="b"/>
            <a:pathLst>
              <a:path w="2411095" h="2041525">
                <a:moveTo>
                  <a:pt x="2410967" y="964691"/>
                </a:moveTo>
                <a:lnTo>
                  <a:pt x="1940052" y="827531"/>
                </a:lnTo>
                <a:lnTo>
                  <a:pt x="2240279" y="530351"/>
                </a:lnTo>
                <a:lnTo>
                  <a:pt x="1775459" y="577595"/>
                </a:lnTo>
                <a:lnTo>
                  <a:pt x="1879853" y="283463"/>
                </a:lnTo>
                <a:lnTo>
                  <a:pt x="1470660" y="473201"/>
                </a:lnTo>
                <a:lnTo>
                  <a:pt x="1384553" y="0"/>
                </a:lnTo>
                <a:lnTo>
                  <a:pt x="1140714" y="605027"/>
                </a:lnTo>
                <a:lnTo>
                  <a:pt x="810767" y="366521"/>
                </a:lnTo>
                <a:lnTo>
                  <a:pt x="798576" y="744473"/>
                </a:lnTo>
                <a:lnTo>
                  <a:pt x="0" y="582167"/>
                </a:lnTo>
                <a:lnTo>
                  <a:pt x="555497" y="929639"/>
                </a:lnTo>
                <a:lnTo>
                  <a:pt x="108965" y="1141476"/>
                </a:lnTo>
                <a:lnTo>
                  <a:pt x="560069" y="1315973"/>
                </a:lnTo>
                <a:lnTo>
                  <a:pt x="260603" y="1657350"/>
                </a:lnTo>
                <a:lnTo>
                  <a:pt x="807719" y="1450847"/>
                </a:lnTo>
                <a:lnTo>
                  <a:pt x="800862" y="1795271"/>
                </a:lnTo>
                <a:lnTo>
                  <a:pt x="1054608" y="1543049"/>
                </a:lnTo>
                <a:lnTo>
                  <a:pt x="1271016" y="2041397"/>
                </a:lnTo>
                <a:lnTo>
                  <a:pt x="1324356" y="1406652"/>
                </a:lnTo>
                <a:lnTo>
                  <a:pt x="1711452" y="1750314"/>
                </a:lnTo>
                <a:lnTo>
                  <a:pt x="1668018" y="1271015"/>
                </a:lnTo>
                <a:lnTo>
                  <a:pt x="2170938" y="1475231"/>
                </a:lnTo>
                <a:lnTo>
                  <a:pt x="1918715" y="1062989"/>
                </a:lnTo>
                <a:lnTo>
                  <a:pt x="2410967" y="964691"/>
                </a:lnTo>
                <a:close/>
              </a:path>
            </a:pathLst>
          </a:custGeom>
          <a:solidFill>
            <a:srgbClr val="99CC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5150" y="3537365"/>
            <a:ext cx="2246558" cy="1424750"/>
          </a:xfrm>
          <a:custGeom>
            <a:avLst/>
            <a:gdLst/>
            <a:ahLst/>
            <a:cxnLst/>
            <a:rect l="l" t="t" r="r" b="b"/>
            <a:pathLst>
              <a:path w="2470784" h="2089150">
                <a:moveTo>
                  <a:pt x="832865" y="773262"/>
                </a:moveTo>
                <a:lnTo>
                  <a:pt x="832865" y="760475"/>
                </a:lnTo>
                <a:lnTo>
                  <a:pt x="825245" y="766571"/>
                </a:lnTo>
                <a:lnTo>
                  <a:pt x="825245" y="758928"/>
                </a:lnTo>
                <a:lnTo>
                  <a:pt x="0" y="591311"/>
                </a:lnTo>
                <a:lnTo>
                  <a:pt x="32003" y="611314"/>
                </a:lnTo>
                <a:lnTo>
                  <a:pt x="32003" y="610361"/>
                </a:lnTo>
                <a:lnTo>
                  <a:pt x="36575" y="598931"/>
                </a:lnTo>
                <a:lnTo>
                  <a:pt x="65869" y="617250"/>
                </a:lnTo>
                <a:lnTo>
                  <a:pt x="825245" y="771712"/>
                </a:lnTo>
                <a:lnTo>
                  <a:pt x="825245" y="766571"/>
                </a:lnTo>
                <a:lnTo>
                  <a:pt x="825498" y="758979"/>
                </a:lnTo>
                <a:lnTo>
                  <a:pt x="825498" y="771763"/>
                </a:lnTo>
                <a:lnTo>
                  <a:pt x="832865" y="773262"/>
                </a:lnTo>
                <a:close/>
              </a:path>
              <a:path w="2470784" h="2089150">
                <a:moveTo>
                  <a:pt x="65869" y="617250"/>
                </a:moveTo>
                <a:lnTo>
                  <a:pt x="36575" y="598931"/>
                </a:lnTo>
                <a:lnTo>
                  <a:pt x="32003" y="610361"/>
                </a:lnTo>
                <a:lnTo>
                  <a:pt x="65869" y="617250"/>
                </a:lnTo>
                <a:close/>
              </a:path>
              <a:path w="2470784" h="2089150">
                <a:moveTo>
                  <a:pt x="601979" y="952499"/>
                </a:moveTo>
                <a:lnTo>
                  <a:pt x="65869" y="617250"/>
                </a:lnTo>
                <a:lnTo>
                  <a:pt x="32003" y="610361"/>
                </a:lnTo>
                <a:lnTo>
                  <a:pt x="32003" y="611314"/>
                </a:lnTo>
                <a:lnTo>
                  <a:pt x="575833" y="951207"/>
                </a:lnTo>
                <a:lnTo>
                  <a:pt x="585977" y="946403"/>
                </a:lnTo>
                <a:lnTo>
                  <a:pt x="585977" y="960088"/>
                </a:lnTo>
                <a:lnTo>
                  <a:pt x="601979" y="952499"/>
                </a:lnTo>
                <a:close/>
              </a:path>
              <a:path w="2470784" h="2089150">
                <a:moveTo>
                  <a:pt x="585977" y="960088"/>
                </a:moveTo>
                <a:lnTo>
                  <a:pt x="585977" y="946403"/>
                </a:lnTo>
                <a:lnTo>
                  <a:pt x="585215" y="957071"/>
                </a:lnTo>
                <a:lnTo>
                  <a:pt x="575833" y="951207"/>
                </a:lnTo>
                <a:lnTo>
                  <a:pt x="125729" y="1164335"/>
                </a:lnTo>
                <a:lnTo>
                  <a:pt x="144017" y="1171381"/>
                </a:lnTo>
                <a:lnTo>
                  <a:pt x="144017" y="1157477"/>
                </a:lnTo>
                <a:lnTo>
                  <a:pt x="158184" y="1162952"/>
                </a:lnTo>
                <a:lnTo>
                  <a:pt x="585977" y="960088"/>
                </a:lnTo>
                <a:close/>
              </a:path>
              <a:path w="2470784" h="2089150">
                <a:moveTo>
                  <a:pt x="158184" y="1162952"/>
                </a:moveTo>
                <a:lnTo>
                  <a:pt x="144017" y="1157477"/>
                </a:lnTo>
                <a:lnTo>
                  <a:pt x="144017" y="1169670"/>
                </a:lnTo>
                <a:lnTo>
                  <a:pt x="158184" y="1162952"/>
                </a:lnTo>
                <a:close/>
              </a:path>
              <a:path w="2470784" h="2089150">
                <a:moveTo>
                  <a:pt x="603503" y="1335023"/>
                </a:moveTo>
                <a:lnTo>
                  <a:pt x="158184" y="1162952"/>
                </a:lnTo>
                <a:lnTo>
                  <a:pt x="144017" y="1169670"/>
                </a:lnTo>
                <a:lnTo>
                  <a:pt x="144017" y="1171381"/>
                </a:lnTo>
                <a:lnTo>
                  <a:pt x="582345" y="1340245"/>
                </a:lnTo>
                <a:lnTo>
                  <a:pt x="588263" y="1333499"/>
                </a:lnTo>
                <a:lnTo>
                  <a:pt x="590549" y="1343405"/>
                </a:lnTo>
                <a:lnTo>
                  <a:pt x="590549" y="1349787"/>
                </a:lnTo>
                <a:lnTo>
                  <a:pt x="603503" y="1335023"/>
                </a:lnTo>
                <a:close/>
              </a:path>
              <a:path w="2470784" h="2089150">
                <a:moveTo>
                  <a:pt x="590549" y="1349787"/>
                </a:moveTo>
                <a:lnTo>
                  <a:pt x="590549" y="1343405"/>
                </a:lnTo>
                <a:lnTo>
                  <a:pt x="582345" y="1340245"/>
                </a:lnTo>
                <a:lnTo>
                  <a:pt x="272033" y="1693926"/>
                </a:lnTo>
                <a:lnTo>
                  <a:pt x="291083" y="1686753"/>
                </a:lnTo>
                <a:lnTo>
                  <a:pt x="291083" y="1673352"/>
                </a:lnTo>
                <a:lnTo>
                  <a:pt x="314327" y="1664583"/>
                </a:lnTo>
                <a:lnTo>
                  <a:pt x="590549" y="1349787"/>
                </a:lnTo>
                <a:close/>
              </a:path>
              <a:path w="2470784" h="2089150">
                <a:moveTo>
                  <a:pt x="314327" y="1664583"/>
                </a:moveTo>
                <a:lnTo>
                  <a:pt x="291083" y="1673352"/>
                </a:lnTo>
                <a:lnTo>
                  <a:pt x="297941" y="1683257"/>
                </a:lnTo>
                <a:lnTo>
                  <a:pt x="314327" y="1664583"/>
                </a:lnTo>
                <a:close/>
              </a:path>
              <a:path w="2470784" h="2089150">
                <a:moveTo>
                  <a:pt x="846582" y="1463801"/>
                </a:moveTo>
                <a:lnTo>
                  <a:pt x="314327" y="1664583"/>
                </a:lnTo>
                <a:lnTo>
                  <a:pt x="297941" y="1683257"/>
                </a:lnTo>
                <a:lnTo>
                  <a:pt x="291083" y="1673352"/>
                </a:lnTo>
                <a:lnTo>
                  <a:pt x="291083" y="1686753"/>
                </a:lnTo>
                <a:lnTo>
                  <a:pt x="833445" y="1482553"/>
                </a:lnTo>
                <a:lnTo>
                  <a:pt x="833627" y="1472945"/>
                </a:lnTo>
                <a:lnTo>
                  <a:pt x="842771" y="1479041"/>
                </a:lnTo>
                <a:lnTo>
                  <a:pt x="842771" y="1660228"/>
                </a:lnTo>
                <a:lnTo>
                  <a:pt x="846582" y="1463801"/>
                </a:lnTo>
                <a:close/>
              </a:path>
              <a:path w="2470784" h="2089150">
                <a:moveTo>
                  <a:pt x="585977" y="946403"/>
                </a:moveTo>
                <a:lnTo>
                  <a:pt x="575833" y="951207"/>
                </a:lnTo>
                <a:lnTo>
                  <a:pt x="585215" y="957071"/>
                </a:lnTo>
                <a:lnTo>
                  <a:pt x="585977" y="946403"/>
                </a:lnTo>
                <a:close/>
              </a:path>
              <a:path w="2470784" h="2089150">
                <a:moveTo>
                  <a:pt x="590549" y="1343405"/>
                </a:moveTo>
                <a:lnTo>
                  <a:pt x="588263" y="1333499"/>
                </a:lnTo>
                <a:lnTo>
                  <a:pt x="582345" y="1340245"/>
                </a:lnTo>
                <a:lnTo>
                  <a:pt x="590549" y="1343405"/>
                </a:lnTo>
                <a:close/>
              </a:path>
              <a:path w="2470784" h="2089150">
                <a:moveTo>
                  <a:pt x="832865" y="760475"/>
                </a:moveTo>
                <a:lnTo>
                  <a:pt x="825498" y="758979"/>
                </a:lnTo>
                <a:lnTo>
                  <a:pt x="825245" y="766571"/>
                </a:lnTo>
                <a:lnTo>
                  <a:pt x="832865" y="760475"/>
                </a:lnTo>
                <a:close/>
              </a:path>
              <a:path w="2470784" h="2089150">
                <a:moveTo>
                  <a:pt x="1170575" y="616933"/>
                </a:moveTo>
                <a:lnTo>
                  <a:pt x="838199" y="376427"/>
                </a:lnTo>
                <a:lnTo>
                  <a:pt x="825498" y="758979"/>
                </a:lnTo>
                <a:lnTo>
                  <a:pt x="832865" y="760475"/>
                </a:lnTo>
                <a:lnTo>
                  <a:pt x="832865" y="773262"/>
                </a:lnTo>
                <a:lnTo>
                  <a:pt x="837437" y="774191"/>
                </a:lnTo>
                <a:lnTo>
                  <a:pt x="839723" y="706149"/>
                </a:lnTo>
                <a:lnTo>
                  <a:pt x="839723" y="393953"/>
                </a:lnTo>
                <a:lnTo>
                  <a:pt x="850391" y="388619"/>
                </a:lnTo>
                <a:lnTo>
                  <a:pt x="850391" y="401653"/>
                </a:lnTo>
                <a:lnTo>
                  <a:pt x="1167383" y="630432"/>
                </a:lnTo>
                <a:lnTo>
                  <a:pt x="1167383" y="624839"/>
                </a:lnTo>
                <a:lnTo>
                  <a:pt x="1170575" y="616933"/>
                </a:lnTo>
                <a:close/>
              </a:path>
              <a:path w="2470784" h="2089150">
                <a:moveTo>
                  <a:pt x="842771" y="1660228"/>
                </a:moveTo>
                <a:lnTo>
                  <a:pt x="842771" y="1479041"/>
                </a:lnTo>
                <a:lnTo>
                  <a:pt x="833445" y="1482553"/>
                </a:lnTo>
                <a:lnTo>
                  <a:pt x="826769" y="1833371"/>
                </a:lnTo>
                <a:lnTo>
                  <a:pt x="829056" y="1831092"/>
                </a:lnTo>
                <a:lnTo>
                  <a:pt x="829056" y="1812797"/>
                </a:lnTo>
                <a:lnTo>
                  <a:pt x="840024" y="1801893"/>
                </a:lnTo>
                <a:lnTo>
                  <a:pt x="842771" y="1660228"/>
                </a:lnTo>
                <a:close/>
              </a:path>
              <a:path w="2470784" h="2089150">
                <a:moveTo>
                  <a:pt x="840024" y="1801893"/>
                </a:moveTo>
                <a:lnTo>
                  <a:pt x="829056" y="1812797"/>
                </a:lnTo>
                <a:lnTo>
                  <a:pt x="839724" y="1817369"/>
                </a:lnTo>
                <a:lnTo>
                  <a:pt x="840024" y="1801893"/>
                </a:lnTo>
                <a:close/>
              </a:path>
              <a:path w="2470784" h="2089150">
                <a:moveTo>
                  <a:pt x="1299836" y="2037342"/>
                </a:moveTo>
                <a:lnTo>
                  <a:pt x="1089660" y="1553717"/>
                </a:lnTo>
                <a:lnTo>
                  <a:pt x="840024" y="1801893"/>
                </a:lnTo>
                <a:lnTo>
                  <a:pt x="839724" y="1817369"/>
                </a:lnTo>
                <a:lnTo>
                  <a:pt x="829056" y="1812797"/>
                </a:lnTo>
                <a:lnTo>
                  <a:pt x="829056" y="1831092"/>
                </a:lnTo>
                <a:lnTo>
                  <a:pt x="1081277" y="1579595"/>
                </a:lnTo>
                <a:lnTo>
                  <a:pt x="1081277" y="1567433"/>
                </a:lnTo>
                <a:lnTo>
                  <a:pt x="1091945" y="1568957"/>
                </a:lnTo>
                <a:lnTo>
                  <a:pt x="1091945" y="1592002"/>
                </a:lnTo>
                <a:lnTo>
                  <a:pt x="1297686" y="2065828"/>
                </a:lnTo>
                <a:lnTo>
                  <a:pt x="1297686" y="2062733"/>
                </a:lnTo>
                <a:lnTo>
                  <a:pt x="1299836" y="2037342"/>
                </a:lnTo>
                <a:close/>
              </a:path>
              <a:path w="2470784" h="2089150">
                <a:moveTo>
                  <a:pt x="842771" y="1479041"/>
                </a:moveTo>
                <a:lnTo>
                  <a:pt x="833627" y="1472945"/>
                </a:lnTo>
                <a:lnTo>
                  <a:pt x="833445" y="1482553"/>
                </a:lnTo>
                <a:lnTo>
                  <a:pt x="842771" y="1479041"/>
                </a:lnTo>
                <a:close/>
              </a:path>
              <a:path w="2470784" h="2089150">
                <a:moveTo>
                  <a:pt x="850391" y="388619"/>
                </a:moveTo>
                <a:lnTo>
                  <a:pt x="839723" y="393953"/>
                </a:lnTo>
                <a:lnTo>
                  <a:pt x="849964" y="401344"/>
                </a:lnTo>
                <a:lnTo>
                  <a:pt x="850391" y="388619"/>
                </a:lnTo>
                <a:close/>
              </a:path>
              <a:path w="2470784" h="2089150">
                <a:moveTo>
                  <a:pt x="849964" y="401344"/>
                </a:moveTo>
                <a:lnTo>
                  <a:pt x="839723" y="393953"/>
                </a:lnTo>
                <a:lnTo>
                  <a:pt x="839723" y="706149"/>
                </a:lnTo>
                <a:lnTo>
                  <a:pt x="849964" y="401344"/>
                </a:lnTo>
                <a:close/>
              </a:path>
              <a:path w="2470784" h="2089150">
                <a:moveTo>
                  <a:pt x="850391" y="401653"/>
                </a:moveTo>
                <a:lnTo>
                  <a:pt x="850391" y="388619"/>
                </a:lnTo>
                <a:lnTo>
                  <a:pt x="849964" y="401344"/>
                </a:lnTo>
                <a:lnTo>
                  <a:pt x="850391" y="401653"/>
                </a:lnTo>
                <a:close/>
              </a:path>
              <a:path w="2470784" h="2089150">
                <a:moveTo>
                  <a:pt x="1091945" y="1568957"/>
                </a:moveTo>
                <a:lnTo>
                  <a:pt x="1081277" y="1567433"/>
                </a:lnTo>
                <a:lnTo>
                  <a:pt x="1084963" y="1575920"/>
                </a:lnTo>
                <a:lnTo>
                  <a:pt x="1091945" y="1568957"/>
                </a:lnTo>
                <a:close/>
              </a:path>
              <a:path w="2470784" h="2089150">
                <a:moveTo>
                  <a:pt x="1084963" y="1575920"/>
                </a:moveTo>
                <a:lnTo>
                  <a:pt x="1081277" y="1567433"/>
                </a:lnTo>
                <a:lnTo>
                  <a:pt x="1081277" y="1579595"/>
                </a:lnTo>
                <a:lnTo>
                  <a:pt x="1084963" y="1575920"/>
                </a:lnTo>
                <a:close/>
              </a:path>
              <a:path w="2470784" h="2089150">
                <a:moveTo>
                  <a:pt x="1091945" y="1592002"/>
                </a:moveTo>
                <a:lnTo>
                  <a:pt x="1091945" y="1568957"/>
                </a:lnTo>
                <a:lnTo>
                  <a:pt x="1084963" y="1575920"/>
                </a:lnTo>
                <a:lnTo>
                  <a:pt x="1091945" y="1592002"/>
                </a:lnTo>
                <a:close/>
              </a:path>
              <a:path w="2470784" h="2089150">
                <a:moveTo>
                  <a:pt x="1177289" y="621791"/>
                </a:moveTo>
                <a:lnTo>
                  <a:pt x="1170575" y="616933"/>
                </a:lnTo>
                <a:lnTo>
                  <a:pt x="1167383" y="624839"/>
                </a:lnTo>
                <a:lnTo>
                  <a:pt x="1177289" y="621791"/>
                </a:lnTo>
                <a:close/>
              </a:path>
              <a:path w="2470784" h="2089150">
                <a:moveTo>
                  <a:pt x="1177289" y="635141"/>
                </a:moveTo>
                <a:lnTo>
                  <a:pt x="1177289" y="621791"/>
                </a:lnTo>
                <a:lnTo>
                  <a:pt x="1167383" y="624839"/>
                </a:lnTo>
                <a:lnTo>
                  <a:pt x="1167383" y="630432"/>
                </a:lnTo>
                <a:lnTo>
                  <a:pt x="1176527" y="637031"/>
                </a:lnTo>
                <a:lnTo>
                  <a:pt x="1177289" y="635141"/>
                </a:lnTo>
                <a:close/>
              </a:path>
              <a:path w="2470784" h="2089150">
                <a:moveTo>
                  <a:pt x="1508043" y="485654"/>
                </a:moveTo>
                <a:lnTo>
                  <a:pt x="1419605" y="0"/>
                </a:lnTo>
                <a:lnTo>
                  <a:pt x="1170575" y="616933"/>
                </a:lnTo>
                <a:lnTo>
                  <a:pt x="1177289" y="621791"/>
                </a:lnTo>
                <a:lnTo>
                  <a:pt x="1177289" y="635141"/>
                </a:lnTo>
                <a:lnTo>
                  <a:pt x="1411223" y="54638"/>
                </a:lnTo>
                <a:lnTo>
                  <a:pt x="1411223" y="23621"/>
                </a:lnTo>
                <a:lnTo>
                  <a:pt x="1423415" y="24383"/>
                </a:lnTo>
                <a:lnTo>
                  <a:pt x="1423415" y="91105"/>
                </a:lnTo>
                <a:lnTo>
                  <a:pt x="1498092" y="504443"/>
                </a:lnTo>
                <a:lnTo>
                  <a:pt x="1500377" y="503386"/>
                </a:lnTo>
                <a:lnTo>
                  <a:pt x="1500377" y="489203"/>
                </a:lnTo>
                <a:lnTo>
                  <a:pt x="1508043" y="485654"/>
                </a:lnTo>
                <a:close/>
              </a:path>
              <a:path w="2470784" h="2089150">
                <a:moveTo>
                  <a:pt x="1309878" y="2060447"/>
                </a:moveTo>
                <a:lnTo>
                  <a:pt x="1299836" y="2037342"/>
                </a:lnTo>
                <a:lnTo>
                  <a:pt x="1297686" y="2062733"/>
                </a:lnTo>
                <a:lnTo>
                  <a:pt x="1309878" y="2060447"/>
                </a:lnTo>
                <a:close/>
              </a:path>
              <a:path w="2470784" h="2089150">
                <a:moveTo>
                  <a:pt x="1309878" y="2061889"/>
                </a:moveTo>
                <a:lnTo>
                  <a:pt x="1309878" y="2060447"/>
                </a:lnTo>
                <a:lnTo>
                  <a:pt x="1297686" y="2062733"/>
                </a:lnTo>
                <a:lnTo>
                  <a:pt x="1297686" y="2065828"/>
                </a:lnTo>
                <a:lnTo>
                  <a:pt x="1307592" y="2088641"/>
                </a:lnTo>
                <a:lnTo>
                  <a:pt x="1309878" y="2061889"/>
                </a:lnTo>
                <a:close/>
              </a:path>
              <a:path w="2470784" h="2089150">
                <a:moveTo>
                  <a:pt x="1748789" y="1785698"/>
                </a:moveTo>
                <a:lnTo>
                  <a:pt x="1748789" y="1767839"/>
                </a:lnTo>
                <a:lnTo>
                  <a:pt x="1738121" y="1773173"/>
                </a:lnTo>
                <a:lnTo>
                  <a:pt x="1736639" y="1757021"/>
                </a:lnTo>
                <a:lnTo>
                  <a:pt x="1352550" y="1415033"/>
                </a:lnTo>
                <a:lnTo>
                  <a:pt x="1299836" y="2037342"/>
                </a:lnTo>
                <a:lnTo>
                  <a:pt x="1309878" y="2060447"/>
                </a:lnTo>
                <a:lnTo>
                  <a:pt x="1309878" y="2061889"/>
                </a:lnTo>
                <a:lnTo>
                  <a:pt x="1353311" y="1553594"/>
                </a:lnTo>
                <a:lnTo>
                  <a:pt x="1353311" y="1433321"/>
                </a:lnTo>
                <a:lnTo>
                  <a:pt x="1363980" y="1428749"/>
                </a:lnTo>
                <a:lnTo>
                  <a:pt x="1363980" y="1442827"/>
                </a:lnTo>
                <a:lnTo>
                  <a:pt x="1748789" y="1785698"/>
                </a:lnTo>
                <a:close/>
              </a:path>
              <a:path w="2470784" h="2089150">
                <a:moveTo>
                  <a:pt x="1363980" y="1428749"/>
                </a:moveTo>
                <a:lnTo>
                  <a:pt x="1353311" y="1433321"/>
                </a:lnTo>
                <a:lnTo>
                  <a:pt x="1362862" y="1441831"/>
                </a:lnTo>
                <a:lnTo>
                  <a:pt x="1363980" y="1428749"/>
                </a:lnTo>
                <a:close/>
              </a:path>
              <a:path w="2470784" h="2089150">
                <a:moveTo>
                  <a:pt x="1362862" y="1441831"/>
                </a:moveTo>
                <a:lnTo>
                  <a:pt x="1353311" y="1433321"/>
                </a:lnTo>
                <a:lnTo>
                  <a:pt x="1353311" y="1553594"/>
                </a:lnTo>
                <a:lnTo>
                  <a:pt x="1362862" y="1441831"/>
                </a:lnTo>
                <a:close/>
              </a:path>
              <a:path w="2470784" h="2089150">
                <a:moveTo>
                  <a:pt x="1363980" y="1442827"/>
                </a:moveTo>
                <a:lnTo>
                  <a:pt x="1363980" y="1428749"/>
                </a:lnTo>
                <a:lnTo>
                  <a:pt x="1362862" y="1441831"/>
                </a:lnTo>
                <a:lnTo>
                  <a:pt x="1363980" y="1442827"/>
                </a:lnTo>
                <a:close/>
              </a:path>
              <a:path w="2470784" h="2089150">
                <a:moveTo>
                  <a:pt x="1423415" y="24383"/>
                </a:moveTo>
                <a:lnTo>
                  <a:pt x="1411223" y="23621"/>
                </a:lnTo>
                <a:lnTo>
                  <a:pt x="1415093" y="45037"/>
                </a:lnTo>
                <a:lnTo>
                  <a:pt x="1423415" y="24383"/>
                </a:lnTo>
                <a:close/>
              </a:path>
              <a:path w="2470784" h="2089150">
                <a:moveTo>
                  <a:pt x="1415093" y="45037"/>
                </a:moveTo>
                <a:lnTo>
                  <a:pt x="1411223" y="23621"/>
                </a:lnTo>
                <a:lnTo>
                  <a:pt x="1411223" y="54638"/>
                </a:lnTo>
                <a:lnTo>
                  <a:pt x="1415093" y="45037"/>
                </a:lnTo>
                <a:close/>
              </a:path>
              <a:path w="2470784" h="2089150">
                <a:moveTo>
                  <a:pt x="1423415" y="91105"/>
                </a:moveTo>
                <a:lnTo>
                  <a:pt x="1423415" y="24383"/>
                </a:lnTo>
                <a:lnTo>
                  <a:pt x="1415093" y="45037"/>
                </a:lnTo>
                <a:lnTo>
                  <a:pt x="1423415" y="91105"/>
                </a:lnTo>
                <a:close/>
              </a:path>
              <a:path w="2470784" h="2089150">
                <a:moveTo>
                  <a:pt x="1509521" y="493775"/>
                </a:moveTo>
                <a:lnTo>
                  <a:pt x="1508043" y="485654"/>
                </a:lnTo>
                <a:lnTo>
                  <a:pt x="1500377" y="489203"/>
                </a:lnTo>
                <a:lnTo>
                  <a:pt x="1509521" y="493775"/>
                </a:lnTo>
                <a:close/>
              </a:path>
              <a:path w="2470784" h="2089150">
                <a:moveTo>
                  <a:pt x="1509521" y="499157"/>
                </a:moveTo>
                <a:lnTo>
                  <a:pt x="1509521" y="493775"/>
                </a:lnTo>
                <a:lnTo>
                  <a:pt x="1500377" y="489203"/>
                </a:lnTo>
                <a:lnTo>
                  <a:pt x="1500377" y="503386"/>
                </a:lnTo>
                <a:lnTo>
                  <a:pt x="1509521" y="499157"/>
                </a:lnTo>
                <a:close/>
              </a:path>
              <a:path w="2470784" h="2089150">
                <a:moveTo>
                  <a:pt x="1923288" y="293369"/>
                </a:moveTo>
                <a:lnTo>
                  <a:pt x="1508043" y="485654"/>
                </a:lnTo>
                <a:lnTo>
                  <a:pt x="1509521" y="493775"/>
                </a:lnTo>
                <a:lnTo>
                  <a:pt x="1509521" y="499157"/>
                </a:lnTo>
                <a:lnTo>
                  <a:pt x="1901285" y="317957"/>
                </a:lnTo>
                <a:lnTo>
                  <a:pt x="1906524" y="303275"/>
                </a:lnTo>
                <a:lnTo>
                  <a:pt x="1914905" y="311657"/>
                </a:lnTo>
                <a:lnTo>
                  <a:pt x="1914905" y="316886"/>
                </a:lnTo>
                <a:lnTo>
                  <a:pt x="1923288" y="293369"/>
                </a:lnTo>
                <a:close/>
              </a:path>
              <a:path w="2470784" h="2089150">
                <a:moveTo>
                  <a:pt x="2205990" y="1505754"/>
                </a:moveTo>
                <a:lnTo>
                  <a:pt x="2205990" y="1491995"/>
                </a:lnTo>
                <a:lnTo>
                  <a:pt x="2198370" y="1501139"/>
                </a:lnTo>
                <a:lnTo>
                  <a:pt x="2188420" y="1484842"/>
                </a:lnTo>
                <a:lnTo>
                  <a:pt x="1693164" y="1283207"/>
                </a:lnTo>
                <a:lnTo>
                  <a:pt x="1698497" y="1341339"/>
                </a:lnTo>
                <a:lnTo>
                  <a:pt x="1698497" y="1298447"/>
                </a:lnTo>
                <a:lnTo>
                  <a:pt x="1706879" y="1292351"/>
                </a:lnTo>
                <a:lnTo>
                  <a:pt x="1707775" y="1302237"/>
                </a:lnTo>
                <a:lnTo>
                  <a:pt x="2205990" y="1505754"/>
                </a:lnTo>
                <a:close/>
              </a:path>
              <a:path w="2470784" h="2089150">
                <a:moveTo>
                  <a:pt x="1707775" y="1302237"/>
                </a:moveTo>
                <a:lnTo>
                  <a:pt x="1706879" y="1292351"/>
                </a:lnTo>
                <a:lnTo>
                  <a:pt x="1698497" y="1298447"/>
                </a:lnTo>
                <a:lnTo>
                  <a:pt x="1707775" y="1302237"/>
                </a:lnTo>
                <a:close/>
              </a:path>
              <a:path w="2470784" h="2089150">
                <a:moveTo>
                  <a:pt x="1751838" y="1788414"/>
                </a:moveTo>
                <a:lnTo>
                  <a:pt x="1707775" y="1302237"/>
                </a:lnTo>
                <a:lnTo>
                  <a:pt x="1698497" y="1298447"/>
                </a:lnTo>
                <a:lnTo>
                  <a:pt x="1698497" y="1341339"/>
                </a:lnTo>
                <a:lnTo>
                  <a:pt x="1736639" y="1757021"/>
                </a:lnTo>
                <a:lnTo>
                  <a:pt x="1748789" y="1767839"/>
                </a:lnTo>
                <a:lnTo>
                  <a:pt x="1748789" y="1785698"/>
                </a:lnTo>
                <a:lnTo>
                  <a:pt x="1751838" y="1788414"/>
                </a:lnTo>
                <a:close/>
              </a:path>
              <a:path w="2470784" h="2089150">
                <a:moveTo>
                  <a:pt x="1748789" y="1767839"/>
                </a:moveTo>
                <a:lnTo>
                  <a:pt x="1736639" y="1757021"/>
                </a:lnTo>
                <a:lnTo>
                  <a:pt x="1738121" y="1773173"/>
                </a:lnTo>
                <a:lnTo>
                  <a:pt x="1748789" y="1767839"/>
                </a:lnTo>
                <a:close/>
              </a:path>
              <a:path w="2470784" h="2089150">
                <a:moveTo>
                  <a:pt x="1914905" y="316886"/>
                </a:moveTo>
                <a:lnTo>
                  <a:pt x="1914905" y="311657"/>
                </a:lnTo>
                <a:lnTo>
                  <a:pt x="1901285" y="317957"/>
                </a:lnTo>
                <a:lnTo>
                  <a:pt x="1798320" y="606551"/>
                </a:lnTo>
                <a:lnTo>
                  <a:pt x="1807464" y="605628"/>
                </a:lnTo>
                <a:lnTo>
                  <a:pt x="1807464" y="592835"/>
                </a:lnTo>
                <a:lnTo>
                  <a:pt x="1816886" y="591884"/>
                </a:lnTo>
                <a:lnTo>
                  <a:pt x="1914905" y="316886"/>
                </a:lnTo>
                <a:close/>
              </a:path>
              <a:path w="2470784" h="2089150">
                <a:moveTo>
                  <a:pt x="1816886" y="591884"/>
                </a:moveTo>
                <a:lnTo>
                  <a:pt x="1807464" y="592835"/>
                </a:lnTo>
                <a:lnTo>
                  <a:pt x="1813559" y="601217"/>
                </a:lnTo>
                <a:lnTo>
                  <a:pt x="1816886" y="591884"/>
                </a:lnTo>
                <a:close/>
              </a:path>
              <a:path w="2470784" h="2089150">
                <a:moveTo>
                  <a:pt x="2290572" y="544067"/>
                </a:moveTo>
                <a:lnTo>
                  <a:pt x="1816886" y="591884"/>
                </a:lnTo>
                <a:lnTo>
                  <a:pt x="1813559" y="601217"/>
                </a:lnTo>
                <a:lnTo>
                  <a:pt x="1807464" y="592835"/>
                </a:lnTo>
                <a:lnTo>
                  <a:pt x="1807464" y="605628"/>
                </a:lnTo>
                <a:lnTo>
                  <a:pt x="2256684" y="560274"/>
                </a:lnTo>
                <a:lnTo>
                  <a:pt x="2269236" y="547877"/>
                </a:lnTo>
                <a:lnTo>
                  <a:pt x="2273808" y="558545"/>
                </a:lnTo>
                <a:lnTo>
                  <a:pt x="2273808" y="560668"/>
                </a:lnTo>
                <a:lnTo>
                  <a:pt x="2290572" y="544067"/>
                </a:lnTo>
                <a:close/>
              </a:path>
              <a:path w="2470784" h="2089150">
                <a:moveTo>
                  <a:pt x="1914905" y="311657"/>
                </a:moveTo>
                <a:lnTo>
                  <a:pt x="1906524" y="303275"/>
                </a:lnTo>
                <a:lnTo>
                  <a:pt x="1901285" y="317957"/>
                </a:lnTo>
                <a:lnTo>
                  <a:pt x="1914905" y="311657"/>
                </a:lnTo>
                <a:close/>
              </a:path>
              <a:path w="2470784" h="2089150">
                <a:moveTo>
                  <a:pt x="2442210" y="993199"/>
                </a:moveTo>
                <a:lnTo>
                  <a:pt x="2442210" y="979931"/>
                </a:lnTo>
                <a:lnTo>
                  <a:pt x="2441448" y="992885"/>
                </a:lnTo>
                <a:lnTo>
                  <a:pt x="2415457" y="985307"/>
                </a:lnTo>
                <a:lnTo>
                  <a:pt x="1941576" y="1080515"/>
                </a:lnTo>
                <a:lnTo>
                  <a:pt x="1953005" y="1099238"/>
                </a:lnTo>
                <a:lnTo>
                  <a:pt x="1953005" y="1091183"/>
                </a:lnTo>
                <a:lnTo>
                  <a:pt x="1957577" y="1081277"/>
                </a:lnTo>
                <a:lnTo>
                  <a:pt x="1962451" y="1089292"/>
                </a:lnTo>
                <a:lnTo>
                  <a:pt x="2442210" y="993199"/>
                </a:lnTo>
                <a:close/>
              </a:path>
              <a:path w="2470784" h="2089150">
                <a:moveTo>
                  <a:pt x="1962451" y="1089292"/>
                </a:moveTo>
                <a:lnTo>
                  <a:pt x="1957577" y="1081277"/>
                </a:lnTo>
                <a:lnTo>
                  <a:pt x="1953005" y="1091183"/>
                </a:lnTo>
                <a:lnTo>
                  <a:pt x="1962451" y="1089292"/>
                </a:lnTo>
                <a:close/>
              </a:path>
              <a:path w="2470784" h="2089150">
                <a:moveTo>
                  <a:pt x="2218943" y="1511045"/>
                </a:moveTo>
                <a:lnTo>
                  <a:pt x="1962451" y="1089292"/>
                </a:lnTo>
                <a:lnTo>
                  <a:pt x="1953005" y="1091183"/>
                </a:lnTo>
                <a:lnTo>
                  <a:pt x="1953005" y="1099238"/>
                </a:lnTo>
                <a:lnTo>
                  <a:pt x="2188420" y="1484842"/>
                </a:lnTo>
                <a:lnTo>
                  <a:pt x="2205990" y="1491995"/>
                </a:lnTo>
                <a:lnTo>
                  <a:pt x="2205990" y="1505754"/>
                </a:lnTo>
                <a:lnTo>
                  <a:pt x="2218943" y="1511045"/>
                </a:lnTo>
                <a:close/>
              </a:path>
              <a:path w="2470784" h="2089150">
                <a:moveTo>
                  <a:pt x="2273808" y="560668"/>
                </a:moveTo>
                <a:lnTo>
                  <a:pt x="2273808" y="558545"/>
                </a:lnTo>
                <a:lnTo>
                  <a:pt x="2256684" y="560274"/>
                </a:lnTo>
                <a:lnTo>
                  <a:pt x="1960626" y="852677"/>
                </a:lnTo>
                <a:lnTo>
                  <a:pt x="1974341" y="856677"/>
                </a:lnTo>
                <a:lnTo>
                  <a:pt x="1974341" y="843533"/>
                </a:lnTo>
                <a:lnTo>
                  <a:pt x="1985029" y="846636"/>
                </a:lnTo>
                <a:lnTo>
                  <a:pt x="2273808" y="560668"/>
                </a:lnTo>
                <a:close/>
              </a:path>
              <a:path w="2470784" h="2089150">
                <a:moveTo>
                  <a:pt x="1985029" y="846636"/>
                </a:moveTo>
                <a:lnTo>
                  <a:pt x="1974341" y="843533"/>
                </a:lnTo>
                <a:lnTo>
                  <a:pt x="1977389" y="854201"/>
                </a:lnTo>
                <a:lnTo>
                  <a:pt x="1985029" y="846636"/>
                </a:lnTo>
                <a:close/>
              </a:path>
              <a:path w="2470784" h="2089150">
                <a:moveTo>
                  <a:pt x="2470404" y="987551"/>
                </a:moveTo>
                <a:lnTo>
                  <a:pt x="1985029" y="846636"/>
                </a:lnTo>
                <a:lnTo>
                  <a:pt x="1977389" y="854201"/>
                </a:lnTo>
                <a:lnTo>
                  <a:pt x="1974341" y="843533"/>
                </a:lnTo>
                <a:lnTo>
                  <a:pt x="1974341" y="856677"/>
                </a:lnTo>
                <a:lnTo>
                  <a:pt x="2415457" y="985307"/>
                </a:lnTo>
                <a:lnTo>
                  <a:pt x="2442210" y="979931"/>
                </a:lnTo>
                <a:lnTo>
                  <a:pt x="2442210" y="993199"/>
                </a:lnTo>
                <a:lnTo>
                  <a:pt x="2470404" y="987551"/>
                </a:lnTo>
                <a:close/>
              </a:path>
              <a:path w="2470784" h="2089150">
                <a:moveTo>
                  <a:pt x="2205990" y="1491995"/>
                </a:moveTo>
                <a:lnTo>
                  <a:pt x="2188420" y="1484842"/>
                </a:lnTo>
                <a:lnTo>
                  <a:pt x="2198370" y="1501139"/>
                </a:lnTo>
                <a:lnTo>
                  <a:pt x="2205990" y="1491995"/>
                </a:lnTo>
                <a:close/>
              </a:path>
              <a:path w="2470784" h="2089150">
                <a:moveTo>
                  <a:pt x="2273808" y="558545"/>
                </a:moveTo>
                <a:lnTo>
                  <a:pt x="2269236" y="547877"/>
                </a:lnTo>
                <a:lnTo>
                  <a:pt x="2256684" y="560274"/>
                </a:lnTo>
                <a:lnTo>
                  <a:pt x="2273808" y="558545"/>
                </a:lnTo>
                <a:close/>
              </a:path>
              <a:path w="2470784" h="2089150">
                <a:moveTo>
                  <a:pt x="2442210" y="979931"/>
                </a:moveTo>
                <a:lnTo>
                  <a:pt x="2415457" y="985307"/>
                </a:lnTo>
                <a:lnTo>
                  <a:pt x="2441448" y="992885"/>
                </a:lnTo>
                <a:lnTo>
                  <a:pt x="2442210" y="979931"/>
                </a:lnTo>
                <a:close/>
              </a:path>
            </a:pathLst>
          </a:custGeom>
          <a:solidFill>
            <a:srgbClr val="00008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267027" y="4060668"/>
            <a:ext cx="1089643" cy="415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926" y="5987069"/>
            <a:ext cx="108777" cy="8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926" y="6216241"/>
            <a:ext cx="108777" cy="74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03251" y="677297"/>
            <a:ext cx="769441" cy="2554590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104">
              <a:lnSpc>
                <a:spcPts val="3026"/>
              </a:lnSpc>
            </a:pPr>
            <a:r>
              <a:rPr sz="3100" b="1" dirty="0">
                <a:solidFill>
                  <a:srgbClr val="330065"/>
                </a:solidFill>
                <a:latin typeface="Calibri"/>
                <a:cs typeface="Calibri"/>
              </a:rPr>
              <a:t>Spatial</a:t>
            </a:r>
            <a:r>
              <a:rPr sz="3100" b="1" spc="-76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3100" b="1" spc="-4" dirty="0">
                <a:solidFill>
                  <a:srgbClr val="330065"/>
                </a:solidFill>
                <a:latin typeface="Calibri"/>
                <a:cs typeface="Calibri"/>
              </a:rPr>
              <a:t>Resolution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312946" y="531618"/>
            <a:ext cx="3760083" cy="5948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709" y="311800"/>
            <a:ext cx="176675" cy="175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9613" y="311539"/>
            <a:ext cx="4578568" cy="171490"/>
          </a:xfrm>
          <a:custGeom>
            <a:avLst/>
            <a:gdLst/>
            <a:ahLst/>
            <a:cxnLst/>
            <a:rect l="l" t="t" r="r" b="b"/>
            <a:pathLst>
              <a:path w="5035550" h="251459">
                <a:moveTo>
                  <a:pt x="0" y="251079"/>
                </a:moveTo>
                <a:lnTo>
                  <a:pt x="5035296" y="251078"/>
                </a:lnTo>
                <a:lnTo>
                  <a:pt x="5035296" y="0"/>
                </a:lnTo>
                <a:lnTo>
                  <a:pt x="0" y="0"/>
                </a:lnTo>
                <a:lnTo>
                  <a:pt x="0" y="251079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378" y="311800"/>
            <a:ext cx="4590115" cy="175387"/>
          </a:xfrm>
          <a:custGeom>
            <a:avLst/>
            <a:gdLst/>
            <a:ahLst/>
            <a:cxnLst/>
            <a:rect l="l" t="t" r="r" b="b"/>
            <a:pathLst>
              <a:path w="5048250" h="257175">
                <a:moveTo>
                  <a:pt x="0" y="256794"/>
                </a:moveTo>
                <a:lnTo>
                  <a:pt x="5048250" y="256794"/>
                </a:lnTo>
                <a:lnTo>
                  <a:pt x="5048250" y="0"/>
                </a:lnTo>
                <a:lnTo>
                  <a:pt x="5038090" y="0"/>
                </a:lnTo>
                <a:lnTo>
                  <a:pt x="5042154" y="4572"/>
                </a:lnTo>
                <a:lnTo>
                  <a:pt x="5036058" y="4572"/>
                </a:lnTo>
                <a:lnTo>
                  <a:pt x="5036058" y="243840"/>
                </a:lnTo>
                <a:lnTo>
                  <a:pt x="5042154" y="243840"/>
                </a:lnTo>
                <a:lnTo>
                  <a:pt x="5036058" y="250698"/>
                </a:lnTo>
                <a:lnTo>
                  <a:pt x="0" y="250698"/>
                </a:lnTo>
                <a:lnTo>
                  <a:pt x="0" y="256794"/>
                </a:lnTo>
                <a:close/>
              </a:path>
              <a:path w="5048250" h="257175">
                <a:moveTo>
                  <a:pt x="5036058" y="4572"/>
                </a:moveTo>
                <a:lnTo>
                  <a:pt x="5042154" y="4572"/>
                </a:lnTo>
                <a:lnTo>
                  <a:pt x="5038090" y="0"/>
                </a:lnTo>
                <a:lnTo>
                  <a:pt x="5036058" y="0"/>
                </a:lnTo>
                <a:lnTo>
                  <a:pt x="5036058" y="4572"/>
                </a:lnTo>
                <a:close/>
              </a:path>
              <a:path w="5048250" h="257175">
                <a:moveTo>
                  <a:pt x="12953" y="4572"/>
                </a:moveTo>
                <a:lnTo>
                  <a:pt x="5036058" y="4572"/>
                </a:lnTo>
                <a:lnTo>
                  <a:pt x="5036058" y="0"/>
                </a:lnTo>
                <a:lnTo>
                  <a:pt x="12953" y="0"/>
                </a:lnTo>
                <a:lnTo>
                  <a:pt x="12953" y="4572"/>
                </a:lnTo>
                <a:close/>
              </a:path>
              <a:path w="5048250" h="257175">
                <a:moveTo>
                  <a:pt x="12953" y="250698"/>
                </a:moveTo>
                <a:lnTo>
                  <a:pt x="12953" y="0"/>
                </a:lnTo>
                <a:lnTo>
                  <a:pt x="10922" y="0"/>
                </a:lnTo>
                <a:lnTo>
                  <a:pt x="6857" y="4572"/>
                </a:lnTo>
                <a:lnTo>
                  <a:pt x="0" y="4572"/>
                </a:lnTo>
                <a:lnTo>
                  <a:pt x="0" y="243840"/>
                </a:lnTo>
                <a:lnTo>
                  <a:pt x="6857" y="243840"/>
                </a:lnTo>
                <a:lnTo>
                  <a:pt x="12953" y="250698"/>
                </a:lnTo>
                <a:close/>
              </a:path>
              <a:path w="5048250" h="257175">
                <a:moveTo>
                  <a:pt x="0" y="4572"/>
                </a:moveTo>
                <a:lnTo>
                  <a:pt x="6857" y="4572"/>
                </a:lnTo>
                <a:lnTo>
                  <a:pt x="10922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  <a:path w="5048250" h="257175">
                <a:moveTo>
                  <a:pt x="5036058" y="250698"/>
                </a:moveTo>
                <a:lnTo>
                  <a:pt x="5042154" y="243840"/>
                </a:lnTo>
                <a:lnTo>
                  <a:pt x="5036058" y="243840"/>
                </a:lnTo>
                <a:lnTo>
                  <a:pt x="5036058" y="250698"/>
                </a:lnTo>
                <a:close/>
              </a:path>
              <a:path w="5048250" h="257175">
                <a:moveTo>
                  <a:pt x="12953" y="250698"/>
                </a:moveTo>
                <a:lnTo>
                  <a:pt x="5036058" y="250698"/>
                </a:lnTo>
                <a:lnTo>
                  <a:pt x="5036058" y="243840"/>
                </a:lnTo>
                <a:lnTo>
                  <a:pt x="12953" y="243840"/>
                </a:lnTo>
                <a:lnTo>
                  <a:pt x="12953" y="250698"/>
                </a:lnTo>
                <a:close/>
              </a:path>
              <a:path w="5048250" h="257175">
                <a:moveTo>
                  <a:pt x="0" y="250698"/>
                </a:moveTo>
                <a:lnTo>
                  <a:pt x="12953" y="250698"/>
                </a:lnTo>
                <a:lnTo>
                  <a:pt x="6857" y="243840"/>
                </a:lnTo>
                <a:lnTo>
                  <a:pt x="0" y="243840"/>
                </a:lnTo>
                <a:lnTo>
                  <a:pt x="0" y="250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9613" y="311539"/>
            <a:ext cx="4578568" cy="176844"/>
          </a:xfrm>
          <a:prstGeom prst="rect">
            <a:avLst/>
          </a:prstGeom>
        </p:spPr>
        <p:txBody>
          <a:bodyPr vert="horz" wrap="square" lIns="0" tIns="22734" rIns="0" bIns="0" rtlCol="0">
            <a:spAutoFit/>
          </a:bodyPr>
          <a:lstStyle/>
          <a:p>
            <a:pPr marL="73255">
              <a:spcBef>
                <a:spcPts val="179"/>
              </a:spcBef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334926" y="5987069"/>
            <a:ext cx="108777" cy="810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5334926" y="6216241"/>
            <a:ext cx="108777" cy="748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368289" y="677297"/>
            <a:ext cx="718145" cy="4764035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104">
              <a:lnSpc>
                <a:spcPts val="2801"/>
              </a:lnSpc>
            </a:pPr>
            <a:r>
              <a:rPr sz="2900" b="1" dirty="0">
                <a:solidFill>
                  <a:srgbClr val="330065"/>
                </a:solidFill>
                <a:latin typeface="Calibri"/>
                <a:cs typeface="Calibri"/>
              </a:rPr>
              <a:t>Spatial Resolution: Stretched</a:t>
            </a:r>
            <a:r>
              <a:rPr sz="2900" b="1" spc="-64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2900" b="1" dirty="0">
                <a:solidFill>
                  <a:srgbClr val="330065"/>
                </a:solidFill>
                <a:latin typeface="Calibri"/>
                <a:cs typeface="Calibri"/>
              </a:rPr>
              <a:t>Images</a:t>
            </a:r>
            <a:endParaRPr sz="2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029130" y="571632"/>
            <a:ext cx="2347367" cy="179544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709" y="311800"/>
            <a:ext cx="176675" cy="1751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9613" y="311539"/>
            <a:ext cx="4578568" cy="171490"/>
          </a:xfrm>
          <a:custGeom>
            <a:avLst/>
            <a:gdLst/>
            <a:ahLst/>
            <a:cxnLst/>
            <a:rect l="l" t="t" r="r" b="b"/>
            <a:pathLst>
              <a:path w="5035550" h="251459">
                <a:moveTo>
                  <a:pt x="0" y="251079"/>
                </a:moveTo>
                <a:lnTo>
                  <a:pt x="5035296" y="251078"/>
                </a:lnTo>
                <a:lnTo>
                  <a:pt x="5035296" y="0"/>
                </a:lnTo>
                <a:lnTo>
                  <a:pt x="0" y="0"/>
                </a:lnTo>
                <a:lnTo>
                  <a:pt x="0" y="251079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83378" y="311800"/>
            <a:ext cx="4590115" cy="175387"/>
          </a:xfrm>
          <a:custGeom>
            <a:avLst/>
            <a:gdLst/>
            <a:ahLst/>
            <a:cxnLst/>
            <a:rect l="l" t="t" r="r" b="b"/>
            <a:pathLst>
              <a:path w="5048250" h="257175">
                <a:moveTo>
                  <a:pt x="0" y="256794"/>
                </a:moveTo>
                <a:lnTo>
                  <a:pt x="5048250" y="256794"/>
                </a:lnTo>
                <a:lnTo>
                  <a:pt x="5048250" y="0"/>
                </a:lnTo>
                <a:lnTo>
                  <a:pt x="5038090" y="0"/>
                </a:lnTo>
                <a:lnTo>
                  <a:pt x="5042154" y="4572"/>
                </a:lnTo>
                <a:lnTo>
                  <a:pt x="5036058" y="4572"/>
                </a:lnTo>
                <a:lnTo>
                  <a:pt x="5036058" y="243840"/>
                </a:lnTo>
                <a:lnTo>
                  <a:pt x="5042154" y="243840"/>
                </a:lnTo>
                <a:lnTo>
                  <a:pt x="5036058" y="250698"/>
                </a:lnTo>
                <a:lnTo>
                  <a:pt x="0" y="250698"/>
                </a:lnTo>
                <a:lnTo>
                  <a:pt x="0" y="256794"/>
                </a:lnTo>
                <a:close/>
              </a:path>
              <a:path w="5048250" h="257175">
                <a:moveTo>
                  <a:pt x="5036058" y="4572"/>
                </a:moveTo>
                <a:lnTo>
                  <a:pt x="5042154" y="4572"/>
                </a:lnTo>
                <a:lnTo>
                  <a:pt x="5038090" y="0"/>
                </a:lnTo>
                <a:lnTo>
                  <a:pt x="5036058" y="0"/>
                </a:lnTo>
                <a:lnTo>
                  <a:pt x="5036058" y="4572"/>
                </a:lnTo>
                <a:close/>
              </a:path>
              <a:path w="5048250" h="257175">
                <a:moveTo>
                  <a:pt x="12953" y="4572"/>
                </a:moveTo>
                <a:lnTo>
                  <a:pt x="5036058" y="4572"/>
                </a:lnTo>
                <a:lnTo>
                  <a:pt x="5036058" y="0"/>
                </a:lnTo>
                <a:lnTo>
                  <a:pt x="12953" y="0"/>
                </a:lnTo>
                <a:lnTo>
                  <a:pt x="12953" y="4572"/>
                </a:lnTo>
                <a:close/>
              </a:path>
              <a:path w="5048250" h="257175">
                <a:moveTo>
                  <a:pt x="12953" y="250698"/>
                </a:moveTo>
                <a:lnTo>
                  <a:pt x="12953" y="0"/>
                </a:lnTo>
                <a:lnTo>
                  <a:pt x="10922" y="0"/>
                </a:lnTo>
                <a:lnTo>
                  <a:pt x="6857" y="4572"/>
                </a:lnTo>
                <a:lnTo>
                  <a:pt x="0" y="4572"/>
                </a:lnTo>
                <a:lnTo>
                  <a:pt x="0" y="243840"/>
                </a:lnTo>
                <a:lnTo>
                  <a:pt x="6857" y="243840"/>
                </a:lnTo>
                <a:lnTo>
                  <a:pt x="12953" y="250698"/>
                </a:lnTo>
                <a:close/>
              </a:path>
              <a:path w="5048250" h="257175">
                <a:moveTo>
                  <a:pt x="0" y="4572"/>
                </a:moveTo>
                <a:lnTo>
                  <a:pt x="6857" y="4572"/>
                </a:lnTo>
                <a:lnTo>
                  <a:pt x="10922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  <a:path w="5048250" h="257175">
                <a:moveTo>
                  <a:pt x="5036058" y="250698"/>
                </a:moveTo>
                <a:lnTo>
                  <a:pt x="5042154" y="243840"/>
                </a:lnTo>
                <a:lnTo>
                  <a:pt x="5036058" y="243840"/>
                </a:lnTo>
                <a:lnTo>
                  <a:pt x="5036058" y="250698"/>
                </a:lnTo>
                <a:close/>
              </a:path>
              <a:path w="5048250" h="257175">
                <a:moveTo>
                  <a:pt x="12953" y="250698"/>
                </a:moveTo>
                <a:lnTo>
                  <a:pt x="5036058" y="250698"/>
                </a:lnTo>
                <a:lnTo>
                  <a:pt x="5036058" y="243840"/>
                </a:lnTo>
                <a:lnTo>
                  <a:pt x="12953" y="243840"/>
                </a:lnTo>
                <a:lnTo>
                  <a:pt x="12953" y="250698"/>
                </a:lnTo>
                <a:close/>
              </a:path>
              <a:path w="5048250" h="257175">
                <a:moveTo>
                  <a:pt x="0" y="250698"/>
                </a:moveTo>
                <a:lnTo>
                  <a:pt x="12953" y="250698"/>
                </a:lnTo>
                <a:lnTo>
                  <a:pt x="6857" y="243840"/>
                </a:lnTo>
                <a:lnTo>
                  <a:pt x="0" y="243840"/>
                </a:lnTo>
                <a:lnTo>
                  <a:pt x="0" y="250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89613" y="311539"/>
            <a:ext cx="4578568" cy="176844"/>
          </a:xfrm>
          <a:prstGeom prst="rect">
            <a:avLst/>
          </a:prstGeom>
        </p:spPr>
        <p:txBody>
          <a:bodyPr vert="horz" wrap="square" lIns="0" tIns="22734" rIns="0" bIns="0" rtlCol="0">
            <a:spAutoFit/>
          </a:bodyPr>
          <a:lstStyle/>
          <a:p>
            <a:pPr marL="73255">
              <a:spcBef>
                <a:spcPts val="179"/>
              </a:spcBef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0005" y="623599"/>
            <a:ext cx="2388938" cy="18037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048529" y="2598329"/>
            <a:ext cx="2327968" cy="177725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4279" y="2598329"/>
            <a:ext cx="2395866" cy="18177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040907" y="4469126"/>
            <a:ext cx="2267690" cy="171489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41676" y="4500332"/>
            <a:ext cx="2275134" cy="1716401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0" y="844629"/>
            <a:ext cx="4476950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Intensity Level</a:t>
            </a:r>
            <a:r>
              <a:rPr spc="-76" dirty="0"/>
              <a:t> </a:t>
            </a:r>
            <a:r>
              <a:rPr dirty="0"/>
              <a:t>Resolution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833721" y="1410026"/>
            <a:ext cx="7196377" cy="198510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122260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8635" algn="l"/>
              </a:tabLst>
            </a:pPr>
            <a:r>
              <a:rPr sz="2200" b="1" i="1" dirty="0">
                <a:solidFill>
                  <a:srgbClr val="00B0F0"/>
                </a:solidFill>
                <a:latin typeface="Calibri"/>
                <a:cs typeface="Calibri"/>
              </a:rPr>
              <a:t>Intensity level </a:t>
            </a:r>
            <a:r>
              <a:rPr sz="2200" b="1" i="1" spc="-4" dirty="0">
                <a:solidFill>
                  <a:srgbClr val="00B0F0"/>
                </a:solidFill>
                <a:latin typeface="Calibri"/>
                <a:cs typeface="Calibri"/>
              </a:rPr>
              <a:t>resolution</a:t>
            </a:r>
            <a:r>
              <a:rPr sz="2200" b="1" spc="-4" dirty="0">
                <a:solidFill>
                  <a:srgbClr val="00B0F0"/>
                </a:solidFill>
                <a:latin typeface="Calibri"/>
                <a:cs typeface="Calibri"/>
              </a:rPr>
              <a:t>: </a:t>
            </a:r>
            <a:r>
              <a:rPr sz="2200" spc="-4" dirty="0">
                <a:latin typeface="Calibri"/>
                <a:cs typeface="Calibri"/>
              </a:rPr>
              <a:t>number of intensity levels  used to represent the</a:t>
            </a:r>
            <a:r>
              <a:rPr sz="2200" spc="12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image</a:t>
            </a:r>
            <a:endParaRPr sz="2200">
              <a:latin typeface="Calibri"/>
              <a:cs typeface="Calibri"/>
            </a:endParaRPr>
          </a:p>
          <a:p>
            <a:pPr marL="560273" marR="4042" lvl="1" indent="-276853">
              <a:spcBef>
                <a:spcPts val="477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900" spc="-4" dirty="0">
                <a:latin typeface="Calibri"/>
                <a:cs typeface="Calibri"/>
              </a:rPr>
              <a:t>The more intensity levels used, the finer the level of detail  discernable </a:t>
            </a:r>
            <a:r>
              <a:rPr sz="1900" dirty="0">
                <a:latin typeface="Calibri"/>
                <a:cs typeface="Calibri"/>
              </a:rPr>
              <a:t>in an</a:t>
            </a:r>
            <a:r>
              <a:rPr sz="1900" spc="4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image</a:t>
            </a:r>
            <a:endParaRPr sz="1900">
              <a:latin typeface="Calibri"/>
              <a:cs typeface="Calibri"/>
            </a:endParaRPr>
          </a:p>
          <a:p>
            <a:pPr marL="560273" marR="14651" lvl="1" indent="-276853">
              <a:spcBef>
                <a:spcPts val="457"/>
              </a:spcBef>
              <a:buClr>
                <a:srgbClr val="659A9A"/>
              </a:buClr>
              <a:buSzPct val="6875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1900" spc="-4" dirty="0">
                <a:latin typeface="Calibri"/>
                <a:cs typeface="Calibri"/>
              </a:rPr>
              <a:t>Intensity level </a:t>
            </a:r>
            <a:r>
              <a:rPr sz="1900" dirty="0">
                <a:latin typeface="Calibri"/>
                <a:cs typeface="Calibri"/>
              </a:rPr>
              <a:t>resolution </a:t>
            </a:r>
            <a:r>
              <a:rPr sz="1900" spc="-4" dirty="0">
                <a:latin typeface="Calibri"/>
                <a:cs typeface="Calibri"/>
              </a:rPr>
              <a:t>usually </a:t>
            </a:r>
            <a:r>
              <a:rPr sz="1900" dirty="0">
                <a:latin typeface="Calibri"/>
                <a:cs typeface="Calibri"/>
              </a:rPr>
              <a:t>given in terms </a:t>
            </a:r>
            <a:r>
              <a:rPr sz="1900" spc="-4" dirty="0">
                <a:latin typeface="Calibri"/>
                <a:cs typeface="Calibri"/>
              </a:rPr>
              <a:t>of number  of bits used </a:t>
            </a:r>
            <a:r>
              <a:rPr sz="1900" dirty="0">
                <a:latin typeface="Calibri"/>
                <a:cs typeface="Calibri"/>
              </a:rPr>
              <a:t>to </a:t>
            </a:r>
            <a:r>
              <a:rPr sz="1900" spc="-4" dirty="0">
                <a:latin typeface="Calibri"/>
                <a:cs typeface="Calibri"/>
              </a:rPr>
              <a:t>store </a:t>
            </a:r>
            <a:r>
              <a:rPr sz="1900" dirty="0">
                <a:latin typeface="Calibri"/>
                <a:cs typeface="Calibri"/>
              </a:rPr>
              <a:t>each </a:t>
            </a:r>
            <a:r>
              <a:rPr sz="1900" spc="-4" dirty="0">
                <a:latin typeface="Calibri"/>
                <a:cs typeface="Calibri"/>
              </a:rPr>
              <a:t>intensity</a:t>
            </a:r>
            <a:r>
              <a:rPr sz="1900" spc="-12" dirty="0">
                <a:latin typeface="Calibri"/>
                <a:cs typeface="Calibri"/>
              </a:rPr>
              <a:t> </a:t>
            </a:r>
            <a:r>
              <a:rPr sz="1900" spc="-4" dirty="0">
                <a:latin typeface="Calibri"/>
                <a:cs typeface="Calibri"/>
              </a:rPr>
              <a:t>level</a:t>
            </a:r>
            <a:endParaRPr sz="1900">
              <a:latin typeface="Calibri"/>
              <a:cs typeface="Calibri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1407865" y="3316507"/>
          <a:ext cx="6343019" cy="15374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114340"/>
                <a:gridCol w="2114340"/>
                <a:gridCol w="2114339"/>
              </a:tblGrid>
              <a:tr h="39520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100" b="1" dirty="0">
                          <a:latin typeface="Arial"/>
                          <a:cs typeface="Arial"/>
                        </a:rPr>
                        <a:t>Number of</a:t>
                      </a:r>
                      <a:r>
                        <a:rPr sz="1100" b="1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b="1" dirty="0">
                          <a:latin typeface="Arial"/>
                          <a:cs typeface="Arial"/>
                        </a:rPr>
                        <a:t>Bits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999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846455" marR="201295" indent="-63881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Number of Intensity  Levels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688340">
                        <a:lnSpc>
                          <a:spcPct val="100000"/>
                        </a:lnSpc>
                        <a:spcBef>
                          <a:spcPts val="1270"/>
                        </a:spcBef>
                      </a:pPr>
                      <a:r>
                        <a:rPr sz="1100" b="1" spc="-5" dirty="0">
                          <a:latin typeface="Arial"/>
                          <a:cs typeface="Arial"/>
                        </a:rPr>
                        <a:t>Examples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10999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83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41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41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5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0,</a:t>
                      </a:r>
                      <a:r>
                        <a:rPr sz="1100" dirty="0">
                          <a:latin typeface="Arial"/>
                          <a:cs typeface="Arial"/>
                        </a:rPr>
                        <a:t> 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416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8392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2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5473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00, 01, 10,</a:t>
                      </a:r>
                      <a:r>
                        <a:rPr sz="1100" spc="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65" dirty="0">
                          <a:latin typeface="Arial"/>
                          <a:cs typeface="Arial"/>
                        </a:rPr>
                        <a:t>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27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83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4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394970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0000, 0101,</a:t>
                      </a:r>
                      <a:r>
                        <a:rPr sz="1100" spc="-1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125" dirty="0">
                          <a:latin typeface="Arial"/>
                          <a:cs typeface="Arial"/>
                        </a:rPr>
                        <a:t>1111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270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865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dirty="0">
                          <a:latin typeface="Arial"/>
                          <a:cs typeface="Arial"/>
                        </a:rPr>
                        <a:t>8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256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35" dirty="0">
                          <a:latin typeface="Arial"/>
                          <a:cs typeface="Arial"/>
                        </a:rPr>
                        <a:t>00110011,</a:t>
                      </a:r>
                      <a:r>
                        <a:rPr sz="1100" spc="-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100" spc="-5" dirty="0">
                          <a:latin typeface="Arial"/>
                          <a:cs typeface="Arial"/>
                        </a:rPr>
                        <a:t>01010101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839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65,536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59715">
                        <a:lnSpc>
                          <a:spcPct val="100000"/>
                        </a:lnSpc>
                        <a:spcBef>
                          <a:spcPts val="310"/>
                        </a:spcBef>
                      </a:pPr>
                      <a:r>
                        <a:rPr sz="1100" spc="-5" dirty="0">
                          <a:latin typeface="Arial"/>
                          <a:cs typeface="Arial"/>
                        </a:rPr>
                        <a:t>1010101010101010</a:t>
                      </a:r>
                      <a:endParaRPr sz="1100">
                        <a:latin typeface="Arial"/>
                        <a:cs typeface="Arial"/>
                      </a:endParaRPr>
                    </a:p>
                  </a:txBody>
                  <a:tcPr marL="0" marR="0" marT="26849" marB="0">
                    <a:lnL w="28575">
                      <a:solidFill>
                        <a:srgbClr val="000000"/>
                      </a:solidFill>
                      <a:prstDash val="solid"/>
                    </a:lnL>
                    <a:lnR w="28575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283391" y="677297"/>
            <a:ext cx="769441" cy="3634196"/>
          </a:xfrm>
          <a:prstGeom prst="rect">
            <a:avLst/>
          </a:prstGeom>
        </p:spPr>
        <p:txBody>
          <a:bodyPr vert="vert" wrap="square" lIns="0" tIns="0" rIns="0" bIns="0" rtlCol="0">
            <a:spAutoFit/>
          </a:bodyPr>
          <a:lstStyle/>
          <a:p>
            <a:pPr marL="10104">
              <a:lnSpc>
                <a:spcPts val="3026"/>
              </a:lnSpc>
            </a:pPr>
            <a:r>
              <a:rPr sz="3100" b="1" dirty="0">
                <a:solidFill>
                  <a:srgbClr val="330065"/>
                </a:solidFill>
                <a:latin typeface="Calibri"/>
                <a:cs typeface="Calibri"/>
              </a:rPr>
              <a:t>Intensity Level</a:t>
            </a:r>
            <a:r>
              <a:rPr sz="3100" b="1" spc="-88" dirty="0">
                <a:solidFill>
                  <a:srgbClr val="330065"/>
                </a:solidFill>
                <a:latin typeface="Calibri"/>
                <a:cs typeface="Calibri"/>
              </a:rPr>
              <a:t> </a:t>
            </a:r>
            <a:r>
              <a:rPr sz="3100" b="1" spc="-4" dirty="0">
                <a:solidFill>
                  <a:srgbClr val="330065"/>
                </a:solidFill>
                <a:latin typeface="Calibri"/>
                <a:cs typeface="Calibri"/>
              </a:rPr>
              <a:t>Resolution</a:t>
            </a:r>
            <a:endParaRPr sz="3100">
              <a:latin typeface="Calibri"/>
              <a:cs typeface="Calibri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15709" y="311800"/>
            <a:ext cx="176675" cy="175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89613" y="311539"/>
            <a:ext cx="4578568" cy="171490"/>
          </a:xfrm>
          <a:custGeom>
            <a:avLst/>
            <a:gdLst/>
            <a:ahLst/>
            <a:cxnLst/>
            <a:rect l="l" t="t" r="r" b="b"/>
            <a:pathLst>
              <a:path w="5035550" h="251459">
                <a:moveTo>
                  <a:pt x="0" y="251079"/>
                </a:moveTo>
                <a:lnTo>
                  <a:pt x="5035296" y="251078"/>
                </a:lnTo>
                <a:lnTo>
                  <a:pt x="5035296" y="0"/>
                </a:lnTo>
                <a:lnTo>
                  <a:pt x="0" y="0"/>
                </a:lnTo>
                <a:lnTo>
                  <a:pt x="0" y="251079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3378" y="311800"/>
            <a:ext cx="4590115" cy="175387"/>
          </a:xfrm>
          <a:custGeom>
            <a:avLst/>
            <a:gdLst/>
            <a:ahLst/>
            <a:cxnLst/>
            <a:rect l="l" t="t" r="r" b="b"/>
            <a:pathLst>
              <a:path w="5048250" h="257175">
                <a:moveTo>
                  <a:pt x="0" y="256794"/>
                </a:moveTo>
                <a:lnTo>
                  <a:pt x="5048250" y="256794"/>
                </a:lnTo>
                <a:lnTo>
                  <a:pt x="5048250" y="0"/>
                </a:lnTo>
                <a:lnTo>
                  <a:pt x="5038090" y="0"/>
                </a:lnTo>
                <a:lnTo>
                  <a:pt x="5042154" y="4572"/>
                </a:lnTo>
                <a:lnTo>
                  <a:pt x="5036058" y="4572"/>
                </a:lnTo>
                <a:lnTo>
                  <a:pt x="5036058" y="243840"/>
                </a:lnTo>
                <a:lnTo>
                  <a:pt x="5042154" y="243840"/>
                </a:lnTo>
                <a:lnTo>
                  <a:pt x="5036058" y="250698"/>
                </a:lnTo>
                <a:lnTo>
                  <a:pt x="0" y="250698"/>
                </a:lnTo>
                <a:lnTo>
                  <a:pt x="0" y="256794"/>
                </a:lnTo>
                <a:close/>
              </a:path>
              <a:path w="5048250" h="257175">
                <a:moveTo>
                  <a:pt x="5036058" y="4572"/>
                </a:moveTo>
                <a:lnTo>
                  <a:pt x="5042154" y="4572"/>
                </a:lnTo>
                <a:lnTo>
                  <a:pt x="5038090" y="0"/>
                </a:lnTo>
                <a:lnTo>
                  <a:pt x="5036058" y="0"/>
                </a:lnTo>
                <a:lnTo>
                  <a:pt x="5036058" y="4572"/>
                </a:lnTo>
                <a:close/>
              </a:path>
              <a:path w="5048250" h="257175">
                <a:moveTo>
                  <a:pt x="12953" y="4572"/>
                </a:moveTo>
                <a:lnTo>
                  <a:pt x="5036058" y="4572"/>
                </a:lnTo>
                <a:lnTo>
                  <a:pt x="5036058" y="0"/>
                </a:lnTo>
                <a:lnTo>
                  <a:pt x="12953" y="0"/>
                </a:lnTo>
                <a:lnTo>
                  <a:pt x="12953" y="4572"/>
                </a:lnTo>
                <a:close/>
              </a:path>
              <a:path w="5048250" h="257175">
                <a:moveTo>
                  <a:pt x="12953" y="250698"/>
                </a:moveTo>
                <a:lnTo>
                  <a:pt x="12953" y="0"/>
                </a:lnTo>
                <a:lnTo>
                  <a:pt x="10922" y="0"/>
                </a:lnTo>
                <a:lnTo>
                  <a:pt x="6857" y="4572"/>
                </a:lnTo>
                <a:lnTo>
                  <a:pt x="0" y="4572"/>
                </a:lnTo>
                <a:lnTo>
                  <a:pt x="0" y="243840"/>
                </a:lnTo>
                <a:lnTo>
                  <a:pt x="6857" y="243840"/>
                </a:lnTo>
                <a:lnTo>
                  <a:pt x="12953" y="250698"/>
                </a:lnTo>
                <a:close/>
              </a:path>
              <a:path w="5048250" h="257175">
                <a:moveTo>
                  <a:pt x="0" y="4572"/>
                </a:moveTo>
                <a:lnTo>
                  <a:pt x="6857" y="4572"/>
                </a:lnTo>
                <a:lnTo>
                  <a:pt x="10922" y="0"/>
                </a:lnTo>
                <a:lnTo>
                  <a:pt x="0" y="0"/>
                </a:lnTo>
                <a:lnTo>
                  <a:pt x="0" y="4572"/>
                </a:lnTo>
                <a:close/>
              </a:path>
              <a:path w="5048250" h="257175">
                <a:moveTo>
                  <a:pt x="5036058" y="250698"/>
                </a:moveTo>
                <a:lnTo>
                  <a:pt x="5042154" y="243840"/>
                </a:lnTo>
                <a:lnTo>
                  <a:pt x="5036058" y="243840"/>
                </a:lnTo>
                <a:lnTo>
                  <a:pt x="5036058" y="250698"/>
                </a:lnTo>
                <a:close/>
              </a:path>
              <a:path w="5048250" h="257175">
                <a:moveTo>
                  <a:pt x="12953" y="250698"/>
                </a:moveTo>
                <a:lnTo>
                  <a:pt x="5036058" y="250698"/>
                </a:lnTo>
                <a:lnTo>
                  <a:pt x="5036058" y="243840"/>
                </a:lnTo>
                <a:lnTo>
                  <a:pt x="12953" y="243840"/>
                </a:lnTo>
                <a:lnTo>
                  <a:pt x="12953" y="250698"/>
                </a:lnTo>
                <a:close/>
              </a:path>
              <a:path w="5048250" h="257175">
                <a:moveTo>
                  <a:pt x="0" y="250698"/>
                </a:moveTo>
                <a:lnTo>
                  <a:pt x="12953" y="250698"/>
                </a:lnTo>
                <a:lnTo>
                  <a:pt x="6857" y="243840"/>
                </a:lnTo>
                <a:lnTo>
                  <a:pt x="0" y="243840"/>
                </a:lnTo>
                <a:lnTo>
                  <a:pt x="0" y="25069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89613" y="311539"/>
            <a:ext cx="4578568" cy="176844"/>
          </a:xfrm>
          <a:prstGeom prst="rect">
            <a:avLst/>
          </a:prstGeom>
        </p:spPr>
        <p:txBody>
          <a:bodyPr vert="horz" wrap="square" lIns="0" tIns="22734" rIns="0" bIns="0" rtlCol="0">
            <a:spAutoFit/>
          </a:bodyPr>
          <a:lstStyle/>
          <a:p>
            <a:pPr marL="73255">
              <a:spcBef>
                <a:spcPts val="179"/>
              </a:spcBef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2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094238" y="1187795"/>
            <a:ext cx="2260007" cy="36294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6332" y="1193583"/>
            <a:ext cx="2222531" cy="3615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705" y="811891"/>
            <a:ext cx="3566433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Saturation &amp;</a:t>
            </a:r>
            <a:r>
              <a:rPr sz="3100" spc="-80" dirty="0"/>
              <a:t> </a:t>
            </a:r>
            <a:r>
              <a:rPr sz="3100" dirty="0"/>
              <a:t>Noise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1310867" y="1326187"/>
            <a:ext cx="4479259" cy="354671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709" y="4856277"/>
            <a:ext cx="238339" cy="13251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92207" y="2252923"/>
            <a:ext cx="2666886" cy="110280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13135">
              <a:spcBef>
                <a:spcPts val="80"/>
              </a:spcBef>
            </a:pPr>
            <a:r>
              <a:rPr b="1" spc="-4" dirty="0">
                <a:solidFill>
                  <a:srgbClr val="00B0F0"/>
                </a:solidFill>
                <a:latin typeface="Arial"/>
                <a:cs typeface="Arial"/>
              </a:rPr>
              <a:t>Saturation</a:t>
            </a:r>
            <a:r>
              <a:rPr spc="-4" dirty="0">
                <a:latin typeface="Arial"/>
                <a:cs typeface="Arial"/>
              </a:rPr>
              <a:t>: highest intensity  value above which color is  washed</a:t>
            </a:r>
            <a:r>
              <a:rPr spc="-12" dirty="0">
                <a:latin typeface="Arial"/>
                <a:cs typeface="Arial"/>
              </a:rPr>
              <a:t> </a:t>
            </a:r>
            <a:r>
              <a:rPr dirty="0">
                <a:latin typeface="Arial"/>
                <a:cs typeface="Arial"/>
              </a:rPr>
              <a:t>out</a:t>
            </a:r>
            <a:endParaRPr>
              <a:latin typeface="Arial"/>
              <a:cs typeface="Arial"/>
            </a:endParaRPr>
          </a:p>
          <a:p>
            <a:pPr>
              <a:spcBef>
                <a:spcPts val="24"/>
              </a:spcBef>
            </a:pPr>
            <a:endParaRPr sz="1500">
              <a:latin typeface="Arial"/>
              <a:cs typeface="Arial"/>
            </a:endParaRPr>
          </a:p>
          <a:p>
            <a:pPr marL="10104"/>
            <a:r>
              <a:rPr b="1" spc="-4" dirty="0">
                <a:solidFill>
                  <a:srgbClr val="00B0F0"/>
                </a:solidFill>
                <a:latin typeface="Arial"/>
                <a:cs typeface="Arial"/>
              </a:rPr>
              <a:t>Noise</a:t>
            </a:r>
            <a:r>
              <a:rPr spc="-4" dirty="0">
                <a:latin typeface="Arial"/>
                <a:cs typeface="Arial"/>
              </a:rPr>
              <a:t>: grainy texture</a:t>
            </a:r>
            <a:r>
              <a:rPr spc="-6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pattern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0" y="811371"/>
            <a:ext cx="6397293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spc="-4" dirty="0"/>
              <a:t>Resolution: How Much </a:t>
            </a:r>
            <a:r>
              <a:rPr sz="3100" dirty="0"/>
              <a:t>Is</a:t>
            </a:r>
            <a:r>
              <a:rPr sz="3100" spc="-56" dirty="0"/>
              <a:t> </a:t>
            </a:r>
            <a:r>
              <a:rPr sz="3100" dirty="0"/>
              <a:t>Enough?</a:t>
            </a:r>
            <a:endParaRPr sz="3100"/>
          </a:p>
        </p:txBody>
      </p:sp>
      <p:sp>
        <p:nvSpPr>
          <p:cNvPr id="3" name="object 3"/>
          <p:cNvSpPr txBox="1"/>
          <p:nvPr/>
        </p:nvSpPr>
        <p:spPr>
          <a:xfrm>
            <a:off x="903010" y="1434970"/>
            <a:ext cx="7108038" cy="245446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 indent="-505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8635" algn="l"/>
              </a:tabLst>
            </a:pPr>
            <a:r>
              <a:rPr sz="2200" spc="-4" dirty="0">
                <a:latin typeface="Calibri"/>
                <a:cs typeface="Calibri"/>
              </a:rPr>
              <a:t>The big question with resolution is always </a:t>
            </a:r>
            <a:r>
              <a:rPr sz="2200" i="1" dirty="0">
                <a:latin typeface="Calibri"/>
                <a:cs typeface="Calibri"/>
              </a:rPr>
              <a:t>how </a:t>
            </a:r>
            <a:r>
              <a:rPr sz="2200" i="1" spc="-4" dirty="0">
                <a:latin typeface="Calibri"/>
                <a:cs typeface="Calibri"/>
              </a:rPr>
              <a:t>much  is </a:t>
            </a:r>
            <a:r>
              <a:rPr sz="2200" i="1" dirty="0">
                <a:latin typeface="Calibri"/>
                <a:cs typeface="Calibri"/>
              </a:rPr>
              <a:t>enough</a:t>
            </a:r>
            <a:r>
              <a:rPr sz="2200" dirty="0">
                <a:latin typeface="Calibri"/>
                <a:cs typeface="Calibri"/>
              </a:rPr>
              <a:t>?</a:t>
            </a:r>
            <a:endParaRPr sz="2200">
              <a:latin typeface="Calibri"/>
              <a:cs typeface="Calibri"/>
            </a:endParaRPr>
          </a:p>
          <a:p>
            <a:pPr marL="560273" marR="188441" lvl="1" indent="-276853">
              <a:spcBef>
                <a:spcPts val="509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2100" spc="-4" dirty="0">
                <a:latin typeface="Calibri"/>
                <a:cs typeface="Calibri"/>
              </a:rPr>
              <a:t>Depends on what is in the image </a:t>
            </a:r>
            <a:r>
              <a:rPr sz="2100" i="1" spc="-8" dirty="0">
                <a:solidFill>
                  <a:srgbClr val="00B0F0"/>
                </a:solidFill>
                <a:latin typeface="Calibri"/>
                <a:cs typeface="Calibri"/>
              </a:rPr>
              <a:t>(details) </a:t>
            </a:r>
            <a:r>
              <a:rPr sz="2100" spc="-4" dirty="0">
                <a:latin typeface="Calibri"/>
                <a:cs typeface="Calibri"/>
              </a:rPr>
              <a:t>and what  you would like to do with it</a:t>
            </a:r>
            <a:r>
              <a:rPr sz="2100" spc="52" dirty="0">
                <a:latin typeface="Calibri"/>
                <a:cs typeface="Calibri"/>
              </a:rPr>
              <a:t> </a:t>
            </a:r>
            <a:r>
              <a:rPr sz="2100" i="1" spc="-4" dirty="0">
                <a:solidFill>
                  <a:srgbClr val="00B0F0"/>
                </a:solidFill>
                <a:latin typeface="Calibri"/>
                <a:cs typeface="Calibri"/>
              </a:rPr>
              <a:t>(applications)</a:t>
            </a:r>
            <a:endParaRPr sz="2100">
              <a:latin typeface="Calibri"/>
              <a:cs typeface="Calibri"/>
            </a:endParaRPr>
          </a:p>
          <a:p>
            <a:pPr marL="560273" lvl="1" indent="-276853">
              <a:spcBef>
                <a:spcPts val="497"/>
              </a:spcBef>
              <a:buClr>
                <a:srgbClr val="659A9A"/>
              </a:buClr>
              <a:buSzPct val="69230"/>
              <a:buFont typeface="Wingdings"/>
              <a:buChar char=""/>
              <a:tabLst>
                <a:tab pos="560273" algn="l"/>
                <a:tab pos="560779" algn="l"/>
              </a:tabLst>
            </a:pPr>
            <a:r>
              <a:rPr sz="2100" spc="-4" dirty="0">
                <a:latin typeface="Calibri"/>
                <a:cs typeface="Calibri"/>
              </a:rPr>
              <a:t>Key</a:t>
            </a:r>
            <a:r>
              <a:rPr sz="2100" spc="-12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questions:</a:t>
            </a:r>
            <a:endParaRPr sz="2100">
              <a:latin typeface="Calibri"/>
              <a:cs typeface="Calibri"/>
            </a:endParaRPr>
          </a:p>
          <a:p>
            <a:pPr marL="795699" lvl="2" indent="-234416">
              <a:spcBef>
                <a:spcPts val="450"/>
              </a:spcBef>
              <a:buClr>
                <a:srgbClr val="CCCC00"/>
              </a:buClr>
              <a:buSzPct val="69565"/>
              <a:buFont typeface="Wingdings"/>
              <a:buChar char=""/>
              <a:tabLst>
                <a:tab pos="795699" algn="l"/>
                <a:tab pos="796205" algn="l"/>
              </a:tabLst>
            </a:pPr>
            <a:r>
              <a:rPr sz="1800" spc="-4" dirty="0">
                <a:latin typeface="Calibri"/>
                <a:cs typeface="Calibri"/>
              </a:rPr>
              <a:t>Does image look aesthetically</a:t>
            </a:r>
            <a:r>
              <a:rPr sz="1800" spc="60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pleasing?</a:t>
            </a:r>
            <a:endParaRPr sz="1800">
              <a:latin typeface="Calibri"/>
              <a:cs typeface="Calibri"/>
            </a:endParaRPr>
          </a:p>
          <a:p>
            <a:pPr marL="795699" lvl="2" indent="-234416">
              <a:spcBef>
                <a:spcPts val="442"/>
              </a:spcBef>
              <a:buClr>
                <a:srgbClr val="CCCC00"/>
              </a:buClr>
              <a:buSzPct val="69565"/>
              <a:buFont typeface="Wingdings"/>
              <a:buChar char=""/>
              <a:tabLst>
                <a:tab pos="795699" algn="l"/>
                <a:tab pos="796205" algn="l"/>
              </a:tabLst>
            </a:pPr>
            <a:r>
              <a:rPr sz="1800" spc="-4" dirty="0">
                <a:latin typeface="Calibri"/>
                <a:cs typeface="Calibri"/>
              </a:rPr>
              <a:t>Can you see what you need to see in</a:t>
            </a:r>
            <a:r>
              <a:rPr sz="1800" spc="119" dirty="0">
                <a:latin typeface="Calibri"/>
                <a:cs typeface="Calibri"/>
              </a:rPr>
              <a:t> </a:t>
            </a:r>
            <a:r>
              <a:rPr sz="1800" spc="-8" dirty="0">
                <a:latin typeface="Calibri"/>
                <a:cs typeface="Calibri"/>
              </a:rPr>
              <a:t>image?</a:t>
            </a:r>
            <a:endParaRPr sz="18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1" y="844629"/>
            <a:ext cx="5911722" cy="456479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/>
              <a:t>Resolution: How </a:t>
            </a:r>
            <a:r>
              <a:rPr spc="-4" dirty="0"/>
              <a:t>Much </a:t>
            </a:r>
            <a:r>
              <a:rPr dirty="0"/>
              <a:t>Is</a:t>
            </a:r>
            <a:r>
              <a:rPr spc="-44" dirty="0"/>
              <a:t> </a:t>
            </a:r>
            <a:r>
              <a:rPr dirty="0"/>
              <a:t>Enough?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902942" y="3592623"/>
            <a:ext cx="7019123" cy="687311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 marR="4042">
              <a:spcBef>
                <a:spcPts val="80"/>
              </a:spcBef>
              <a:buClr>
                <a:srgbClr val="330065"/>
              </a:buClr>
              <a:buSzPct val="66071"/>
              <a:buFont typeface="Wingdings"/>
              <a:buChar char=""/>
              <a:tabLst>
                <a:tab pos="159140" algn="l"/>
              </a:tabLst>
            </a:pPr>
            <a:r>
              <a:rPr sz="2200" b="1" dirty="0">
                <a:solidFill>
                  <a:srgbClr val="00B0F0"/>
                </a:solidFill>
                <a:latin typeface="Calibri"/>
                <a:cs typeface="Calibri"/>
              </a:rPr>
              <a:t>Example: </a:t>
            </a:r>
            <a:r>
              <a:rPr sz="2200" spc="-4" dirty="0">
                <a:latin typeface="Calibri"/>
                <a:cs typeface="Calibri"/>
              </a:rPr>
              <a:t>Picture on </a:t>
            </a:r>
            <a:r>
              <a:rPr sz="2200" dirty="0">
                <a:latin typeface="Calibri"/>
                <a:cs typeface="Calibri"/>
              </a:rPr>
              <a:t>right </a:t>
            </a:r>
            <a:r>
              <a:rPr sz="2200" spc="-4" dirty="0">
                <a:latin typeface="Calibri"/>
                <a:cs typeface="Calibri"/>
              </a:rPr>
              <a:t>okay </a:t>
            </a:r>
            <a:r>
              <a:rPr sz="2200" dirty="0">
                <a:latin typeface="Calibri"/>
                <a:cs typeface="Calibri"/>
              </a:rPr>
              <a:t>for </a:t>
            </a:r>
            <a:r>
              <a:rPr sz="2200" spc="-4" dirty="0">
                <a:latin typeface="Calibri"/>
                <a:cs typeface="Calibri"/>
              </a:rPr>
              <a:t>counting number  of </a:t>
            </a:r>
            <a:r>
              <a:rPr sz="2200" dirty="0">
                <a:latin typeface="Calibri"/>
                <a:cs typeface="Calibri"/>
              </a:rPr>
              <a:t>cars, </a:t>
            </a:r>
            <a:r>
              <a:rPr sz="2200" spc="-4" dirty="0">
                <a:latin typeface="Calibri"/>
                <a:cs typeface="Calibri"/>
              </a:rPr>
              <a:t>but not </a:t>
            </a:r>
            <a:r>
              <a:rPr sz="2200" dirty="0">
                <a:latin typeface="Calibri"/>
                <a:cs typeface="Calibri"/>
              </a:rPr>
              <a:t>for reading </a:t>
            </a:r>
            <a:r>
              <a:rPr sz="2200" spc="-4" dirty="0">
                <a:latin typeface="Calibri"/>
                <a:cs typeface="Calibri"/>
              </a:rPr>
              <a:t>the number</a:t>
            </a:r>
            <a:r>
              <a:rPr sz="2200" spc="16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plate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9968" y="1549643"/>
            <a:ext cx="2915502" cy="16411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80419" y="1547564"/>
            <a:ext cx="2936287" cy="16431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03010" y="811371"/>
            <a:ext cx="4845314" cy="48725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3100" dirty="0"/>
              <a:t>Intensity Level</a:t>
            </a:r>
            <a:r>
              <a:rPr sz="3100" spc="-84" dirty="0"/>
              <a:t> </a:t>
            </a:r>
            <a:r>
              <a:rPr sz="3100" spc="-4" dirty="0"/>
              <a:t>Resolution</a:t>
            </a:r>
            <a:endParaRPr sz="3100"/>
          </a:p>
        </p:txBody>
      </p:sp>
      <p:sp>
        <p:nvSpPr>
          <p:cNvPr id="3" name="object 3"/>
          <p:cNvSpPr/>
          <p:nvPr/>
        </p:nvSpPr>
        <p:spPr>
          <a:xfrm>
            <a:off x="415708" y="4856277"/>
            <a:ext cx="233490" cy="13251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15362" y="1424404"/>
            <a:ext cx="228640" cy="3434125"/>
          </a:xfrm>
          <a:custGeom>
            <a:avLst/>
            <a:gdLst/>
            <a:ahLst/>
            <a:cxnLst/>
            <a:rect l="l" t="t" r="r" b="b"/>
            <a:pathLst>
              <a:path w="251459" h="5035550">
                <a:moveTo>
                  <a:pt x="251079" y="5035296"/>
                </a:moveTo>
                <a:lnTo>
                  <a:pt x="251078" y="0"/>
                </a:lnTo>
                <a:lnTo>
                  <a:pt x="0" y="0"/>
                </a:lnTo>
                <a:lnTo>
                  <a:pt x="0" y="5035296"/>
                </a:lnTo>
                <a:lnTo>
                  <a:pt x="251079" y="5035296"/>
                </a:lnTo>
                <a:close/>
              </a:path>
            </a:pathLst>
          </a:custGeom>
          <a:solidFill>
            <a:srgbClr val="6699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15709" y="1420246"/>
            <a:ext cx="233836" cy="3442786"/>
          </a:xfrm>
          <a:custGeom>
            <a:avLst/>
            <a:gdLst/>
            <a:ahLst/>
            <a:cxnLst/>
            <a:rect l="l" t="t" r="r" b="b"/>
            <a:pathLst>
              <a:path w="257175" h="5048250">
                <a:moveTo>
                  <a:pt x="256794" y="5048250"/>
                </a:moveTo>
                <a:lnTo>
                  <a:pt x="256794" y="0"/>
                </a:lnTo>
                <a:lnTo>
                  <a:pt x="0" y="0"/>
                </a:lnTo>
                <a:lnTo>
                  <a:pt x="0" y="10159"/>
                </a:lnTo>
                <a:lnTo>
                  <a:pt x="4571" y="6095"/>
                </a:lnTo>
                <a:lnTo>
                  <a:pt x="4571" y="12191"/>
                </a:lnTo>
                <a:lnTo>
                  <a:pt x="243840" y="12191"/>
                </a:lnTo>
                <a:lnTo>
                  <a:pt x="243840" y="6095"/>
                </a:lnTo>
                <a:lnTo>
                  <a:pt x="250698" y="12191"/>
                </a:lnTo>
                <a:lnTo>
                  <a:pt x="250698" y="5048250"/>
                </a:lnTo>
                <a:lnTo>
                  <a:pt x="256794" y="5048250"/>
                </a:lnTo>
                <a:close/>
              </a:path>
              <a:path w="257175" h="5048250">
                <a:moveTo>
                  <a:pt x="4571" y="12191"/>
                </a:moveTo>
                <a:lnTo>
                  <a:pt x="4571" y="6095"/>
                </a:lnTo>
                <a:lnTo>
                  <a:pt x="0" y="10159"/>
                </a:lnTo>
                <a:lnTo>
                  <a:pt x="0" y="12191"/>
                </a:lnTo>
                <a:lnTo>
                  <a:pt x="4571" y="12191"/>
                </a:lnTo>
                <a:close/>
              </a:path>
              <a:path w="257175" h="5048250">
                <a:moveTo>
                  <a:pt x="4572" y="5035296"/>
                </a:moveTo>
                <a:lnTo>
                  <a:pt x="4571" y="12191"/>
                </a:lnTo>
                <a:lnTo>
                  <a:pt x="0" y="12191"/>
                </a:lnTo>
                <a:lnTo>
                  <a:pt x="0" y="5035296"/>
                </a:lnTo>
                <a:lnTo>
                  <a:pt x="4572" y="5035296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0" y="5035296"/>
                </a:lnTo>
                <a:lnTo>
                  <a:pt x="0" y="5037328"/>
                </a:lnTo>
                <a:lnTo>
                  <a:pt x="4572" y="5041392"/>
                </a:lnTo>
                <a:lnTo>
                  <a:pt x="4572" y="5048250"/>
                </a:lnTo>
                <a:lnTo>
                  <a:pt x="243840" y="5048250"/>
                </a:lnTo>
                <a:lnTo>
                  <a:pt x="243840" y="5041392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4572" y="5048250"/>
                </a:moveTo>
                <a:lnTo>
                  <a:pt x="4572" y="5041392"/>
                </a:lnTo>
                <a:lnTo>
                  <a:pt x="0" y="5037328"/>
                </a:lnTo>
                <a:lnTo>
                  <a:pt x="0" y="5048250"/>
                </a:lnTo>
                <a:lnTo>
                  <a:pt x="4572" y="5048250"/>
                </a:lnTo>
                <a:close/>
              </a:path>
              <a:path w="257175" h="5048250">
                <a:moveTo>
                  <a:pt x="250698" y="12191"/>
                </a:moveTo>
                <a:lnTo>
                  <a:pt x="243840" y="6095"/>
                </a:lnTo>
                <a:lnTo>
                  <a:pt x="243840" y="12191"/>
                </a:lnTo>
                <a:lnTo>
                  <a:pt x="250698" y="12191"/>
                </a:lnTo>
                <a:close/>
              </a:path>
              <a:path w="257175" h="5048250">
                <a:moveTo>
                  <a:pt x="250698" y="5035296"/>
                </a:moveTo>
                <a:lnTo>
                  <a:pt x="250698" y="12191"/>
                </a:lnTo>
                <a:lnTo>
                  <a:pt x="243840" y="12191"/>
                </a:lnTo>
                <a:lnTo>
                  <a:pt x="243840" y="5035296"/>
                </a:lnTo>
                <a:lnTo>
                  <a:pt x="250698" y="5035296"/>
                </a:lnTo>
                <a:close/>
              </a:path>
              <a:path w="257175" h="5048250">
                <a:moveTo>
                  <a:pt x="250698" y="5048250"/>
                </a:moveTo>
                <a:lnTo>
                  <a:pt x="250698" y="5035296"/>
                </a:lnTo>
                <a:lnTo>
                  <a:pt x="243840" y="5041392"/>
                </a:lnTo>
                <a:lnTo>
                  <a:pt x="243840" y="5048250"/>
                </a:lnTo>
                <a:lnTo>
                  <a:pt x="250698" y="504825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2923" y="1479140"/>
            <a:ext cx="282129" cy="3324995"/>
          </a:xfrm>
          <a:prstGeom prst="rect">
            <a:avLst/>
          </a:prstGeom>
        </p:spPr>
        <p:txBody>
          <a:bodyPr vert="vert270" wrap="square" lIns="0" tIns="0" rIns="0" bIns="0" rtlCol="0">
            <a:spAutoFit/>
          </a:bodyPr>
          <a:lstStyle/>
          <a:p>
            <a:pPr marL="10104">
              <a:lnSpc>
                <a:spcPts val="1134"/>
              </a:lnSpc>
            </a:pP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Images taken from Gonzalez </a:t>
            </a:r>
            <a:r>
              <a:rPr sz="1000" dirty="0">
                <a:solidFill>
                  <a:srgbClr val="FFFFFF"/>
                </a:solidFill>
                <a:latin typeface="Arial"/>
                <a:cs typeface="Arial"/>
              </a:rPr>
              <a:t>&amp;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Woods, </a:t>
            </a:r>
            <a:r>
              <a:rPr sz="1000" spc="-4" dirty="0">
                <a:solidFill>
                  <a:srgbClr val="FFFFFF"/>
                </a:solidFill>
                <a:latin typeface="Arial"/>
                <a:cs typeface="Arial"/>
              </a:rPr>
              <a:t>Digital Image Processing</a:t>
            </a:r>
            <a:r>
              <a:rPr sz="1000" spc="-36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000" spc="-8" dirty="0">
                <a:solidFill>
                  <a:srgbClr val="FFFFFF"/>
                </a:solidFill>
                <a:latin typeface="Arial"/>
                <a:cs typeface="Arial"/>
              </a:rPr>
              <a:t>(2002)</a:t>
            </a:r>
            <a:endParaRPr sz="1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11974" y="1863980"/>
            <a:ext cx="7954437" cy="19333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478767" y="3868045"/>
            <a:ext cx="993659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Low</a:t>
            </a:r>
            <a:r>
              <a:rPr spc="-48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Detail</a:t>
            </a:r>
            <a:endParaRPr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892537" y="3868045"/>
            <a:ext cx="1352208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Medium</a:t>
            </a:r>
            <a:r>
              <a:rPr spc="-36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Detail</a:t>
            </a:r>
            <a:endParaRPr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64147" y="3868045"/>
            <a:ext cx="1039849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Arial"/>
                <a:cs typeface="Arial"/>
              </a:rPr>
              <a:t>High</a:t>
            </a:r>
            <a:r>
              <a:rPr spc="-44" dirty="0">
                <a:latin typeface="Arial"/>
                <a:cs typeface="Arial"/>
              </a:rPr>
              <a:t> </a:t>
            </a:r>
            <a:r>
              <a:rPr spc="-4" dirty="0">
                <a:latin typeface="Arial"/>
                <a:cs typeface="Arial"/>
              </a:rPr>
              <a:t>Detail</a:t>
            </a:r>
            <a:endParaRPr>
              <a:latin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79452" y="1286010"/>
            <a:ext cx="4133991" cy="310067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685917" y="1215854"/>
            <a:ext cx="4321060" cy="324098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180191" y="1600570"/>
            <a:ext cx="2583744" cy="109255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lnSpc>
                <a:spcPts val="1707"/>
              </a:lnSpc>
              <a:spcBef>
                <a:spcPts val="80"/>
              </a:spcBef>
            </a:pPr>
            <a:r>
              <a:rPr spc="-4" dirty="0">
                <a:latin typeface="Calibri"/>
                <a:cs typeface="Calibri"/>
              </a:rPr>
              <a:t>Second</a:t>
            </a:r>
            <a:r>
              <a:rPr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step:</a:t>
            </a:r>
            <a:endParaRPr>
              <a:latin typeface="Calibri"/>
              <a:cs typeface="Calibri"/>
            </a:endParaRPr>
          </a:p>
          <a:p>
            <a:pPr marL="10104">
              <a:lnSpc>
                <a:spcPts val="1707"/>
              </a:lnSpc>
            </a:pPr>
            <a:r>
              <a:rPr spc="-4" dirty="0">
                <a:latin typeface="Calibri"/>
                <a:cs typeface="Calibri"/>
              </a:rPr>
              <a:t>Set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values </a:t>
            </a:r>
            <a:r>
              <a:rPr spc="-8" dirty="0">
                <a:latin typeface="Calibri"/>
                <a:cs typeface="Calibri"/>
              </a:rPr>
              <a:t>at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new</a:t>
            </a:r>
            <a:r>
              <a:rPr spc="-2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grid.</a:t>
            </a:r>
            <a:endParaRPr>
              <a:latin typeface="Calibri"/>
              <a:cs typeface="Calibri"/>
            </a:endParaRPr>
          </a:p>
          <a:p>
            <a:pPr>
              <a:spcBef>
                <a:spcPts val="28"/>
              </a:spcBef>
            </a:pPr>
            <a:endParaRPr>
              <a:latin typeface="Calibri"/>
              <a:cs typeface="Calibri"/>
            </a:endParaRPr>
          </a:p>
          <a:p>
            <a:pPr marL="10104"/>
            <a:r>
              <a:rPr spc="-4" dirty="0">
                <a:latin typeface="Calibri"/>
                <a:cs typeface="Calibri"/>
              </a:rPr>
              <a:t>How can </a:t>
            </a:r>
            <a:r>
              <a:rPr spc="-8" dirty="0">
                <a:latin typeface="Calibri"/>
                <a:cs typeface="Calibri"/>
              </a:rPr>
              <a:t>we get </a:t>
            </a:r>
            <a:r>
              <a:rPr spc="-4" dirty="0">
                <a:latin typeface="Calibri"/>
                <a:cs typeface="Calibri"/>
              </a:rPr>
              <a:t>the </a:t>
            </a:r>
            <a:r>
              <a:rPr spc="-8" dirty="0">
                <a:latin typeface="Calibri"/>
                <a:cs typeface="Calibri"/>
              </a:rPr>
              <a:t>values</a:t>
            </a:r>
            <a:r>
              <a:rPr spc="32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at</a:t>
            </a:r>
            <a:endParaRPr>
              <a:latin typeface="Calibri"/>
              <a:cs typeface="Calibri"/>
            </a:endParaRPr>
          </a:p>
          <a:p>
            <a:pPr marL="10104">
              <a:spcBef>
                <a:spcPts val="4"/>
              </a:spcBef>
            </a:pPr>
            <a:r>
              <a:rPr b="1" spc="-12" dirty="0">
                <a:latin typeface="Calibri"/>
                <a:cs typeface="Calibri"/>
              </a:rPr>
              <a:t>sub-pixel</a:t>
            </a:r>
            <a:r>
              <a:rPr b="1" spc="-4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locations?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643194" y="234222"/>
            <a:ext cx="5593589" cy="1063606"/>
          </a:xfrm>
          <a:prstGeom prst="rect">
            <a:avLst/>
          </a:prstGeom>
        </p:spPr>
        <p:txBody>
          <a:bodyPr vert="horz" wrap="square" lIns="0" tIns="232900" rIns="0" bIns="0" rtlCol="0">
            <a:spAutoFit/>
          </a:bodyPr>
          <a:lstStyle/>
          <a:p>
            <a:pPr marL="10104">
              <a:spcBef>
                <a:spcPts val="1834"/>
              </a:spcBef>
            </a:pPr>
            <a:r>
              <a:rPr sz="3400" b="0" spc="44" dirty="0">
                <a:solidFill>
                  <a:srgbClr val="000000"/>
                </a:solidFill>
                <a:latin typeface="Calibri Light"/>
                <a:cs typeface="Calibri Light"/>
              </a:rPr>
              <a:t>Resampling </a:t>
            </a:r>
            <a:r>
              <a:rPr sz="3400" b="0" spc="80" dirty="0">
                <a:solidFill>
                  <a:srgbClr val="000000"/>
                </a:solidFill>
                <a:latin typeface="Calibri Light"/>
                <a:cs typeface="Calibri Light"/>
              </a:rPr>
              <a:t>&amp;</a:t>
            </a:r>
            <a:r>
              <a:rPr sz="3400" b="0" spc="-2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Interpolation</a:t>
            </a:r>
            <a:endParaRPr sz="3400">
              <a:latin typeface="Calibri Light"/>
              <a:cs typeface="Calibri Light"/>
            </a:endParaRPr>
          </a:p>
          <a:p>
            <a:pPr marL="10104">
              <a:spcBef>
                <a:spcPts val="728"/>
              </a:spcBef>
            </a:pPr>
            <a:r>
              <a:rPr sz="1400" b="0" spc="-12" dirty="0">
                <a:solidFill>
                  <a:srgbClr val="000000"/>
                </a:solidFill>
              </a:rPr>
              <a:t>First </a:t>
            </a:r>
            <a:r>
              <a:rPr sz="1400" b="0" spc="-8" dirty="0">
                <a:solidFill>
                  <a:srgbClr val="000000"/>
                </a:solidFill>
              </a:rPr>
              <a:t>step: </a:t>
            </a:r>
            <a:r>
              <a:rPr sz="1400" b="0" spc="-4" dirty="0">
                <a:solidFill>
                  <a:srgbClr val="000000"/>
                </a:solidFill>
              </a:rPr>
              <a:t>align </a:t>
            </a:r>
            <a:r>
              <a:rPr sz="1400" b="0" dirty="0">
                <a:solidFill>
                  <a:srgbClr val="000000"/>
                </a:solidFill>
              </a:rPr>
              <a:t>the</a:t>
            </a:r>
            <a:r>
              <a:rPr sz="1400" b="0" spc="44" dirty="0">
                <a:solidFill>
                  <a:srgbClr val="000000"/>
                </a:solidFill>
              </a:rPr>
              <a:t> </a:t>
            </a:r>
            <a:r>
              <a:rPr sz="1400" b="0" spc="-4" dirty="0">
                <a:solidFill>
                  <a:srgbClr val="000000"/>
                </a:solidFill>
              </a:rPr>
              <a:t>grid.</a:t>
            </a:r>
            <a:endParaRPr sz="1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5588" cy="6859588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193" y="422421"/>
            <a:ext cx="3050261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2" dirty="0">
                <a:solidFill>
                  <a:srgbClr val="FFFFFF"/>
                </a:solidFill>
                <a:latin typeface="Calibri Light"/>
                <a:cs typeface="Calibri Light"/>
              </a:rPr>
              <a:t>Image</a:t>
            </a:r>
            <a:r>
              <a:rPr sz="3400" b="0" spc="-20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b="0" spc="36" dirty="0">
                <a:solidFill>
                  <a:srgbClr val="FFFFFF"/>
                </a:solidFill>
                <a:latin typeface="Calibri Light"/>
                <a:cs typeface="Calibri Light"/>
              </a:rPr>
              <a:t>Filtering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67594" y="1372394"/>
            <a:ext cx="5161265" cy="43935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6399602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36" dirty="0">
                <a:solidFill>
                  <a:srgbClr val="000000"/>
                </a:solidFill>
                <a:latin typeface="Calibri Light"/>
                <a:cs typeface="Calibri Light"/>
              </a:rPr>
              <a:t>Nearest </a:t>
            </a: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Neighbor</a:t>
            </a:r>
            <a:r>
              <a:rPr sz="3400" b="0" spc="12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Interpolation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194" y="1166867"/>
            <a:ext cx="6780091" cy="455912"/>
          </a:xfrm>
          <a:prstGeom prst="rect">
            <a:avLst/>
          </a:prstGeom>
        </p:spPr>
        <p:txBody>
          <a:bodyPr vert="horz" wrap="square" lIns="0" tIns="19703" rIns="0" bIns="0" rtlCol="0">
            <a:spAutoFit/>
          </a:bodyPr>
          <a:lstStyle/>
          <a:p>
            <a:pPr marL="10104" marR="4042">
              <a:lnSpc>
                <a:spcPts val="1695"/>
              </a:lnSpc>
              <a:spcBef>
                <a:spcPts val="155"/>
              </a:spcBef>
            </a:pPr>
            <a:r>
              <a:rPr spc="-8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each </a:t>
            </a:r>
            <a:r>
              <a:rPr spc="-4" dirty="0">
                <a:latin typeface="Calibri"/>
                <a:cs typeface="Calibri"/>
              </a:rPr>
              <a:t>new </a:t>
            </a:r>
            <a:r>
              <a:rPr spc="-12" dirty="0">
                <a:latin typeface="Calibri"/>
                <a:cs typeface="Calibri"/>
              </a:rPr>
              <a:t>pixel, </a:t>
            </a:r>
            <a:r>
              <a:rPr spc="-4" dirty="0">
                <a:latin typeface="Calibri"/>
                <a:cs typeface="Calibri"/>
              </a:rPr>
              <a:t>look </a:t>
            </a:r>
            <a:r>
              <a:rPr spc="-12" dirty="0">
                <a:latin typeface="Calibri"/>
                <a:cs typeface="Calibri"/>
              </a:rPr>
              <a:t>for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closest </a:t>
            </a:r>
            <a:r>
              <a:rPr spc="-12" dirty="0">
                <a:latin typeface="Calibri"/>
                <a:cs typeface="Calibri"/>
              </a:rPr>
              <a:t>pixel </a:t>
            </a:r>
            <a:r>
              <a:rPr spc="-4" dirty="0">
                <a:latin typeface="Calibri"/>
                <a:cs typeface="Calibri"/>
              </a:rPr>
              <a:t>in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original image </a:t>
            </a:r>
            <a:r>
              <a:rPr dirty="0">
                <a:latin typeface="Calibri"/>
                <a:cs typeface="Calibri"/>
              </a:rPr>
              <a:t>and </a:t>
            </a:r>
            <a:r>
              <a:rPr spc="-4" dirty="0">
                <a:latin typeface="Calibri"/>
                <a:cs typeface="Calibri"/>
              </a:rPr>
              <a:t>assign </a:t>
            </a:r>
            <a:r>
              <a:rPr dirty="0">
                <a:latin typeface="Calibri"/>
                <a:cs typeface="Calibri"/>
              </a:rPr>
              <a:t>the  </a:t>
            </a:r>
            <a:r>
              <a:rPr spc="-8" dirty="0">
                <a:latin typeface="Calibri"/>
                <a:cs typeface="Calibri"/>
              </a:rPr>
              <a:t>value </a:t>
            </a:r>
            <a:r>
              <a:rPr dirty="0">
                <a:latin typeface="Calibri"/>
                <a:cs typeface="Calibri"/>
              </a:rPr>
              <a:t>of </a:t>
            </a:r>
            <a:r>
              <a:rPr spc="-4" dirty="0">
                <a:latin typeface="Calibri"/>
                <a:cs typeface="Calibri"/>
              </a:rPr>
              <a:t>that </a:t>
            </a:r>
            <a:r>
              <a:rPr spc="-12" dirty="0">
                <a:latin typeface="Calibri"/>
                <a:cs typeface="Calibri"/>
              </a:rPr>
              <a:t>pixel </a:t>
            </a:r>
            <a:r>
              <a:rPr spc="-8" dirty="0">
                <a:latin typeface="Calibri"/>
                <a:cs typeface="Calibri"/>
              </a:rPr>
              <a:t>to </a:t>
            </a:r>
            <a:r>
              <a:rPr dirty="0">
                <a:latin typeface="Calibri"/>
                <a:cs typeface="Calibri"/>
              </a:rPr>
              <a:t>the </a:t>
            </a:r>
            <a:r>
              <a:rPr spc="-4" dirty="0">
                <a:latin typeface="Calibri"/>
                <a:cs typeface="Calibri"/>
              </a:rPr>
              <a:t>new</a:t>
            </a:r>
            <a:r>
              <a:rPr spc="52" dirty="0">
                <a:latin typeface="Calibri"/>
                <a:cs typeface="Calibri"/>
              </a:rPr>
              <a:t> </a:t>
            </a:r>
            <a:r>
              <a:rPr spc="-12" dirty="0">
                <a:latin typeface="Calibri"/>
                <a:cs typeface="Calibri"/>
              </a:rPr>
              <a:t>pixel.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14121" y="1636947"/>
            <a:ext cx="4399582" cy="284950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25392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662086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98781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35475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672171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008866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45560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82255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018950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6355644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692340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7029034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365729" y="163813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325392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3662086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3998781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335475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672171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008866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345560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682255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18950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355644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692340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7029034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7365729" y="1896847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30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325392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3662086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998781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335475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72171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008866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345560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5682255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018950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6355644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692340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029034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365729" y="215555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3325392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3662086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3998781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4335475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4672171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008866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5345560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5682255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18950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355644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692340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029034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7365729" y="2414266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3325392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662086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998781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4335475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4672171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008866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345560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682255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018950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355644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692340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7029034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7365729" y="2672974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3325392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662086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3998781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4335475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4672171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5008866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5345560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682255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6018950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6355644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6692340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7029034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7365729" y="293168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3325392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3662086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3998781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4335475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4672171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5008866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5345560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682255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6018950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6355644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6692340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7029034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7365729" y="3190393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3325392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3662086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3998781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/>
          <p:nvPr/>
        </p:nvSpPr>
        <p:spPr>
          <a:xfrm>
            <a:off x="4335475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0" name="object 100"/>
          <p:cNvSpPr/>
          <p:nvPr/>
        </p:nvSpPr>
        <p:spPr>
          <a:xfrm>
            <a:off x="4672171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1" name="object 101"/>
          <p:cNvSpPr/>
          <p:nvPr/>
        </p:nvSpPr>
        <p:spPr>
          <a:xfrm>
            <a:off x="5008866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2" name="object 102"/>
          <p:cNvSpPr/>
          <p:nvPr/>
        </p:nvSpPr>
        <p:spPr>
          <a:xfrm>
            <a:off x="5345560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3" name="object 103"/>
          <p:cNvSpPr/>
          <p:nvPr/>
        </p:nvSpPr>
        <p:spPr>
          <a:xfrm>
            <a:off x="5682255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4" name="object 104"/>
          <p:cNvSpPr/>
          <p:nvPr/>
        </p:nvSpPr>
        <p:spPr>
          <a:xfrm>
            <a:off x="6018950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5" name="object 105"/>
          <p:cNvSpPr/>
          <p:nvPr/>
        </p:nvSpPr>
        <p:spPr>
          <a:xfrm>
            <a:off x="6355644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6" name="object 106"/>
          <p:cNvSpPr/>
          <p:nvPr/>
        </p:nvSpPr>
        <p:spPr>
          <a:xfrm>
            <a:off x="6692340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7" name="object 107"/>
          <p:cNvSpPr/>
          <p:nvPr/>
        </p:nvSpPr>
        <p:spPr>
          <a:xfrm>
            <a:off x="7029034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8" name="object 108"/>
          <p:cNvSpPr/>
          <p:nvPr/>
        </p:nvSpPr>
        <p:spPr>
          <a:xfrm>
            <a:off x="7365729" y="3449101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9" name="object 109"/>
          <p:cNvSpPr/>
          <p:nvPr/>
        </p:nvSpPr>
        <p:spPr>
          <a:xfrm>
            <a:off x="3325392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0" name="object 110"/>
          <p:cNvSpPr/>
          <p:nvPr/>
        </p:nvSpPr>
        <p:spPr>
          <a:xfrm>
            <a:off x="3662086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1" name="object 111"/>
          <p:cNvSpPr/>
          <p:nvPr/>
        </p:nvSpPr>
        <p:spPr>
          <a:xfrm>
            <a:off x="3998781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2" name="object 112"/>
          <p:cNvSpPr/>
          <p:nvPr/>
        </p:nvSpPr>
        <p:spPr>
          <a:xfrm>
            <a:off x="4335475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3" name="object 113"/>
          <p:cNvSpPr/>
          <p:nvPr/>
        </p:nvSpPr>
        <p:spPr>
          <a:xfrm>
            <a:off x="4672171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4" name="object 114"/>
          <p:cNvSpPr/>
          <p:nvPr/>
        </p:nvSpPr>
        <p:spPr>
          <a:xfrm>
            <a:off x="5008866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5" name="object 115"/>
          <p:cNvSpPr/>
          <p:nvPr/>
        </p:nvSpPr>
        <p:spPr>
          <a:xfrm>
            <a:off x="5345560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6" name="object 116"/>
          <p:cNvSpPr/>
          <p:nvPr/>
        </p:nvSpPr>
        <p:spPr>
          <a:xfrm>
            <a:off x="5682255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7" name="object 117"/>
          <p:cNvSpPr/>
          <p:nvPr/>
        </p:nvSpPr>
        <p:spPr>
          <a:xfrm>
            <a:off x="6018950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8" name="object 118"/>
          <p:cNvSpPr/>
          <p:nvPr/>
        </p:nvSpPr>
        <p:spPr>
          <a:xfrm>
            <a:off x="6355644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9" name="object 119"/>
          <p:cNvSpPr/>
          <p:nvPr/>
        </p:nvSpPr>
        <p:spPr>
          <a:xfrm>
            <a:off x="6692340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0" name="object 120"/>
          <p:cNvSpPr/>
          <p:nvPr/>
        </p:nvSpPr>
        <p:spPr>
          <a:xfrm>
            <a:off x="7029034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1" name="object 121"/>
          <p:cNvSpPr/>
          <p:nvPr/>
        </p:nvSpPr>
        <p:spPr>
          <a:xfrm>
            <a:off x="7365729" y="3707810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2" name="object 122"/>
          <p:cNvSpPr/>
          <p:nvPr/>
        </p:nvSpPr>
        <p:spPr>
          <a:xfrm>
            <a:off x="3325392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3" name="object 123"/>
          <p:cNvSpPr/>
          <p:nvPr/>
        </p:nvSpPr>
        <p:spPr>
          <a:xfrm>
            <a:off x="3662086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4" name="object 124"/>
          <p:cNvSpPr/>
          <p:nvPr/>
        </p:nvSpPr>
        <p:spPr>
          <a:xfrm>
            <a:off x="3998781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5" name="object 125"/>
          <p:cNvSpPr/>
          <p:nvPr/>
        </p:nvSpPr>
        <p:spPr>
          <a:xfrm>
            <a:off x="4335475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6" name="object 126"/>
          <p:cNvSpPr/>
          <p:nvPr/>
        </p:nvSpPr>
        <p:spPr>
          <a:xfrm>
            <a:off x="4672171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7" name="object 127"/>
          <p:cNvSpPr/>
          <p:nvPr/>
        </p:nvSpPr>
        <p:spPr>
          <a:xfrm>
            <a:off x="5008866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8" name="object 128"/>
          <p:cNvSpPr/>
          <p:nvPr/>
        </p:nvSpPr>
        <p:spPr>
          <a:xfrm>
            <a:off x="5345560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9" name="object 129"/>
          <p:cNvSpPr/>
          <p:nvPr/>
        </p:nvSpPr>
        <p:spPr>
          <a:xfrm>
            <a:off x="5682255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0" name="object 130"/>
          <p:cNvSpPr/>
          <p:nvPr/>
        </p:nvSpPr>
        <p:spPr>
          <a:xfrm>
            <a:off x="6018950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1" name="object 131"/>
          <p:cNvSpPr/>
          <p:nvPr/>
        </p:nvSpPr>
        <p:spPr>
          <a:xfrm>
            <a:off x="6355644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2" name="object 132"/>
          <p:cNvSpPr/>
          <p:nvPr/>
        </p:nvSpPr>
        <p:spPr>
          <a:xfrm>
            <a:off x="6692340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3" name="object 133"/>
          <p:cNvSpPr/>
          <p:nvPr/>
        </p:nvSpPr>
        <p:spPr>
          <a:xfrm>
            <a:off x="7029034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4" name="object 134"/>
          <p:cNvSpPr/>
          <p:nvPr/>
        </p:nvSpPr>
        <p:spPr>
          <a:xfrm>
            <a:off x="7365729" y="3966519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5" name="object 135"/>
          <p:cNvSpPr/>
          <p:nvPr/>
        </p:nvSpPr>
        <p:spPr>
          <a:xfrm>
            <a:off x="3325392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6" name="object 136"/>
          <p:cNvSpPr/>
          <p:nvPr/>
        </p:nvSpPr>
        <p:spPr>
          <a:xfrm>
            <a:off x="3662086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7" name="object 137"/>
          <p:cNvSpPr/>
          <p:nvPr/>
        </p:nvSpPr>
        <p:spPr>
          <a:xfrm>
            <a:off x="3998781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8" name="object 138"/>
          <p:cNvSpPr/>
          <p:nvPr/>
        </p:nvSpPr>
        <p:spPr>
          <a:xfrm>
            <a:off x="4335475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9" name="object 139"/>
          <p:cNvSpPr/>
          <p:nvPr/>
        </p:nvSpPr>
        <p:spPr>
          <a:xfrm>
            <a:off x="4672171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0" name="object 140"/>
          <p:cNvSpPr/>
          <p:nvPr/>
        </p:nvSpPr>
        <p:spPr>
          <a:xfrm>
            <a:off x="5008866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1" name="object 141"/>
          <p:cNvSpPr/>
          <p:nvPr/>
        </p:nvSpPr>
        <p:spPr>
          <a:xfrm>
            <a:off x="5345560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39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2" name="object 142"/>
          <p:cNvSpPr/>
          <p:nvPr/>
        </p:nvSpPr>
        <p:spPr>
          <a:xfrm>
            <a:off x="5682255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3" name="object 143"/>
          <p:cNvSpPr/>
          <p:nvPr/>
        </p:nvSpPr>
        <p:spPr>
          <a:xfrm>
            <a:off x="6018950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4" name="object 144"/>
          <p:cNvSpPr/>
          <p:nvPr/>
        </p:nvSpPr>
        <p:spPr>
          <a:xfrm>
            <a:off x="6355644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5" name="object 145"/>
          <p:cNvSpPr/>
          <p:nvPr/>
        </p:nvSpPr>
        <p:spPr>
          <a:xfrm>
            <a:off x="6692340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6" name="object 146"/>
          <p:cNvSpPr/>
          <p:nvPr/>
        </p:nvSpPr>
        <p:spPr>
          <a:xfrm>
            <a:off x="7029034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7" name="object 147"/>
          <p:cNvSpPr/>
          <p:nvPr/>
        </p:nvSpPr>
        <p:spPr>
          <a:xfrm>
            <a:off x="7365729" y="4225228"/>
            <a:ext cx="337186" cy="258967"/>
          </a:xfrm>
          <a:custGeom>
            <a:avLst/>
            <a:gdLst/>
            <a:ahLst/>
            <a:cxnLst/>
            <a:rect l="l" t="t" r="r" b="b"/>
            <a:pathLst>
              <a:path w="370840" h="379729">
                <a:moveTo>
                  <a:pt x="370299" y="0"/>
                </a:moveTo>
                <a:lnTo>
                  <a:pt x="0" y="0"/>
                </a:lnTo>
                <a:lnTo>
                  <a:pt x="0" y="379352"/>
                </a:lnTo>
                <a:lnTo>
                  <a:pt x="370299" y="379352"/>
                </a:lnTo>
                <a:lnTo>
                  <a:pt x="370299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148" name="object 148"/>
          <p:cNvGraphicFramePr>
            <a:graphicFrameLocks noGrp="1"/>
          </p:cNvGraphicFramePr>
          <p:nvPr/>
        </p:nvGraphicFramePr>
        <p:xfrm>
          <a:off x="3319618" y="1627203"/>
          <a:ext cx="4379941" cy="285197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36608"/>
                <a:gridCol w="101040"/>
                <a:gridCol w="235567"/>
                <a:gridCol w="201503"/>
                <a:gridCol w="135105"/>
                <a:gridCol w="320442"/>
                <a:gridCol w="353352"/>
                <a:gridCol w="68130"/>
                <a:gridCol w="269632"/>
                <a:gridCol w="169170"/>
                <a:gridCol w="169170"/>
                <a:gridCol w="269632"/>
                <a:gridCol w="68130"/>
                <a:gridCol w="353352"/>
                <a:gridCol w="320442"/>
                <a:gridCol w="135104"/>
                <a:gridCol w="201502"/>
                <a:gridCol w="235567"/>
                <a:gridCol w="100462"/>
                <a:gridCol w="336031"/>
              </a:tblGrid>
              <a:tr h="26201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28575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91956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6675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905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8191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7389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4352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893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2977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8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43100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74317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67344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3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9136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2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65905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0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92803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5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3366FF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261588"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3366FF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6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3366FF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3366FF"/>
                      </a:solidFill>
                      <a:prstDash val="solid"/>
                    </a:lnT>
                    <a:lnB w="28575">
                      <a:solidFill>
                        <a:srgbClr val="000000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149" name="object 149"/>
          <p:cNvSpPr/>
          <p:nvPr/>
        </p:nvSpPr>
        <p:spPr>
          <a:xfrm>
            <a:off x="3589816" y="1854557"/>
            <a:ext cx="131352" cy="985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0" name="object 150"/>
          <p:cNvSpPr/>
          <p:nvPr/>
        </p:nvSpPr>
        <p:spPr>
          <a:xfrm>
            <a:off x="3586929" y="1852392"/>
            <a:ext cx="254044" cy="1905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1" name="object 151"/>
          <p:cNvSpPr/>
          <p:nvPr/>
        </p:nvSpPr>
        <p:spPr>
          <a:xfrm>
            <a:off x="548505" y="2348240"/>
            <a:ext cx="228062" cy="17538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2" name="object 152"/>
          <p:cNvSpPr/>
          <p:nvPr/>
        </p:nvSpPr>
        <p:spPr>
          <a:xfrm>
            <a:off x="548505" y="2348240"/>
            <a:ext cx="228062" cy="175387"/>
          </a:xfrm>
          <a:custGeom>
            <a:avLst/>
            <a:gdLst/>
            <a:ahLst/>
            <a:cxnLst/>
            <a:rect l="l" t="t" r="r" b="b"/>
            <a:pathLst>
              <a:path w="250825" h="257175">
                <a:moveTo>
                  <a:pt x="0" y="128587"/>
                </a:moveTo>
                <a:lnTo>
                  <a:pt x="9855" y="78535"/>
                </a:lnTo>
                <a:lnTo>
                  <a:pt x="36732" y="37662"/>
                </a:lnTo>
                <a:lnTo>
                  <a:pt x="76596" y="10105"/>
                </a:lnTo>
                <a:lnTo>
                  <a:pt x="125412" y="0"/>
                </a:lnTo>
                <a:lnTo>
                  <a:pt x="174228" y="10105"/>
                </a:lnTo>
                <a:lnTo>
                  <a:pt x="214092" y="37662"/>
                </a:lnTo>
                <a:lnTo>
                  <a:pt x="240969" y="78535"/>
                </a:lnTo>
                <a:lnTo>
                  <a:pt x="250825" y="128587"/>
                </a:lnTo>
                <a:lnTo>
                  <a:pt x="240969" y="178639"/>
                </a:lnTo>
                <a:lnTo>
                  <a:pt x="214092" y="219512"/>
                </a:lnTo>
                <a:lnTo>
                  <a:pt x="174228" y="247069"/>
                </a:lnTo>
                <a:lnTo>
                  <a:pt x="125412" y="257175"/>
                </a:lnTo>
                <a:lnTo>
                  <a:pt x="76596" y="247069"/>
                </a:lnTo>
                <a:lnTo>
                  <a:pt x="36732" y="219512"/>
                </a:lnTo>
                <a:lnTo>
                  <a:pt x="9855" y="178639"/>
                </a:lnTo>
                <a:lnTo>
                  <a:pt x="0" y="128587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3" name="object 153"/>
          <p:cNvSpPr/>
          <p:nvPr/>
        </p:nvSpPr>
        <p:spPr>
          <a:xfrm>
            <a:off x="2409089" y="2348240"/>
            <a:ext cx="228062" cy="175387"/>
          </a:xfrm>
          <a:custGeom>
            <a:avLst/>
            <a:gdLst/>
            <a:ahLst/>
            <a:cxnLst/>
            <a:rect l="l" t="t" r="r" b="b"/>
            <a:pathLst>
              <a:path w="250825" h="257175">
                <a:moveTo>
                  <a:pt x="125412" y="0"/>
                </a:moveTo>
                <a:lnTo>
                  <a:pt x="76596" y="10105"/>
                </a:lnTo>
                <a:lnTo>
                  <a:pt x="36732" y="37662"/>
                </a:lnTo>
                <a:lnTo>
                  <a:pt x="9855" y="78535"/>
                </a:lnTo>
                <a:lnTo>
                  <a:pt x="0" y="128587"/>
                </a:lnTo>
                <a:lnTo>
                  <a:pt x="9855" y="178639"/>
                </a:lnTo>
                <a:lnTo>
                  <a:pt x="36732" y="219512"/>
                </a:lnTo>
                <a:lnTo>
                  <a:pt x="76596" y="247069"/>
                </a:lnTo>
                <a:lnTo>
                  <a:pt x="125412" y="257175"/>
                </a:lnTo>
                <a:lnTo>
                  <a:pt x="174229" y="247069"/>
                </a:lnTo>
                <a:lnTo>
                  <a:pt x="214092" y="219512"/>
                </a:lnTo>
                <a:lnTo>
                  <a:pt x="240969" y="178639"/>
                </a:lnTo>
                <a:lnTo>
                  <a:pt x="250825" y="128587"/>
                </a:lnTo>
                <a:lnTo>
                  <a:pt x="240969" y="78535"/>
                </a:lnTo>
                <a:lnTo>
                  <a:pt x="214092" y="37662"/>
                </a:lnTo>
                <a:lnTo>
                  <a:pt x="174229" y="10105"/>
                </a:lnTo>
                <a:lnTo>
                  <a:pt x="1254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4" name="object 154"/>
          <p:cNvSpPr/>
          <p:nvPr/>
        </p:nvSpPr>
        <p:spPr>
          <a:xfrm>
            <a:off x="2409089" y="2348240"/>
            <a:ext cx="228062" cy="175387"/>
          </a:xfrm>
          <a:custGeom>
            <a:avLst/>
            <a:gdLst/>
            <a:ahLst/>
            <a:cxnLst/>
            <a:rect l="l" t="t" r="r" b="b"/>
            <a:pathLst>
              <a:path w="250825" h="257175">
                <a:moveTo>
                  <a:pt x="0" y="128587"/>
                </a:moveTo>
                <a:lnTo>
                  <a:pt x="9855" y="78535"/>
                </a:lnTo>
                <a:lnTo>
                  <a:pt x="36732" y="37662"/>
                </a:lnTo>
                <a:lnTo>
                  <a:pt x="76596" y="10105"/>
                </a:lnTo>
                <a:lnTo>
                  <a:pt x="125412" y="0"/>
                </a:lnTo>
                <a:lnTo>
                  <a:pt x="174228" y="10105"/>
                </a:lnTo>
                <a:lnTo>
                  <a:pt x="214092" y="37662"/>
                </a:lnTo>
                <a:lnTo>
                  <a:pt x="240969" y="78535"/>
                </a:lnTo>
                <a:lnTo>
                  <a:pt x="250825" y="128587"/>
                </a:lnTo>
                <a:lnTo>
                  <a:pt x="240969" y="178639"/>
                </a:lnTo>
                <a:lnTo>
                  <a:pt x="214092" y="219512"/>
                </a:lnTo>
                <a:lnTo>
                  <a:pt x="174228" y="247069"/>
                </a:lnTo>
                <a:lnTo>
                  <a:pt x="125412" y="257175"/>
                </a:lnTo>
                <a:lnTo>
                  <a:pt x="76596" y="247069"/>
                </a:lnTo>
                <a:lnTo>
                  <a:pt x="36732" y="219512"/>
                </a:lnTo>
                <a:lnTo>
                  <a:pt x="9855" y="178639"/>
                </a:lnTo>
                <a:lnTo>
                  <a:pt x="0" y="128587"/>
                </a:lnTo>
                <a:close/>
              </a:path>
            </a:pathLst>
          </a:custGeom>
          <a:ln w="63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5" name="object 155"/>
          <p:cNvSpPr txBox="1"/>
          <p:nvPr/>
        </p:nvSpPr>
        <p:spPr>
          <a:xfrm>
            <a:off x="868369" y="2286313"/>
            <a:ext cx="1441700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>
                <a:latin typeface="Calibri"/>
                <a:cs typeface="Calibri"/>
              </a:rPr>
              <a:t>will </a:t>
            </a:r>
            <a:r>
              <a:rPr spc="-20" dirty="0">
                <a:latin typeface="Calibri"/>
                <a:cs typeface="Calibri"/>
              </a:rPr>
              <a:t>take </a:t>
            </a:r>
            <a:r>
              <a:rPr spc="-4" dirty="0">
                <a:latin typeface="Calibri"/>
                <a:cs typeface="Calibri"/>
              </a:rPr>
              <a:t>value</a:t>
            </a:r>
            <a:r>
              <a:rPr spc="-28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of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43194" y="470463"/>
            <a:ext cx="6769698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800" spc="28" dirty="0">
                <a:latin typeface="Calibri Light"/>
                <a:cs typeface="Calibri Light"/>
              </a:rPr>
              <a:t>Issues of </a:t>
            </a:r>
            <a:r>
              <a:rPr sz="2800" spc="20" dirty="0">
                <a:latin typeface="Calibri Light"/>
                <a:cs typeface="Calibri Light"/>
              </a:rPr>
              <a:t>Nearest </a:t>
            </a:r>
            <a:r>
              <a:rPr sz="2800" spc="36" dirty="0">
                <a:latin typeface="Calibri Light"/>
                <a:cs typeface="Calibri Light"/>
              </a:rPr>
              <a:t>Neighbor</a:t>
            </a:r>
            <a:r>
              <a:rPr sz="2800" spc="-28" dirty="0">
                <a:latin typeface="Calibri Light"/>
                <a:cs typeface="Calibri Light"/>
              </a:rPr>
              <a:t> </a:t>
            </a:r>
            <a:r>
              <a:rPr sz="2800" spc="24" dirty="0">
                <a:latin typeface="Calibri Light"/>
                <a:cs typeface="Calibri Light"/>
              </a:rPr>
              <a:t>Interpolation</a:t>
            </a:r>
            <a:endParaRPr sz="28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25986" y="1468654"/>
            <a:ext cx="1270221" cy="38108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1145732" y="2395060"/>
            <a:ext cx="5830058" cy="16507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36240" y="1953562"/>
            <a:ext cx="249712" cy="3680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36240" y="1953562"/>
            <a:ext cx="250003" cy="368097"/>
          </a:xfrm>
          <a:custGeom>
            <a:avLst/>
            <a:gdLst/>
            <a:ahLst/>
            <a:cxnLst/>
            <a:rect l="l" t="t" r="r" b="b"/>
            <a:pathLst>
              <a:path w="274954" h="539750">
                <a:moveTo>
                  <a:pt x="0" y="402431"/>
                </a:moveTo>
                <a:lnTo>
                  <a:pt x="68659" y="402431"/>
                </a:lnTo>
                <a:lnTo>
                  <a:pt x="68659" y="0"/>
                </a:lnTo>
                <a:lnTo>
                  <a:pt x="205977" y="0"/>
                </a:lnTo>
                <a:lnTo>
                  <a:pt x="205977" y="402431"/>
                </a:lnTo>
                <a:lnTo>
                  <a:pt x="274637" y="402431"/>
                </a:lnTo>
                <a:lnTo>
                  <a:pt x="137318" y="539750"/>
                </a:lnTo>
                <a:lnTo>
                  <a:pt x="0" y="402431"/>
                </a:lnTo>
                <a:close/>
              </a:path>
            </a:pathLst>
          </a:custGeom>
          <a:ln w="6350">
            <a:solidFill>
              <a:srgbClr val="4472C4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43194" y="1230636"/>
            <a:ext cx="1850480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8" dirty="0">
                <a:latin typeface="Calibri"/>
                <a:cs typeface="Calibri"/>
              </a:rPr>
              <a:t>Checkerboard</a:t>
            </a:r>
            <a:r>
              <a:rPr spc="-32" dirty="0">
                <a:latin typeface="Calibri"/>
                <a:cs typeface="Calibri"/>
              </a:rPr>
              <a:t> </a:t>
            </a:r>
            <a:r>
              <a:rPr spc="-8" dirty="0">
                <a:latin typeface="Calibri"/>
                <a:cs typeface="Calibri"/>
              </a:rPr>
              <a:t>artifact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4052581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Linear</a:t>
            </a:r>
            <a:r>
              <a:rPr sz="3400" b="0" spc="-36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Interpolation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76864" y="3010376"/>
            <a:ext cx="6204449" cy="0"/>
          </a:xfrm>
          <a:custGeom>
            <a:avLst/>
            <a:gdLst/>
            <a:ahLst/>
            <a:cxnLst/>
            <a:rect l="l" t="t" r="r" b="b"/>
            <a:pathLst>
              <a:path w="6823709">
                <a:moveTo>
                  <a:pt x="0" y="0"/>
                </a:moveTo>
                <a:lnTo>
                  <a:pt x="6823376" y="0"/>
                </a:lnTo>
              </a:path>
            </a:pathLst>
          </a:custGeom>
          <a:ln w="90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81009" y="2991835"/>
            <a:ext cx="66398" cy="37243"/>
          </a:xfrm>
          <a:custGeom>
            <a:avLst/>
            <a:gdLst/>
            <a:ahLst/>
            <a:cxnLst/>
            <a:rect l="l" t="t" r="r" b="b"/>
            <a:pathLst>
              <a:path w="73025" h="54610">
                <a:moveTo>
                  <a:pt x="0" y="0"/>
                </a:moveTo>
                <a:lnTo>
                  <a:pt x="0" y="54373"/>
                </a:lnTo>
                <a:lnTo>
                  <a:pt x="72497" y="27186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081010" y="2991835"/>
            <a:ext cx="66398" cy="37243"/>
          </a:xfrm>
          <a:custGeom>
            <a:avLst/>
            <a:gdLst/>
            <a:ahLst/>
            <a:cxnLst/>
            <a:rect l="l" t="t" r="r" b="b"/>
            <a:pathLst>
              <a:path w="73025" h="54610">
                <a:moveTo>
                  <a:pt x="72498" y="27186"/>
                </a:moveTo>
                <a:lnTo>
                  <a:pt x="0" y="0"/>
                </a:lnTo>
                <a:lnTo>
                  <a:pt x="0" y="54373"/>
                </a:lnTo>
                <a:lnTo>
                  <a:pt x="72498" y="27186"/>
                </a:lnTo>
                <a:close/>
              </a:path>
            </a:pathLst>
          </a:custGeom>
          <a:ln w="90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351805" y="2284000"/>
            <a:ext cx="0" cy="726666"/>
          </a:xfrm>
          <a:custGeom>
            <a:avLst/>
            <a:gdLst/>
            <a:ahLst/>
            <a:cxnLst/>
            <a:rect l="l" t="t" r="r" b="b"/>
            <a:pathLst>
              <a:path h="1065529">
                <a:moveTo>
                  <a:pt x="0" y="0"/>
                </a:moveTo>
                <a:lnTo>
                  <a:pt x="0" y="1065104"/>
                </a:lnTo>
              </a:path>
            </a:pathLst>
          </a:custGeom>
          <a:ln w="90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808440" y="1560908"/>
            <a:ext cx="1155" cy="1455930"/>
          </a:xfrm>
          <a:custGeom>
            <a:avLst/>
            <a:gdLst/>
            <a:ahLst/>
            <a:cxnLst/>
            <a:rect l="l" t="t" r="r" b="b"/>
            <a:pathLst>
              <a:path w="1270" h="2134870">
                <a:moveTo>
                  <a:pt x="0" y="0"/>
                </a:moveTo>
                <a:lnTo>
                  <a:pt x="706" y="2134456"/>
                </a:lnTo>
              </a:path>
            </a:pathLst>
          </a:custGeom>
          <a:ln w="90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351805" y="1560907"/>
            <a:ext cx="3456732" cy="723202"/>
          </a:xfrm>
          <a:custGeom>
            <a:avLst/>
            <a:gdLst/>
            <a:ahLst/>
            <a:cxnLst/>
            <a:rect l="l" t="t" r="r" b="b"/>
            <a:pathLst>
              <a:path w="3801745" h="1060450">
                <a:moveTo>
                  <a:pt x="0" y="1060290"/>
                </a:moveTo>
                <a:lnTo>
                  <a:pt x="3801639" y="0"/>
                </a:lnTo>
              </a:path>
            </a:pathLst>
          </a:custGeom>
          <a:ln w="90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836473" y="1973424"/>
            <a:ext cx="12702" cy="1037166"/>
          </a:xfrm>
          <a:custGeom>
            <a:avLst/>
            <a:gdLst/>
            <a:ahLst/>
            <a:cxnLst/>
            <a:rect l="l" t="t" r="r" b="b"/>
            <a:pathLst>
              <a:path w="13970" h="1520825">
                <a:moveTo>
                  <a:pt x="0" y="0"/>
                </a:moveTo>
                <a:lnTo>
                  <a:pt x="13481" y="1520511"/>
                </a:lnTo>
              </a:path>
            </a:pathLst>
          </a:custGeom>
          <a:ln w="906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276382" y="3027104"/>
            <a:ext cx="142611" cy="255914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1600" spc="28" dirty="0">
                <a:latin typeface="Arial"/>
                <a:cs typeface="Arial"/>
              </a:rPr>
              <a:t>x</a:t>
            </a:r>
            <a:endParaRPr sz="16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607904" y="3027104"/>
            <a:ext cx="409357" cy="255914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1600" spc="16" dirty="0">
                <a:latin typeface="Arial"/>
                <a:cs typeface="Arial"/>
              </a:rPr>
              <a:t>x+1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65480" y="3027104"/>
            <a:ext cx="405316" cy="255914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1600" spc="4" dirty="0">
                <a:latin typeface="Arial"/>
                <a:cs typeface="Arial"/>
              </a:rPr>
              <a:t>x+a</a:t>
            </a:r>
            <a:endParaRPr sz="16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096588" y="1225359"/>
            <a:ext cx="4102235" cy="1120253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R="4042" algn="r">
              <a:spcBef>
                <a:spcPts val="76"/>
              </a:spcBef>
            </a:pPr>
            <a:r>
              <a:rPr sz="1600" spc="-16" dirty="0">
                <a:latin typeface="Arial"/>
                <a:cs typeface="Arial"/>
              </a:rPr>
              <a:t>(x+1,</a:t>
            </a:r>
            <a:r>
              <a:rPr sz="1600" spc="-72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v)</a:t>
            </a:r>
            <a:endParaRPr sz="1600">
              <a:latin typeface="Arial"/>
              <a:cs typeface="Arial"/>
            </a:endParaRPr>
          </a:p>
          <a:p>
            <a:pPr marL="1117010">
              <a:spcBef>
                <a:spcPts val="1582"/>
              </a:spcBef>
            </a:pPr>
            <a:r>
              <a:rPr sz="1600" spc="-20" dirty="0">
                <a:latin typeface="Arial"/>
                <a:cs typeface="Arial"/>
              </a:rPr>
              <a:t>(x+a,</a:t>
            </a:r>
            <a:r>
              <a:rPr sz="1600" spc="-8" dirty="0">
                <a:latin typeface="Arial"/>
                <a:cs typeface="Arial"/>
              </a:rPr>
              <a:t> </a:t>
            </a:r>
            <a:r>
              <a:rPr sz="1600" spc="-44" dirty="0">
                <a:latin typeface="Arial"/>
                <a:cs typeface="Arial"/>
              </a:rPr>
              <a:t>y?)</a:t>
            </a:r>
            <a:endParaRPr sz="1600">
              <a:latin typeface="Arial"/>
              <a:cs typeface="Arial"/>
            </a:endParaRPr>
          </a:p>
          <a:p>
            <a:pPr marL="10104">
              <a:spcBef>
                <a:spcPts val="1324"/>
              </a:spcBef>
            </a:pPr>
            <a:r>
              <a:rPr sz="1600" spc="-32" dirty="0">
                <a:latin typeface="Arial"/>
                <a:cs typeface="Arial"/>
              </a:rPr>
              <a:t>(x,</a:t>
            </a:r>
            <a:r>
              <a:rPr sz="1600" spc="-8" dirty="0">
                <a:latin typeface="Arial"/>
                <a:cs typeface="Arial"/>
              </a:rPr>
              <a:t> </a:t>
            </a:r>
            <a:r>
              <a:rPr sz="1600" spc="-60" dirty="0">
                <a:latin typeface="Arial"/>
                <a:cs typeface="Arial"/>
              </a:rPr>
              <a:t>u)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510721" y="3618154"/>
            <a:ext cx="1418028" cy="531884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207640" marR="34354" indent="-167728">
              <a:lnSpc>
                <a:spcPct val="113399"/>
              </a:lnSpc>
              <a:spcBef>
                <a:spcPts val="80"/>
              </a:spcBef>
              <a:tabLst>
                <a:tab pos="937157" algn="l"/>
              </a:tabLst>
            </a:pPr>
            <a:r>
              <a:rPr sz="1500" i="1" u="sng" spc="-162" dirty="0">
                <a:uFill>
                  <a:solidFill>
                    <a:srgbClr val="000000"/>
                  </a:solidFill>
                </a:uFill>
                <a:latin typeface="Bookman Old Style"/>
                <a:cs typeface="Bookman Old Style"/>
              </a:rPr>
              <a:t>y </a:t>
            </a:r>
            <a:r>
              <a:rPr sz="1500" i="1" u="sng" spc="-3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— </a:t>
            </a:r>
            <a:r>
              <a:rPr sz="1500" i="1" u="sng" spc="-72" dirty="0">
                <a:uFill>
                  <a:solidFill>
                    <a:srgbClr val="000000"/>
                  </a:solidFill>
                </a:uFill>
                <a:latin typeface="Bookman Old Style"/>
                <a:cs typeface="Bookman Old Style"/>
              </a:rPr>
              <a:t>u</a:t>
            </a:r>
            <a:r>
              <a:rPr sz="1500" i="1" spc="-72" dirty="0">
                <a:latin typeface="Bookman Old Style"/>
                <a:cs typeface="Bookman Old Style"/>
              </a:rPr>
              <a:t> </a:t>
            </a:r>
            <a:r>
              <a:rPr sz="2200" spc="107" baseline="-37537" dirty="0">
                <a:latin typeface="Tahoma"/>
                <a:cs typeface="Tahoma"/>
              </a:rPr>
              <a:t>= </a:t>
            </a:r>
            <a:r>
              <a:rPr sz="1500" i="1" u="sng" spc="-84" dirty="0">
                <a:uFill>
                  <a:solidFill>
                    <a:srgbClr val="000000"/>
                  </a:solidFill>
                </a:uFill>
                <a:latin typeface="Bookman Old Style"/>
                <a:cs typeface="Bookman Old Style"/>
              </a:rPr>
              <a:t>v </a:t>
            </a:r>
            <a:r>
              <a:rPr sz="1500" i="1" u="sng" spc="-330" dirty="0">
                <a:uFill>
                  <a:solidFill>
                    <a:srgbClr val="000000"/>
                  </a:solidFill>
                </a:uFill>
                <a:latin typeface="Arial"/>
                <a:cs typeface="Arial"/>
              </a:rPr>
              <a:t>— </a:t>
            </a:r>
            <a:r>
              <a:rPr sz="1500" i="1" u="sng" spc="-72" dirty="0">
                <a:uFill>
                  <a:solidFill>
                    <a:srgbClr val="000000"/>
                  </a:solidFill>
                </a:uFill>
                <a:latin typeface="Bookman Old Style"/>
                <a:cs typeface="Bookman Old Style"/>
              </a:rPr>
              <a:t>u </a:t>
            </a:r>
            <a:r>
              <a:rPr sz="1500" i="1" spc="-72" dirty="0">
                <a:latin typeface="Bookman Old Style"/>
                <a:cs typeface="Bookman Old Style"/>
              </a:rPr>
              <a:t> </a:t>
            </a:r>
            <a:r>
              <a:rPr sz="1500" i="1" spc="-139" dirty="0">
                <a:latin typeface="Bookman Old Style"/>
                <a:cs typeface="Bookman Old Style"/>
              </a:rPr>
              <a:t>a	</a:t>
            </a:r>
            <a:r>
              <a:rPr sz="1500" spc="-72" dirty="0">
                <a:latin typeface="Tahoma"/>
                <a:cs typeface="Tahoma"/>
              </a:rPr>
              <a:t>1</a:t>
            </a:r>
            <a:endParaRPr sz="1500">
              <a:latin typeface="Tahoma"/>
              <a:cs typeface="Tahom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014881" y="3752470"/>
            <a:ext cx="3568742" cy="240525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  <a:tabLst>
                <a:tab pos="414269" algn="l"/>
              </a:tabLst>
            </a:pPr>
            <a:r>
              <a:rPr sz="1500" spc="402" dirty="0">
                <a:latin typeface="Tahoma"/>
                <a:cs typeface="Tahoma"/>
              </a:rPr>
              <a:t>=</a:t>
            </a:r>
            <a:r>
              <a:rPr sz="1500" i="1" spc="402" dirty="0">
                <a:latin typeface="Arial"/>
                <a:cs typeface="Arial"/>
              </a:rPr>
              <a:t>)	</a:t>
            </a:r>
            <a:r>
              <a:rPr sz="1500" i="1" spc="-162" dirty="0">
                <a:latin typeface="Bookman Old Style"/>
                <a:cs typeface="Bookman Old Style"/>
              </a:rPr>
              <a:t>y</a:t>
            </a:r>
            <a:r>
              <a:rPr sz="1500" i="1" spc="12" dirty="0">
                <a:latin typeface="Bookman Old Style"/>
                <a:cs typeface="Bookman Old Style"/>
              </a:rPr>
              <a:t> </a:t>
            </a:r>
            <a:r>
              <a:rPr sz="1500" spc="72" dirty="0">
                <a:latin typeface="Tahoma"/>
                <a:cs typeface="Tahoma"/>
              </a:rPr>
              <a:t>=</a:t>
            </a:r>
            <a:r>
              <a:rPr sz="1500" spc="-56" dirty="0">
                <a:latin typeface="Tahoma"/>
                <a:cs typeface="Tahoma"/>
              </a:rPr>
              <a:t> </a:t>
            </a:r>
            <a:r>
              <a:rPr sz="1500" i="1" spc="-72" dirty="0">
                <a:latin typeface="Bookman Old Style"/>
                <a:cs typeface="Bookman Old Style"/>
              </a:rPr>
              <a:t>u</a:t>
            </a:r>
            <a:r>
              <a:rPr sz="1500" i="1" spc="-119" dirty="0">
                <a:latin typeface="Bookman Old Style"/>
                <a:cs typeface="Bookman Old Style"/>
              </a:rPr>
              <a:t> </a:t>
            </a:r>
            <a:r>
              <a:rPr sz="1500" spc="72" dirty="0">
                <a:latin typeface="Tahoma"/>
                <a:cs typeface="Tahoma"/>
              </a:rPr>
              <a:t>+</a:t>
            </a:r>
            <a:r>
              <a:rPr sz="1500" spc="-143" dirty="0">
                <a:latin typeface="Tahoma"/>
                <a:cs typeface="Tahoma"/>
              </a:rPr>
              <a:t> </a:t>
            </a:r>
            <a:r>
              <a:rPr sz="1500" i="1" spc="-72" dirty="0">
                <a:latin typeface="Bookman Old Style"/>
                <a:cs typeface="Bookman Old Style"/>
              </a:rPr>
              <a:t>a</a:t>
            </a:r>
            <a:r>
              <a:rPr sz="1500" spc="-72" dirty="0">
                <a:latin typeface="Tahoma"/>
                <a:cs typeface="Tahoma"/>
              </a:rPr>
              <a:t>(</a:t>
            </a:r>
            <a:r>
              <a:rPr sz="1500" i="1" spc="-72" dirty="0">
                <a:latin typeface="Bookman Old Style"/>
                <a:cs typeface="Bookman Old Style"/>
              </a:rPr>
              <a:t>v</a:t>
            </a:r>
            <a:r>
              <a:rPr sz="1500" i="1" spc="-68" dirty="0">
                <a:latin typeface="Bookman Old Style"/>
                <a:cs typeface="Bookman Old Style"/>
              </a:rPr>
              <a:t> </a:t>
            </a:r>
            <a:r>
              <a:rPr sz="1500" i="1" spc="-330" dirty="0">
                <a:latin typeface="Arial"/>
                <a:cs typeface="Arial"/>
              </a:rPr>
              <a:t>—</a:t>
            </a:r>
            <a:r>
              <a:rPr sz="1500" i="1" spc="-322" dirty="0">
                <a:latin typeface="Arial"/>
                <a:cs typeface="Arial"/>
              </a:rPr>
              <a:t> </a:t>
            </a:r>
            <a:r>
              <a:rPr sz="1500" i="1" spc="-36" dirty="0">
                <a:latin typeface="Bookman Old Style"/>
                <a:cs typeface="Bookman Old Style"/>
              </a:rPr>
              <a:t>u</a:t>
            </a:r>
            <a:r>
              <a:rPr sz="1500" spc="-36" dirty="0">
                <a:latin typeface="Tahoma"/>
                <a:cs typeface="Tahoma"/>
              </a:rPr>
              <a:t>)</a:t>
            </a:r>
            <a:r>
              <a:rPr sz="1500" spc="-60" dirty="0">
                <a:latin typeface="Tahoma"/>
                <a:cs typeface="Tahoma"/>
              </a:rPr>
              <a:t> </a:t>
            </a:r>
            <a:r>
              <a:rPr sz="1500" spc="72" dirty="0">
                <a:latin typeface="Tahoma"/>
                <a:cs typeface="Tahoma"/>
              </a:rPr>
              <a:t>=</a:t>
            </a:r>
            <a:r>
              <a:rPr sz="1500" spc="-56" dirty="0">
                <a:latin typeface="Tahoma"/>
                <a:cs typeface="Tahoma"/>
              </a:rPr>
              <a:t> </a:t>
            </a:r>
            <a:r>
              <a:rPr sz="1500" spc="-32" dirty="0">
                <a:latin typeface="Tahoma"/>
                <a:cs typeface="Tahoma"/>
              </a:rPr>
              <a:t>(1</a:t>
            </a:r>
            <a:r>
              <a:rPr sz="1500" spc="-139" dirty="0">
                <a:latin typeface="Tahoma"/>
                <a:cs typeface="Tahoma"/>
              </a:rPr>
              <a:t> </a:t>
            </a:r>
            <a:r>
              <a:rPr sz="1500" i="1" spc="-330" dirty="0">
                <a:latin typeface="Arial"/>
                <a:cs typeface="Arial"/>
              </a:rPr>
              <a:t>—</a:t>
            </a:r>
            <a:r>
              <a:rPr sz="1500" i="1" spc="-325" dirty="0">
                <a:latin typeface="Arial"/>
                <a:cs typeface="Arial"/>
              </a:rPr>
              <a:t> </a:t>
            </a:r>
            <a:r>
              <a:rPr sz="1500" i="1" spc="-68" dirty="0">
                <a:latin typeface="Bookman Old Style"/>
                <a:cs typeface="Bookman Old Style"/>
              </a:rPr>
              <a:t>a</a:t>
            </a:r>
            <a:r>
              <a:rPr sz="1500" spc="-68" dirty="0">
                <a:latin typeface="Tahoma"/>
                <a:cs typeface="Tahoma"/>
              </a:rPr>
              <a:t>)</a:t>
            </a:r>
            <a:r>
              <a:rPr sz="1500" i="1" spc="-68" dirty="0">
                <a:latin typeface="Bookman Old Style"/>
                <a:cs typeface="Bookman Old Style"/>
              </a:rPr>
              <a:t>u</a:t>
            </a:r>
            <a:r>
              <a:rPr sz="1500" i="1" spc="-119" dirty="0">
                <a:latin typeface="Bookman Old Style"/>
                <a:cs typeface="Bookman Old Style"/>
              </a:rPr>
              <a:t> </a:t>
            </a:r>
            <a:r>
              <a:rPr sz="1500" spc="72" dirty="0">
                <a:latin typeface="Tahoma"/>
                <a:cs typeface="Tahoma"/>
              </a:rPr>
              <a:t>+</a:t>
            </a:r>
            <a:r>
              <a:rPr sz="1500" spc="-139" dirty="0">
                <a:latin typeface="Tahoma"/>
                <a:cs typeface="Tahoma"/>
              </a:rPr>
              <a:t> </a:t>
            </a:r>
            <a:r>
              <a:rPr sz="1500" i="1" spc="-111" dirty="0">
                <a:latin typeface="Bookman Old Style"/>
                <a:cs typeface="Bookman Old Style"/>
              </a:rPr>
              <a:t>av</a:t>
            </a:r>
            <a:endParaRPr sz="1500">
              <a:latin typeface="Bookman Old Style"/>
              <a:cs typeface="Bookman Old Styl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4336648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4" dirty="0">
                <a:solidFill>
                  <a:srgbClr val="000000"/>
                </a:solidFill>
                <a:latin typeface="Calibri Light"/>
                <a:cs typeface="Calibri Light"/>
              </a:rPr>
              <a:t>Bilinear</a:t>
            </a:r>
            <a:r>
              <a:rPr sz="3400" b="0" spc="-24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Interpolation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935890" y="1599424"/>
            <a:ext cx="299079" cy="224322"/>
          </a:xfrm>
          <a:custGeom>
            <a:avLst/>
            <a:gdLst/>
            <a:ahLst/>
            <a:cxnLst/>
            <a:rect l="l" t="t" r="r" b="b"/>
            <a:pathLst>
              <a:path w="328930" h="328930">
                <a:moveTo>
                  <a:pt x="164166" y="0"/>
                </a:moveTo>
                <a:lnTo>
                  <a:pt x="122521" y="5342"/>
                </a:lnTo>
                <a:lnTo>
                  <a:pt x="83089" y="21370"/>
                </a:lnTo>
                <a:lnTo>
                  <a:pt x="48083" y="48083"/>
                </a:lnTo>
                <a:lnTo>
                  <a:pt x="21370" y="83089"/>
                </a:lnTo>
                <a:lnTo>
                  <a:pt x="5342" y="122520"/>
                </a:lnTo>
                <a:lnTo>
                  <a:pt x="0" y="164165"/>
                </a:lnTo>
                <a:lnTo>
                  <a:pt x="5342" y="205810"/>
                </a:lnTo>
                <a:lnTo>
                  <a:pt x="21370" y="245242"/>
                </a:lnTo>
                <a:lnTo>
                  <a:pt x="48083" y="280248"/>
                </a:lnTo>
                <a:lnTo>
                  <a:pt x="83089" y="306960"/>
                </a:lnTo>
                <a:lnTo>
                  <a:pt x="122521" y="322988"/>
                </a:lnTo>
                <a:lnTo>
                  <a:pt x="164166" y="328331"/>
                </a:lnTo>
                <a:lnTo>
                  <a:pt x="205811" y="322988"/>
                </a:lnTo>
                <a:lnTo>
                  <a:pt x="245242" y="306960"/>
                </a:lnTo>
                <a:lnTo>
                  <a:pt x="280248" y="280248"/>
                </a:lnTo>
                <a:lnTo>
                  <a:pt x="306961" y="245242"/>
                </a:lnTo>
                <a:lnTo>
                  <a:pt x="322989" y="205810"/>
                </a:lnTo>
                <a:lnTo>
                  <a:pt x="328331" y="164165"/>
                </a:lnTo>
                <a:lnTo>
                  <a:pt x="322989" y="122520"/>
                </a:lnTo>
                <a:lnTo>
                  <a:pt x="306961" y="83089"/>
                </a:lnTo>
                <a:lnTo>
                  <a:pt x="280248" y="48083"/>
                </a:lnTo>
                <a:lnTo>
                  <a:pt x="245242" y="21370"/>
                </a:lnTo>
                <a:lnTo>
                  <a:pt x="205811" y="5342"/>
                </a:lnTo>
                <a:lnTo>
                  <a:pt x="164166" y="0"/>
                </a:lnTo>
                <a:close/>
              </a:path>
            </a:pathLst>
          </a:custGeom>
          <a:solidFill>
            <a:srgbClr val="0000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935890" y="1599424"/>
            <a:ext cx="299079" cy="224322"/>
          </a:xfrm>
          <a:custGeom>
            <a:avLst/>
            <a:gdLst/>
            <a:ahLst/>
            <a:cxnLst/>
            <a:rect l="l" t="t" r="r" b="b"/>
            <a:pathLst>
              <a:path w="328930" h="328930">
                <a:moveTo>
                  <a:pt x="280248" y="48083"/>
                </a:moveTo>
                <a:lnTo>
                  <a:pt x="306961" y="83089"/>
                </a:lnTo>
                <a:lnTo>
                  <a:pt x="322989" y="122521"/>
                </a:lnTo>
                <a:lnTo>
                  <a:pt x="328331" y="164165"/>
                </a:lnTo>
                <a:lnTo>
                  <a:pt x="322989" y="205810"/>
                </a:lnTo>
                <a:lnTo>
                  <a:pt x="306961" y="245242"/>
                </a:lnTo>
                <a:lnTo>
                  <a:pt x="280248" y="280248"/>
                </a:lnTo>
                <a:lnTo>
                  <a:pt x="245242" y="306961"/>
                </a:lnTo>
                <a:lnTo>
                  <a:pt x="205810" y="322989"/>
                </a:lnTo>
                <a:lnTo>
                  <a:pt x="164166" y="328331"/>
                </a:lnTo>
                <a:lnTo>
                  <a:pt x="122521" y="322989"/>
                </a:lnTo>
                <a:lnTo>
                  <a:pt x="83089" y="306961"/>
                </a:lnTo>
                <a:lnTo>
                  <a:pt x="48083" y="280248"/>
                </a:lnTo>
                <a:lnTo>
                  <a:pt x="21370" y="245242"/>
                </a:lnTo>
                <a:lnTo>
                  <a:pt x="5342" y="205810"/>
                </a:lnTo>
                <a:lnTo>
                  <a:pt x="0" y="164165"/>
                </a:lnTo>
                <a:lnTo>
                  <a:pt x="5342" y="122521"/>
                </a:lnTo>
                <a:lnTo>
                  <a:pt x="21370" y="83089"/>
                </a:lnTo>
                <a:lnTo>
                  <a:pt x="48083" y="48083"/>
                </a:lnTo>
                <a:lnTo>
                  <a:pt x="83089" y="21370"/>
                </a:lnTo>
                <a:lnTo>
                  <a:pt x="122521" y="5342"/>
                </a:lnTo>
                <a:lnTo>
                  <a:pt x="164166" y="0"/>
                </a:lnTo>
                <a:lnTo>
                  <a:pt x="205810" y="5342"/>
                </a:lnTo>
                <a:lnTo>
                  <a:pt x="245242" y="21370"/>
                </a:lnTo>
                <a:lnTo>
                  <a:pt x="280248" y="48083"/>
                </a:lnTo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19703" y="1599424"/>
            <a:ext cx="299079" cy="224322"/>
          </a:xfrm>
          <a:custGeom>
            <a:avLst/>
            <a:gdLst/>
            <a:ahLst/>
            <a:cxnLst/>
            <a:rect l="l" t="t" r="r" b="b"/>
            <a:pathLst>
              <a:path w="328929" h="328930">
                <a:moveTo>
                  <a:pt x="164165" y="0"/>
                </a:moveTo>
                <a:lnTo>
                  <a:pt x="122520" y="5342"/>
                </a:lnTo>
                <a:lnTo>
                  <a:pt x="83089" y="21370"/>
                </a:lnTo>
                <a:lnTo>
                  <a:pt x="48084" y="48083"/>
                </a:lnTo>
                <a:lnTo>
                  <a:pt x="21370" y="83089"/>
                </a:lnTo>
                <a:lnTo>
                  <a:pt x="5342" y="122520"/>
                </a:lnTo>
                <a:lnTo>
                  <a:pt x="0" y="164165"/>
                </a:lnTo>
                <a:lnTo>
                  <a:pt x="5342" y="205810"/>
                </a:lnTo>
                <a:lnTo>
                  <a:pt x="21370" y="245242"/>
                </a:lnTo>
                <a:lnTo>
                  <a:pt x="48084" y="280248"/>
                </a:lnTo>
                <a:lnTo>
                  <a:pt x="83089" y="306960"/>
                </a:lnTo>
                <a:lnTo>
                  <a:pt x="122520" y="322988"/>
                </a:lnTo>
                <a:lnTo>
                  <a:pt x="164165" y="328331"/>
                </a:lnTo>
                <a:lnTo>
                  <a:pt x="205810" y="322988"/>
                </a:lnTo>
                <a:lnTo>
                  <a:pt x="245241" y="306960"/>
                </a:lnTo>
                <a:lnTo>
                  <a:pt x="280247" y="280248"/>
                </a:lnTo>
                <a:lnTo>
                  <a:pt x="306961" y="245242"/>
                </a:lnTo>
                <a:lnTo>
                  <a:pt x="322989" y="205810"/>
                </a:lnTo>
                <a:lnTo>
                  <a:pt x="328331" y="164165"/>
                </a:lnTo>
                <a:lnTo>
                  <a:pt x="322989" y="122520"/>
                </a:lnTo>
                <a:lnTo>
                  <a:pt x="306961" y="83089"/>
                </a:lnTo>
                <a:lnTo>
                  <a:pt x="280247" y="48083"/>
                </a:lnTo>
                <a:lnTo>
                  <a:pt x="245241" y="21370"/>
                </a:lnTo>
                <a:lnTo>
                  <a:pt x="205810" y="5342"/>
                </a:lnTo>
                <a:lnTo>
                  <a:pt x="16416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19703" y="1599424"/>
            <a:ext cx="299079" cy="224322"/>
          </a:xfrm>
          <a:custGeom>
            <a:avLst/>
            <a:gdLst/>
            <a:ahLst/>
            <a:cxnLst/>
            <a:rect l="l" t="t" r="r" b="b"/>
            <a:pathLst>
              <a:path w="328929" h="328930">
                <a:moveTo>
                  <a:pt x="280248" y="48083"/>
                </a:moveTo>
                <a:lnTo>
                  <a:pt x="306961" y="83089"/>
                </a:lnTo>
                <a:lnTo>
                  <a:pt x="322989" y="122521"/>
                </a:lnTo>
                <a:lnTo>
                  <a:pt x="328331" y="164165"/>
                </a:lnTo>
                <a:lnTo>
                  <a:pt x="322989" y="205810"/>
                </a:lnTo>
                <a:lnTo>
                  <a:pt x="306961" y="245242"/>
                </a:lnTo>
                <a:lnTo>
                  <a:pt x="280248" y="280248"/>
                </a:lnTo>
                <a:lnTo>
                  <a:pt x="245242" y="306961"/>
                </a:lnTo>
                <a:lnTo>
                  <a:pt x="205810" y="322989"/>
                </a:lnTo>
                <a:lnTo>
                  <a:pt x="164165" y="328331"/>
                </a:lnTo>
                <a:lnTo>
                  <a:pt x="122521" y="322989"/>
                </a:lnTo>
                <a:lnTo>
                  <a:pt x="83089" y="306961"/>
                </a:lnTo>
                <a:lnTo>
                  <a:pt x="48083" y="280248"/>
                </a:lnTo>
                <a:lnTo>
                  <a:pt x="21370" y="245242"/>
                </a:lnTo>
                <a:lnTo>
                  <a:pt x="5342" y="205810"/>
                </a:lnTo>
                <a:lnTo>
                  <a:pt x="0" y="164165"/>
                </a:lnTo>
                <a:lnTo>
                  <a:pt x="5342" y="122521"/>
                </a:lnTo>
                <a:lnTo>
                  <a:pt x="21370" y="83089"/>
                </a:lnTo>
                <a:lnTo>
                  <a:pt x="48083" y="48083"/>
                </a:lnTo>
                <a:lnTo>
                  <a:pt x="83089" y="21370"/>
                </a:lnTo>
                <a:lnTo>
                  <a:pt x="122521" y="5342"/>
                </a:lnTo>
                <a:lnTo>
                  <a:pt x="164165" y="0"/>
                </a:lnTo>
                <a:lnTo>
                  <a:pt x="205810" y="5342"/>
                </a:lnTo>
                <a:lnTo>
                  <a:pt x="245242" y="21370"/>
                </a:lnTo>
                <a:lnTo>
                  <a:pt x="280248" y="48083"/>
                </a:lnTo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5890" y="3106368"/>
            <a:ext cx="299079" cy="224322"/>
          </a:xfrm>
          <a:custGeom>
            <a:avLst/>
            <a:gdLst/>
            <a:ahLst/>
            <a:cxnLst/>
            <a:rect l="l" t="t" r="r" b="b"/>
            <a:pathLst>
              <a:path w="328930" h="328929">
                <a:moveTo>
                  <a:pt x="164166" y="0"/>
                </a:moveTo>
                <a:lnTo>
                  <a:pt x="122521" y="5342"/>
                </a:lnTo>
                <a:lnTo>
                  <a:pt x="83089" y="21370"/>
                </a:lnTo>
                <a:lnTo>
                  <a:pt x="48083" y="48083"/>
                </a:lnTo>
                <a:lnTo>
                  <a:pt x="21370" y="83089"/>
                </a:lnTo>
                <a:lnTo>
                  <a:pt x="5342" y="122520"/>
                </a:lnTo>
                <a:lnTo>
                  <a:pt x="0" y="164165"/>
                </a:lnTo>
                <a:lnTo>
                  <a:pt x="5342" y="205810"/>
                </a:lnTo>
                <a:lnTo>
                  <a:pt x="21370" y="245242"/>
                </a:lnTo>
                <a:lnTo>
                  <a:pt x="48083" y="280248"/>
                </a:lnTo>
                <a:lnTo>
                  <a:pt x="83089" y="306960"/>
                </a:lnTo>
                <a:lnTo>
                  <a:pt x="122521" y="322988"/>
                </a:lnTo>
                <a:lnTo>
                  <a:pt x="164166" y="328331"/>
                </a:lnTo>
                <a:lnTo>
                  <a:pt x="205811" y="322988"/>
                </a:lnTo>
                <a:lnTo>
                  <a:pt x="245242" y="306960"/>
                </a:lnTo>
                <a:lnTo>
                  <a:pt x="280248" y="280248"/>
                </a:lnTo>
                <a:lnTo>
                  <a:pt x="306961" y="245242"/>
                </a:lnTo>
                <a:lnTo>
                  <a:pt x="322989" y="205810"/>
                </a:lnTo>
                <a:lnTo>
                  <a:pt x="328331" y="164165"/>
                </a:lnTo>
                <a:lnTo>
                  <a:pt x="322989" y="122520"/>
                </a:lnTo>
                <a:lnTo>
                  <a:pt x="306961" y="83089"/>
                </a:lnTo>
                <a:lnTo>
                  <a:pt x="280248" y="48083"/>
                </a:lnTo>
                <a:lnTo>
                  <a:pt x="245242" y="21370"/>
                </a:lnTo>
                <a:lnTo>
                  <a:pt x="205811" y="5342"/>
                </a:lnTo>
                <a:lnTo>
                  <a:pt x="164166" y="0"/>
                </a:lnTo>
                <a:close/>
              </a:path>
            </a:pathLst>
          </a:custGeom>
          <a:solidFill>
            <a:srgbClr val="00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35890" y="3106368"/>
            <a:ext cx="299079" cy="224322"/>
          </a:xfrm>
          <a:custGeom>
            <a:avLst/>
            <a:gdLst/>
            <a:ahLst/>
            <a:cxnLst/>
            <a:rect l="l" t="t" r="r" b="b"/>
            <a:pathLst>
              <a:path w="328930" h="328929">
                <a:moveTo>
                  <a:pt x="280248" y="48083"/>
                </a:moveTo>
                <a:lnTo>
                  <a:pt x="306961" y="83089"/>
                </a:lnTo>
                <a:lnTo>
                  <a:pt x="322989" y="122521"/>
                </a:lnTo>
                <a:lnTo>
                  <a:pt x="328331" y="164165"/>
                </a:lnTo>
                <a:lnTo>
                  <a:pt x="322989" y="205810"/>
                </a:lnTo>
                <a:lnTo>
                  <a:pt x="306961" y="245242"/>
                </a:lnTo>
                <a:lnTo>
                  <a:pt x="280248" y="280248"/>
                </a:lnTo>
                <a:lnTo>
                  <a:pt x="245242" y="306961"/>
                </a:lnTo>
                <a:lnTo>
                  <a:pt x="205810" y="322989"/>
                </a:lnTo>
                <a:lnTo>
                  <a:pt x="164166" y="328331"/>
                </a:lnTo>
                <a:lnTo>
                  <a:pt x="122521" y="322989"/>
                </a:lnTo>
                <a:lnTo>
                  <a:pt x="83089" y="306961"/>
                </a:lnTo>
                <a:lnTo>
                  <a:pt x="48083" y="280248"/>
                </a:lnTo>
                <a:lnTo>
                  <a:pt x="21370" y="245242"/>
                </a:lnTo>
                <a:lnTo>
                  <a:pt x="5342" y="205810"/>
                </a:lnTo>
                <a:lnTo>
                  <a:pt x="0" y="164165"/>
                </a:lnTo>
                <a:lnTo>
                  <a:pt x="5342" y="122521"/>
                </a:lnTo>
                <a:lnTo>
                  <a:pt x="21370" y="83089"/>
                </a:lnTo>
                <a:lnTo>
                  <a:pt x="48083" y="48083"/>
                </a:lnTo>
                <a:lnTo>
                  <a:pt x="83089" y="21370"/>
                </a:lnTo>
                <a:lnTo>
                  <a:pt x="122521" y="5342"/>
                </a:lnTo>
                <a:lnTo>
                  <a:pt x="164166" y="0"/>
                </a:lnTo>
                <a:lnTo>
                  <a:pt x="205810" y="5342"/>
                </a:lnTo>
                <a:lnTo>
                  <a:pt x="245242" y="21370"/>
                </a:lnTo>
                <a:lnTo>
                  <a:pt x="280248" y="48083"/>
                </a:lnTo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19703" y="3106368"/>
            <a:ext cx="299079" cy="224322"/>
          </a:xfrm>
          <a:custGeom>
            <a:avLst/>
            <a:gdLst/>
            <a:ahLst/>
            <a:cxnLst/>
            <a:rect l="l" t="t" r="r" b="b"/>
            <a:pathLst>
              <a:path w="328929" h="328929">
                <a:moveTo>
                  <a:pt x="164165" y="0"/>
                </a:moveTo>
                <a:lnTo>
                  <a:pt x="122520" y="5342"/>
                </a:lnTo>
                <a:lnTo>
                  <a:pt x="83089" y="21370"/>
                </a:lnTo>
                <a:lnTo>
                  <a:pt x="48084" y="48083"/>
                </a:lnTo>
                <a:lnTo>
                  <a:pt x="21370" y="83089"/>
                </a:lnTo>
                <a:lnTo>
                  <a:pt x="5342" y="122520"/>
                </a:lnTo>
                <a:lnTo>
                  <a:pt x="0" y="164165"/>
                </a:lnTo>
                <a:lnTo>
                  <a:pt x="5342" y="205810"/>
                </a:lnTo>
                <a:lnTo>
                  <a:pt x="21370" y="245242"/>
                </a:lnTo>
                <a:lnTo>
                  <a:pt x="48084" y="280248"/>
                </a:lnTo>
                <a:lnTo>
                  <a:pt x="83089" y="306960"/>
                </a:lnTo>
                <a:lnTo>
                  <a:pt x="122520" y="322988"/>
                </a:lnTo>
                <a:lnTo>
                  <a:pt x="164165" y="328331"/>
                </a:lnTo>
                <a:lnTo>
                  <a:pt x="205810" y="322988"/>
                </a:lnTo>
                <a:lnTo>
                  <a:pt x="245241" y="306960"/>
                </a:lnTo>
                <a:lnTo>
                  <a:pt x="280247" y="280248"/>
                </a:lnTo>
                <a:lnTo>
                  <a:pt x="306961" y="245242"/>
                </a:lnTo>
                <a:lnTo>
                  <a:pt x="322989" y="205810"/>
                </a:lnTo>
                <a:lnTo>
                  <a:pt x="328331" y="164165"/>
                </a:lnTo>
                <a:lnTo>
                  <a:pt x="322989" y="122520"/>
                </a:lnTo>
                <a:lnTo>
                  <a:pt x="306961" y="83089"/>
                </a:lnTo>
                <a:lnTo>
                  <a:pt x="280247" y="48083"/>
                </a:lnTo>
                <a:lnTo>
                  <a:pt x="245241" y="21370"/>
                </a:lnTo>
                <a:lnTo>
                  <a:pt x="205810" y="5342"/>
                </a:lnTo>
                <a:lnTo>
                  <a:pt x="164165" y="0"/>
                </a:lnTo>
                <a:close/>
              </a:path>
            </a:pathLst>
          </a:custGeom>
          <a:solidFill>
            <a:srgbClr val="FFFF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419703" y="3106368"/>
            <a:ext cx="299079" cy="224322"/>
          </a:xfrm>
          <a:custGeom>
            <a:avLst/>
            <a:gdLst/>
            <a:ahLst/>
            <a:cxnLst/>
            <a:rect l="l" t="t" r="r" b="b"/>
            <a:pathLst>
              <a:path w="328929" h="328929">
                <a:moveTo>
                  <a:pt x="280248" y="48083"/>
                </a:moveTo>
                <a:lnTo>
                  <a:pt x="306961" y="83089"/>
                </a:lnTo>
                <a:lnTo>
                  <a:pt x="322989" y="122521"/>
                </a:lnTo>
                <a:lnTo>
                  <a:pt x="328331" y="164165"/>
                </a:lnTo>
                <a:lnTo>
                  <a:pt x="322989" y="205810"/>
                </a:lnTo>
                <a:lnTo>
                  <a:pt x="306961" y="245242"/>
                </a:lnTo>
                <a:lnTo>
                  <a:pt x="280248" y="280248"/>
                </a:lnTo>
                <a:lnTo>
                  <a:pt x="245242" y="306961"/>
                </a:lnTo>
                <a:lnTo>
                  <a:pt x="205810" y="322989"/>
                </a:lnTo>
                <a:lnTo>
                  <a:pt x="164165" y="328331"/>
                </a:lnTo>
                <a:lnTo>
                  <a:pt x="122521" y="322989"/>
                </a:lnTo>
                <a:lnTo>
                  <a:pt x="83089" y="306961"/>
                </a:lnTo>
                <a:lnTo>
                  <a:pt x="48083" y="280248"/>
                </a:lnTo>
                <a:lnTo>
                  <a:pt x="21370" y="245242"/>
                </a:lnTo>
                <a:lnTo>
                  <a:pt x="5342" y="205810"/>
                </a:lnTo>
                <a:lnTo>
                  <a:pt x="0" y="164165"/>
                </a:lnTo>
                <a:lnTo>
                  <a:pt x="5342" y="122521"/>
                </a:lnTo>
                <a:lnTo>
                  <a:pt x="21370" y="83089"/>
                </a:lnTo>
                <a:lnTo>
                  <a:pt x="48083" y="48083"/>
                </a:lnTo>
                <a:lnTo>
                  <a:pt x="83089" y="21370"/>
                </a:lnTo>
                <a:lnTo>
                  <a:pt x="122521" y="5342"/>
                </a:lnTo>
                <a:lnTo>
                  <a:pt x="164165" y="0"/>
                </a:lnTo>
                <a:lnTo>
                  <a:pt x="205810" y="5342"/>
                </a:lnTo>
                <a:lnTo>
                  <a:pt x="245242" y="21370"/>
                </a:lnTo>
                <a:lnTo>
                  <a:pt x="280248" y="48083"/>
                </a:lnTo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34425" y="1711381"/>
            <a:ext cx="2185357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88" y="0"/>
                </a:lnTo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085158" y="1823339"/>
            <a:ext cx="0" cy="1283141"/>
          </a:xfrm>
          <a:custGeom>
            <a:avLst/>
            <a:gdLst/>
            <a:ahLst/>
            <a:cxnLst/>
            <a:rect l="l" t="t" r="r" b="b"/>
            <a:pathLst>
              <a:path h="1881504">
                <a:moveTo>
                  <a:pt x="0" y="0"/>
                </a:moveTo>
                <a:lnTo>
                  <a:pt x="0" y="1881341"/>
                </a:lnTo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568971" y="1823339"/>
            <a:ext cx="0" cy="1283141"/>
          </a:xfrm>
          <a:custGeom>
            <a:avLst/>
            <a:gdLst/>
            <a:ahLst/>
            <a:cxnLst/>
            <a:rect l="l" t="t" r="r" b="b"/>
            <a:pathLst>
              <a:path h="1881504">
                <a:moveTo>
                  <a:pt x="0" y="0"/>
                </a:moveTo>
                <a:lnTo>
                  <a:pt x="0" y="1881341"/>
                </a:lnTo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34425" y="3218325"/>
            <a:ext cx="2185357" cy="0"/>
          </a:xfrm>
          <a:custGeom>
            <a:avLst/>
            <a:gdLst/>
            <a:ahLst/>
            <a:cxnLst/>
            <a:rect l="l" t="t" r="r" b="b"/>
            <a:pathLst>
              <a:path w="2403475">
                <a:moveTo>
                  <a:pt x="0" y="0"/>
                </a:moveTo>
                <a:lnTo>
                  <a:pt x="2403388" y="0"/>
                </a:lnTo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97173" y="2251015"/>
            <a:ext cx="299079" cy="224322"/>
          </a:xfrm>
          <a:custGeom>
            <a:avLst/>
            <a:gdLst/>
            <a:ahLst/>
            <a:cxnLst/>
            <a:rect l="l" t="t" r="r" b="b"/>
            <a:pathLst>
              <a:path w="328930" h="328929">
                <a:moveTo>
                  <a:pt x="280248" y="48083"/>
                </a:moveTo>
                <a:lnTo>
                  <a:pt x="306961" y="83089"/>
                </a:lnTo>
                <a:lnTo>
                  <a:pt x="322989" y="122521"/>
                </a:lnTo>
                <a:lnTo>
                  <a:pt x="328331" y="164165"/>
                </a:lnTo>
                <a:lnTo>
                  <a:pt x="322989" y="205810"/>
                </a:lnTo>
                <a:lnTo>
                  <a:pt x="306961" y="245242"/>
                </a:lnTo>
                <a:lnTo>
                  <a:pt x="280248" y="280248"/>
                </a:lnTo>
                <a:lnTo>
                  <a:pt x="245242" y="306961"/>
                </a:lnTo>
                <a:lnTo>
                  <a:pt x="205810" y="322989"/>
                </a:lnTo>
                <a:lnTo>
                  <a:pt x="164165" y="328331"/>
                </a:lnTo>
                <a:lnTo>
                  <a:pt x="122521" y="322989"/>
                </a:lnTo>
                <a:lnTo>
                  <a:pt x="83089" y="306961"/>
                </a:lnTo>
                <a:lnTo>
                  <a:pt x="48083" y="280248"/>
                </a:lnTo>
                <a:lnTo>
                  <a:pt x="21370" y="245242"/>
                </a:lnTo>
                <a:lnTo>
                  <a:pt x="5342" y="205810"/>
                </a:lnTo>
                <a:lnTo>
                  <a:pt x="0" y="164165"/>
                </a:lnTo>
                <a:lnTo>
                  <a:pt x="5342" y="122521"/>
                </a:lnTo>
                <a:lnTo>
                  <a:pt x="21370" y="83089"/>
                </a:lnTo>
                <a:lnTo>
                  <a:pt x="48083" y="48083"/>
                </a:lnTo>
                <a:lnTo>
                  <a:pt x="83089" y="21370"/>
                </a:lnTo>
                <a:lnTo>
                  <a:pt x="122521" y="5342"/>
                </a:lnTo>
                <a:lnTo>
                  <a:pt x="164165" y="0"/>
                </a:lnTo>
                <a:lnTo>
                  <a:pt x="205810" y="5342"/>
                </a:lnTo>
                <a:lnTo>
                  <a:pt x="245242" y="21370"/>
                </a:lnTo>
                <a:lnTo>
                  <a:pt x="280248" y="48083"/>
                </a:lnTo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2008335" y="2308525"/>
            <a:ext cx="76213" cy="105086"/>
          </a:xfrm>
          <a:prstGeom prst="rect">
            <a:avLst/>
          </a:prstGeom>
        </p:spPr>
        <p:txBody>
          <a:bodyPr vert="horz" wrap="square" lIns="0" tIns="12630" rIns="0" bIns="0" rtlCol="0">
            <a:spAutoFit/>
          </a:bodyPr>
          <a:lstStyle/>
          <a:p>
            <a:pPr marL="10104">
              <a:spcBef>
                <a:spcPts val="99"/>
              </a:spcBef>
            </a:pPr>
            <a:r>
              <a:rPr sz="600" spc="12" dirty="0">
                <a:latin typeface="Arial"/>
                <a:cs typeface="Arial"/>
              </a:rPr>
              <a:t>?</a:t>
            </a:r>
            <a:endParaRPr sz="6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10645" y="1447941"/>
            <a:ext cx="372982" cy="194359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1200" spc="-24" dirty="0">
                <a:latin typeface="Arial"/>
                <a:cs typeface="Arial"/>
              </a:rPr>
              <a:t>(x,</a:t>
            </a:r>
            <a:r>
              <a:rPr sz="1200" spc="-64" dirty="0">
                <a:latin typeface="Arial"/>
                <a:cs typeface="Arial"/>
              </a:rPr>
              <a:t> </a:t>
            </a:r>
            <a:r>
              <a:rPr sz="1200" spc="-44" dirty="0">
                <a:latin typeface="Arial"/>
                <a:cs typeface="Arial"/>
              </a:rPr>
              <a:t>y)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3772535" y="1447941"/>
            <a:ext cx="566403" cy="194359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1200" spc="-12" dirty="0">
                <a:latin typeface="Arial"/>
                <a:cs typeface="Arial"/>
              </a:rPr>
              <a:t>(x+1,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44" dirty="0">
                <a:latin typeface="Arial"/>
                <a:cs typeface="Arial"/>
              </a:rPr>
              <a:t>y)</a:t>
            </a:r>
            <a:endParaRPr sz="1200">
              <a:latin typeface="Arial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774423" y="3304191"/>
            <a:ext cx="759823" cy="194359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1200" spc="-12" dirty="0">
                <a:latin typeface="Arial"/>
                <a:cs typeface="Arial"/>
              </a:rPr>
              <a:t>(x+1,</a:t>
            </a:r>
            <a:r>
              <a:rPr sz="1200" spc="-56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y+1)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14014" y="3304191"/>
            <a:ext cx="566403" cy="194359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1200" spc="-24" dirty="0">
                <a:latin typeface="Arial"/>
                <a:cs typeface="Arial"/>
              </a:rPr>
              <a:t>(x,</a:t>
            </a:r>
            <a:r>
              <a:rPr sz="1200" spc="-56" dirty="0">
                <a:latin typeface="Arial"/>
                <a:cs typeface="Arial"/>
              </a:rPr>
              <a:t> </a:t>
            </a:r>
            <a:r>
              <a:rPr sz="1200" spc="-20" dirty="0">
                <a:latin typeface="Arial"/>
                <a:cs typeface="Arial"/>
              </a:rPr>
              <a:t>y+1)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144265" y="2364428"/>
            <a:ext cx="694002" cy="5197"/>
          </a:xfrm>
          <a:custGeom>
            <a:avLst/>
            <a:gdLst/>
            <a:ahLst/>
            <a:cxnLst/>
            <a:rect l="l" t="t" r="r" b="b"/>
            <a:pathLst>
              <a:path w="763269" h="7620">
                <a:moveTo>
                  <a:pt x="0" y="7109"/>
                </a:moveTo>
                <a:lnTo>
                  <a:pt x="763055" y="0"/>
                </a:lnTo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37905" y="2350994"/>
            <a:ext cx="48499" cy="27282"/>
          </a:xfrm>
          <a:custGeom>
            <a:avLst/>
            <a:gdLst/>
            <a:ahLst/>
            <a:cxnLst/>
            <a:rect l="l" t="t" r="r" b="b"/>
            <a:pathLst>
              <a:path w="53339" h="40004">
                <a:moveTo>
                  <a:pt x="0" y="0"/>
                </a:moveTo>
                <a:lnTo>
                  <a:pt x="367" y="39397"/>
                </a:lnTo>
                <a:lnTo>
                  <a:pt x="52713" y="1921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1837905" y="2350994"/>
            <a:ext cx="48499" cy="27282"/>
          </a:xfrm>
          <a:custGeom>
            <a:avLst/>
            <a:gdLst/>
            <a:ahLst/>
            <a:cxnLst/>
            <a:rect l="l" t="t" r="r" b="b"/>
            <a:pathLst>
              <a:path w="53339" h="40004">
                <a:moveTo>
                  <a:pt x="52714" y="19209"/>
                </a:moveTo>
                <a:lnTo>
                  <a:pt x="0" y="0"/>
                </a:lnTo>
                <a:lnTo>
                  <a:pt x="367" y="39397"/>
                </a:lnTo>
                <a:lnTo>
                  <a:pt x="52714" y="19209"/>
                </a:lnTo>
                <a:close/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1096501" y="2355843"/>
            <a:ext cx="48499" cy="27282"/>
          </a:xfrm>
          <a:custGeom>
            <a:avLst/>
            <a:gdLst/>
            <a:ahLst/>
            <a:cxnLst/>
            <a:rect l="l" t="t" r="r" b="b"/>
            <a:pathLst>
              <a:path w="53340" h="40004">
                <a:moveTo>
                  <a:pt x="52347" y="0"/>
                </a:moveTo>
                <a:lnTo>
                  <a:pt x="0" y="20187"/>
                </a:lnTo>
                <a:lnTo>
                  <a:pt x="52714" y="39397"/>
                </a:lnTo>
                <a:lnTo>
                  <a:pt x="523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096501" y="2355843"/>
            <a:ext cx="48499" cy="27282"/>
          </a:xfrm>
          <a:custGeom>
            <a:avLst/>
            <a:gdLst/>
            <a:ahLst/>
            <a:cxnLst/>
            <a:rect l="l" t="t" r="r" b="b"/>
            <a:pathLst>
              <a:path w="53340" h="40004">
                <a:moveTo>
                  <a:pt x="0" y="20188"/>
                </a:moveTo>
                <a:lnTo>
                  <a:pt x="52714" y="39397"/>
                </a:lnTo>
                <a:lnTo>
                  <a:pt x="52347" y="0"/>
                </a:lnTo>
                <a:lnTo>
                  <a:pt x="0" y="20188"/>
                </a:lnTo>
                <a:close/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2046984" y="1755716"/>
            <a:ext cx="1732" cy="451243"/>
          </a:xfrm>
          <a:custGeom>
            <a:avLst/>
            <a:gdLst/>
            <a:ahLst/>
            <a:cxnLst/>
            <a:rect l="l" t="t" r="r" b="b"/>
            <a:pathLst>
              <a:path w="1905" h="661669">
                <a:moveTo>
                  <a:pt x="0" y="661260"/>
                </a:moveTo>
                <a:lnTo>
                  <a:pt x="1721" y="0"/>
                </a:lnTo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2030637" y="1719890"/>
            <a:ext cx="36374" cy="35944"/>
          </a:xfrm>
          <a:custGeom>
            <a:avLst/>
            <a:gdLst/>
            <a:ahLst/>
            <a:cxnLst/>
            <a:rect l="l" t="t" r="r" b="b"/>
            <a:pathLst>
              <a:path w="40005" h="52705">
                <a:moveTo>
                  <a:pt x="19837" y="0"/>
                </a:moveTo>
                <a:lnTo>
                  <a:pt x="0" y="52481"/>
                </a:lnTo>
                <a:lnTo>
                  <a:pt x="39400" y="52584"/>
                </a:lnTo>
                <a:lnTo>
                  <a:pt x="198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2030638" y="1719890"/>
            <a:ext cx="36374" cy="35944"/>
          </a:xfrm>
          <a:custGeom>
            <a:avLst/>
            <a:gdLst/>
            <a:ahLst/>
            <a:cxnLst/>
            <a:rect l="l" t="t" r="r" b="b"/>
            <a:pathLst>
              <a:path w="40005" h="52705">
                <a:moveTo>
                  <a:pt x="19837" y="0"/>
                </a:moveTo>
                <a:lnTo>
                  <a:pt x="0" y="52481"/>
                </a:lnTo>
                <a:lnTo>
                  <a:pt x="39399" y="52584"/>
                </a:lnTo>
                <a:lnTo>
                  <a:pt x="19837" y="0"/>
                </a:lnTo>
                <a:close/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029072" y="2206646"/>
            <a:ext cx="36374" cy="35944"/>
          </a:xfrm>
          <a:custGeom>
            <a:avLst/>
            <a:gdLst/>
            <a:ahLst/>
            <a:cxnLst/>
            <a:rect l="l" t="t" r="r" b="b"/>
            <a:pathLst>
              <a:path w="40005" h="52704">
                <a:moveTo>
                  <a:pt x="0" y="0"/>
                </a:moveTo>
                <a:lnTo>
                  <a:pt x="19563" y="52584"/>
                </a:lnTo>
                <a:lnTo>
                  <a:pt x="39399" y="101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029072" y="2206646"/>
            <a:ext cx="36374" cy="35944"/>
          </a:xfrm>
          <a:custGeom>
            <a:avLst/>
            <a:gdLst/>
            <a:ahLst/>
            <a:cxnLst/>
            <a:rect l="l" t="t" r="r" b="b"/>
            <a:pathLst>
              <a:path w="40005" h="52704">
                <a:moveTo>
                  <a:pt x="19563" y="52584"/>
                </a:moveTo>
                <a:lnTo>
                  <a:pt x="39399" y="102"/>
                </a:lnTo>
                <a:lnTo>
                  <a:pt x="0" y="0"/>
                </a:lnTo>
                <a:lnTo>
                  <a:pt x="19563" y="52584"/>
                </a:lnTo>
                <a:close/>
              </a:path>
            </a:pathLst>
          </a:custGeom>
          <a:ln w="6566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2089811" y="1871139"/>
            <a:ext cx="122403" cy="194359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1200" spc="40" dirty="0">
                <a:latin typeface="Arial"/>
                <a:cs typeface="Arial"/>
              </a:rPr>
              <a:t>b</a:t>
            </a:r>
            <a:endParaRPr sz="1200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479511" y="2388382"/>
            <a:ext cx="113165" cy="194359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1200" spc="-24" dirty="0">
                <a:latin typeface="Arial"/>
                <a:cs typeface="Arial"/>
              </a:rPr>
              <a:t>a</a:t>
            </a:r>
            <a:endParaRPr sz="1200">
              <a:latin typeface="Arial"/>
              <a:cs typeface="Arial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4817476" y="1988552"/>
            <a:ext cx="3154766" cy="1157380"/>
          </a:xfrm>
          <a:prstGeom prst="rect">
            <a:avLst/>
          </a:prstGeom>
        </p:spPr>
        <p:txBody>
          <a:bodyPr vert="horz" wrap="square" lIns="0" tIns="66687" rIns="0" bIns="0" rtlCol="0">
            <a:spAutoFit/>
          </a:bodyPr>
          <a:lstStyle/>
          <a:p>
            <a:pPr marL="30312">
              <a:spcBef>
                <a:spcPts val="525"/>
              </a:spcBef>
            </a:pPr>
            <a:r>
              <a:rPr sz="1500" i="1" spc="-80" dirty="0">
                <a:latin typeface="Bookman Old Style"/>
                <a:cs typeface="Bookman Old Style"/>
              </a:rPr>
              <a:t>f</a:t>
            </a:r>
            <a:r>
              <a:rPr sz="2200" spc="-119" baseline="15015" dirty="0">
                <a:latin typeface="Tahoma"/>
                <a:cs typeface="Tahoma"/>
              </a:rPr>
              <a:t>˜</a:t>
            </a:r>
            <a:r>
              <a:rPr sz="1500" spc="-80" dirty="0">
                <a:latin typeface="Tahoma"/>
                <a:cs typeface="Tahoma"/>
              </a:rPr>
              <a:t>(</a:t>
            </a:r>
            <a:r>
              <a:rPr sz="1500" i="1" spc="-80" dirty="0">
                <a:latin typeface="Bookman Old Style"/>
                <a:cs typeface="Bookman Old Style"/>
              </a:rPr>
              <a:t>x</a:t>
            </a:r>
            <a:r>
              <a:rPr sz="1600" i="1" spc="-119" baseline="32051" dirty="0">
                <a:latin typeface="Arial Narrow"/>
                <a:cs typeface="Arial Narrow"/>
              </a:rPr>
              <a:t>0</a:t>
            </a:r>
            <a:r>
              <a:rPr sz="1500" i="1" spc="-80" dirty="0">
                <a:latin typeface="Bookman Old Style"/>
                <a:cs typeface="Bookman Old Style"/>
              </a:rPr>
              <a:t>,</a:t>
            </a:r>
            <a:r>
              <a:rPr sz="1500" i="1" spc="-199" dirty="0">
                <a:latin typeface="Bookman Old Style"/>
                <a:cs typeface="Bookman Old Style"/>
              </a:rPr>
              <a:t> </a:t>
            </a:r>
            <a:r>
              <a:rPr sz="1500" i="1" spc="-56" dirty="0">
                <a:latin typeface="Bookman Old Style"/>
                <a:cs typeface="Bookman Old Style"/>
              </a:rPr>
              <a:t>y</a:t>
            </a:r>
            <a:r>
              <a:rPr sz="1600" i="1" spc="-83" baseline="32051" dirty="0">
                <a:latin typeface="Arial Narrow"/>
                <a:cs typeface="Arial Narrow"/>
              </a:rPr>
              <a:t>0</a:t>
            </a:r>
            <a:r>
              <a:rPr sz="1500" spc="-56" dirty="0">
                <a:latin typeface="Tahoma"/>
                <a:cs typeface="Tahoma"/>
              </a:rPr>
              <a:t>) </a:t>
            </a:r>
            <a:r>
              <a:rPr sz="1500" spc="76" dirty="0">
                <a:latin typeface="Tahoma"/>
                <a:cs typeface="Tahoma"/>
              </a:rPr>
              <a:t>=</a:t>
            </a:r>
            <a:r>
              <a:rPr sz="1500" spc="-52" dirty="0">
                <a:latin typeface="Tahoma"/>
                <a:cs typeface="Tahoma"/>
              </a:rPr>
              <a:t> </a:t>
            </a:r>
            <a:r>
              <a:rPr sz="1500" spc="-32" dirty="0">
                <a:latin typeface="Tahoma"/>
                <a:cs typeface="Tahoma"/>
              </a:rPr>
              <a:t>(1</a:t>
            </a:r>
            <a:r>
              <a:rPr sz="1500" spc="-139" dirty="0">
                <a:latin typeface="Tahoma"/>
                <a:cs typeface="Tahoma"/>
              </a:rPr>
              <a:t> </a:t>
            </a:r>
            <a:r>
              <a:rPr sz="1500" i="1" spc="64" dirty="0">
                <a:latin typeface="Trebuchet MS"/>
                <a:cs typeface="Trebuchet MS"/>
              </a:rPr>
              <a:t>—</a:t>
            </a:r>
            <a:r>
              <a:rPr sz="1500" i="1" spc="-115" dirty="0">
                <a:latin typeface="Trebuchet MS"/>
                <a:cs typeface="Trebuchet MS"/>
              </a:rPr>
              <a:t> </a:t>
            </a:r>
            <a:r>
              <a:rPr sz="1500" i="1" spc="-48" dirty="0">
                <a:latin typeface="Bookman Old Style"/>
                <a:cs typeface="Bookman Old Style"/>
              </a:rPr>
              <a:t>a</a:t>
            </a:r>
            <a:r>
              <a:rPr sz="1500" spc="-48" dirty="0">
                <a:latin typeface="Tahoma"/>
                <a:cs typeface="Tahoma"/>
              </a:rPr>
              <a:t>)(1</a:t>
            </a:r>
            <a:r>
              <a:rPr sz="1500" spc="-139" dirty="0">
                <a:latin typeface="Tahoma"/>
                <a:cs typeface="Tahoma"/>
              </a:rPr>
              <a:t> </a:t>
            </a:r>
            <a:r>
              <a:rPr sz="1500" i="1" spc="64" dirty="0">
                <a:latin typeface="Trebuchet MS"/>
                <a:cs typeface="Trebuchet MS"/>
              </a:rPr>
              <a:t>—</a:t>
            </a:r>
            <a:r>
              <a:rPr sz="1500" i="1" spc="-115" dirty="0">
                <a:latin typeface="Trebuchet MS"/>
                <a:cs typeface="Trebuchet MS"/>
              </a:rPr>
              <a:t> </a:t>
            </a:r>
            <a:r>
              <a:rPr sz="1500" i="1" spc="-123" dirty="0">
                <a:latin typeface="Bookman Old Style"/>
                <a:cs typeface="Bookman Old Style"/>
              </a:rPr>
              <a:t>b</a:t>
            </a:r>
            <a:r>
              <a:rPr sz="1500" spc="-123" dirty="0">
                <a:latin typeface="Tahoma"/>
                <a:cs typeface="Tahoma"/>
              </a:rPr>
              <a:t>)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i="1" spc="-127" dirty="0">
                <a:latin typeface="Verdana"/>
                <a:cs typeface="Verdana"/>
              </a:rPr>
              <a:t>·</a:t>
            </a:r>
            <a:r>
              <a:rPr sz="1500" i="1" spc="-191" dirty="0">
                <a:latin typeface="Verdana"/>
                <a:cs typeface="Verdana"/>
              </a:rPr>
              <a:t> </a:t>
            </a:r>
            <a:r>
              <a:rPr sz="1500" i="1" spc="219" dirty="0">
                <a:latin typeface="Bookman Old Style"/>
                <a:cs typeface="Bookman Old Style"/>
              </a:rPr>
              <a:t>f</a:t>
            </a:r>
            <a:r>
              <a:rPr sz="1500" i="1" spc="-286" dirty="0">
                <a:latin typeface="Bookman Old Style"/>
                <a:cs typeface="Bookman Old Style"/>
              </a:rPr>
              <a:t> </a:t>
            </a:r>
            <a:r>
              <a:rPr sz="1500" spc="8" dirty="0">
                <a:latin typeface="Tahoma"/>
                <a:cs typeface="Tahoma"/>
              </a:rPr>
              <a:t>(</a:t>
            </a:r>
            <a:r>
              <a:rPr sz="1500" i="1" spc="8" dirty="0">
                <a:latin typeface="Bookman Old Style"/>
                <a:cs typeface="Bookman Old Style"/>
              </a:rPr>
              <a:t>x,</a:t>
            </a:r>
            <a:r>
              <a:rPr sz="1500" i="1" spc="-195" dirty="0">
                <a:latin typeface="Bookman Old Style"/>
                <a:cs typeface="Bookman Old Style"/>
              </a:rPr>
              <a:t> </a:t>
            </a:r>
            <a:r>
              <a:rPr sz="1500" i="1" spc="-52" dirty="0">
                <a:latin typeface="Bookman Old Style"/>
                <a:cs typeface="Bookman Old Style"/>
              </a:rPr>
              <a:t>y</a:t>
            </a:r>
            <a:r>
              <a:rPr sz="1500" spc="-52" dirty="0">
                <a:latin typeface="Tahoma"/>
                <a:cs typeface="Tahoma"/>
              </a:rPr>
              <a:t>)</a:t>
            </a:r>
            <a:endParaRPr sz="1500">
              <a:latin typeface="Tahoma"/>
              <a:cs typeface="Tahoma"/>
            </a:endParaRPr>
          </a:p>
          <a:p>
            <a:pPr marL="723454">
              <a:spcBef>
                <a:spcPts val="446"/>
              </a:spcBef>
            </a:pPr>
            <a:r>
              <a:rPr sz="1500" spc="76" dirty="0">
                <a:latin typeface="Tahoma"/>
                <a:cs typeface="Tahoma"/>
              </a:rPr>
              <a:t>+</a:t>
            </a:r>
            <a:r>
              <a:rPr sz="1500" spc="-139" dirty="0">
                <a:latin typeface="Tahoma"/>
                <a:cs typeface="Tahoma"/>
              </a:rPr>
              <a:t> </a:t>
            </a:r>
            <a:r>
              <a:rPr sz="1500" i="1" spc="-64" dirty="0">
                <a:latin typeface="Bookman Old Style"/>
                <a:cs typeface="Bookman Old Style"/>
              </a:rPr>
              <a:t>a</a:t>
            </a:r>
            <a:r>
              <a:rPr sz="1500" spc="-64" dirty="0">
                <a:latin typeface="Tahoma"/>
                <a:cs typeface="Tahoma"/>
              </a:rPr>
              <a:t>(1</a:t>
            </a:r>
            <a:r>
              <a:rPr sz="1500" spc="-143" dirty="0">
                <a:latin typeface="Tahoma"/>
                <a:cs typeface="Tahoma"/>
              </a:rPr>
              <a:t> </a:t>
            </a:r>
            <a:r>
              <a:rPr sz="1500" i="1" spc="64" dirty="0">
                <a:latin typeface="Trebuchet MS"/>
                <a:cs typeface="Trebuchet MS"/>
              </a:rPr>
              <a:t>—</a:t>
            </a:r>
            <a:r>
              <a:rPr sz="1500" i="1" spc="-123" dirty="0">
                <a:latin typeface="Trebuchet MS"/>
                <a:cs typeface="Trebuchet MS"/>
              </a:rPr>
              <a:t> </a:t>
            </a:r>
            <a:r>
              <a:rPr sz="1500" i="1" spc="-123" dirty="0">
                <a:latin typeface="Bookman Old Style"/>
                <a:cs typeface="Bookman Old Style"/>
              </a:rPr>
              <a:t>b</a:t>
            </a:r>
            <a:r>
              <a:rPr sz="1500" spc="-123" dirty="0">
                <a:latin typeface="Tahoma"/>
                <a:cs typeface="Tahoma"/>
              </a:rPr>
              <a:t>)</a:t>
            </a:r>
            <a:r>
              <a:rPr sz="1500" spc="-139" dirty="0">
                <a:latin typeface="Tahoma"/>
                <a:cs typeface="Tahoma"/>
              </a:rPr>
              <a:t> </a:t>
            </a:r>
            <a:r>
              <a:rPr sz="1500" i="1" spc="-127" dirty="0">
                <a:latin typeface="Verdana"/>
                <a:cs typeface="Verdana"/>
              </a:rPr>
              <a:t>·</a:t>
            </a:r>
            <a:r>
              <a:rPr sz="1500" i="1" spc="-199" dirty="0">
                <a:latin typeface="Verdana"/>
                <a:cs typeface="Verdana"/>
              </a:rPr>
              <a:t> </a:t>
            </a:r>
            <a:r>
              <a:rPr sz="1500" i="1" spc="219" dirty="0">
                <a:latin typeface="Bookman Old Style"/>
                <a:cs typeface="Bookman Old Style"/>
              </a:rPr>
              <a:t>f</a:t>
            </a:r>
            <a:r>
              <a:rPr sz="1500" i="1" spc="-282" dirty="0">
                <a:latin typeface="Bookman Old Style"/>
                <a:cs typeface="Bookman Old Style"/>
              </a:rPr>
              <a:t> </a:t>
            </a:r>
            <a:r>
              <a:rPr sz="1500" spc="28" dirty="0">
                <a:latin typeface="Tahoma"/>
                <a:cs typeface="Tahoma"/>
              </a:rPr>
              <a:t>(</a:t>
            </a:r>
            <a:r>
              <a:rPr sz="1500" i="1" spc="28" dirty="0">
                <a:latin typeface="Bookman Old Style"/>
                <a:cs typeface="Bookman Old Style"/>
              </a:rPr>
              <a:t>x</a:t>
            </a:r>
            <a:r>
              <a:rPr sz="1500" i="1" spc="-123" dirty="0">
                <a:latin typeface="Bookman Old Style"/>
                <a:cs typeface="Bookman Old Style"/>
              </a:rPr>
              <a:t> </a:t>
            </a:r>
            <a:r>
              <a:rPr sz="1500" spc="76" dirty="0">
                <a:latin typeface="Tahoma"/>
                <a:cs typeface="Tahoma"/>
              </a:rPr>
              <a:t>+</a:t>
            </a:r>
            <a:r>
              <a:rPr sz="1500" spc="-139" dirty="0">
                <a:latin typeface="Tahoma"/>
                <a:cs typeface="Tahoma"/>
              </a:rPr>
              <a:t> </a:t>
            </a:r>
            <a:r>
              <a:rPr sz="1500" spc="-52" dirty="0">
                <a:latin typeface="Tahoma"/>
                <a:cs typeface="Tahoma"/>
              </a:rPr>
              <a:t>1</a:t>
            </a:r>
            <a:r>
              <a:rPr sz="1500" i="1" spc="-52" dirty="0">
                <a:latin typeface="Bookman Old Style"/>
                <a:cs typeface="Bookman Old Style"/>
              </a:rPr>
              <a:t>,</a:t>
            </a:r>
            <a:r>
              <a:rPr sz="1500" i="1" spc="-199" dirty="0">
                <a:latin typeface="Bookman Old Style"/>
                <a:cs typeface="Bookman Old Style"/>
              </a:rPr>
              <a:t> </a:t>
            </a:r>
            <a:r>
              <a:rPr sz="1500" i="1" spc="-52" dirty="0">
                <a:latin typeface="Bookman Old Style"/>
                <a:cs typeface="Bookman Old Style"/>
              </a:rPr>
              <a:t>y</a:t>
            </a:r>
            <a:r>
              <a:rPr sz="1500" spc="-52" dirty="0">
                <a:latin typeface="Tahoma"/>
                <a:cs typeface="Tahoma"/>
              </a:rPr>
              <a:t>)</a:t>
            </a:r>
            <a:endParaRPr sz="1500">
              <a:latin typeface="Tahoma"/>
              <a:cs typeface="Tahoma"/>
            </a:endParaRPr>
          </a:p>
          <a:p>
            <a:pPr marL="723454">
              <a:spcBef>
                <a:spcPts val="450"/>
              </a:spcBef>
            </a:pPr>
            <a:r>
              <a:rPr sz="1500" spc="76" dirty="0">
                <a:latin typeface="Tahoma"/>
                <a:cs typeface="Tahoma"/>
              </a:rPr>
              <a:t>+</a:t>
            </a:r>
            <a:r>
              <a:rPr sz="1500" spc="-139" dirty="0">
                <a:latin typeface="Tahoma"/>
                <a:cs typeface="Tahoma"/>
              </a:rPr>
              <a:t> </a:t>
            </a:r>
            <a:r>
              <a:rPr sz="1500" spc="-32" dirty="0">
                <a:latin typeface="Tahoma"/>
                <a:cs typeface="Tahoma"/>
              </a:rPr>
              <a:t>(1</a:t>
            </a:r>
            <a:r>
              <a:rPr sz="1500" spc="-143" dirty="0">
                <a:latin typeface="Tahoma"/>
                <a:cs typeface="Tahoma"/>
              </a:rPr>
              <a:t> </a:t>
            </a:r>
            <a:r>
              <a:rPr sz="1500" i="1" spc="64" dirty="0">
                <a:latin typeface="Trebuchet MS"/>
                <a:cs typeface="Trebuchet MS"/>
              </a:rPr>
              <a:t>—</a:t>
            </a:r>
            <a:r>
              <a:rPr sz="1500" i="1" spc="-119" dirty="0">
                <a:latin typeface="Trebuchet MS"/>
                <a:cs typeface="Trebuchet MS"/>
              </a:rPr>
              <a:t> </a:t>
            </a:r>
            <a:r>
              <a:rPr sz="1500" i="1" spc="-127" dirty="0">
                <a:latin typeface="Bookman Old Style"/>
                <a:cs typeface="Bookman Old Style"/>
              </a:rPr>
              <a:t>a</a:t>
            </a:r>
            <a:r>
              <a:rPr sz="1500" spc="-127" dirty="0">
                <a:latin typeface="Tahoma"/>
                <a:cs typeface="Tahoma"/>
              </a:rPr>
              <a:t>)</a:t>
            </a:r>
            <a:r>
              <a:rPr sz="1500" i="1" spc="-127" dirty="0">
                <a:latin typeface="Bookman Old Style"/>
                <a:cs typeface="Bookman Old Style"/>
              </a:rPr>
              <a:t>b</a:t>
            </a:r>
            <a:r>
              <a:rPr sz="1500" i="1" spc="-123" dirty="0">
                <a:latin typeface="Bookman Old Style"/>
                <a:cs typeface="Bookman Old Style"/>
              </a:rPr>
              <a:t> </a:t>
            </a:r>
            <a:r>
              <a:rPr sz="1500" i="1" spc="-127" dirty="0">
                <a:latin typeface="Verdana"/>
                <a:cs typeface="Verdana"/>
              </a:rPr>
              <a:t>·</a:t>
            </a:r>
            <a:r>
              <a:rPr sz="1500" i="1" spc="-195" dirty="0">
                <a:latin typeface="Verdana"/>
                <a:cs typeface="Verdana"/>
              </a:rPr>
              <a:t> </a:t>
            </a:r>
            <a:r>
              <a:rPr sz="1500" i="1" spc="219" dirty="0">
                <a:latin typeface="Bookman Old Style"/>
                <a:cs typeface="Bookman Old Style"/>
              </a:rPr>
              <a:t>f</a:t>
            </a:r>
            <a:r>
              <a:rPr sz="1500" i="1" spc="-286" dirty="0">
                <a:latin typeface="Bookman Old Style"/>
                <a:cs typeface="Bookman Old Style"/>
              </a:rPr>
              <a:t> </a:t>
            </a:r>
            <a:r>
              <a:rPr sz="1500" spc="8" dirty="0">
                <a:latin typeface="Tahoma"/>
                <a:cs typeface="Tahoma"/>
              </a:rPr>
              <a:t>(</a:t>
            </a:r>
            <a:r>
              <a:rPr sz="1500" i="1" spc="8" dirty="0">
                <a:latin typeface="Bookman Old Style"/>
                <a:cs typeface="Bookman Old Style"/>
              </a:rPr>
              <a:t>x,</a:t>
            </a:r>
            <a:r>
              <a:rPr sz="1500" i="1" spc="-199" dirty="0">
                <a:latin typeface="Bookman Old Style"/>
                <a:cs typeface="Bookman Old Style"/>
              </a:rPr>
              <a:t> </a:t>
            </a:r>
            <a:r>
              <a:rPr sz="1500" i="1" spc="-162" dirty="0">
                <a:latin typeface="Bookman Old Style"/>
                <a:cs typeface="Bookman Old Style"/>
              </a:rPr>
              <a:t>y</a:t>
            </a:r>
            <a:r>
              <a:rPr sz="1500" i="1" spc="-72" dirty="0">
                <a:latin typeface="Bookman Old Style"/>
                <a:cs typeface="Bookman Old Style"/>
              </a:rPr>
              <a:t> </a:t>
            </a:r>
            <a:r>
              <a:rPr sz="1500" spc="76" dirty="0">
                <a:latin typeface="Tahoma"/>
                <a:cs typeface="Tahoma"/>
              </a:rPr>
              <a:t>+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2" dirty="0">
                <a:latin typeface="Tahoma"/>
                <a:cs typeface="Tahoma"/>
              </a:rPr>
              <a:t>1)</a:t>
            </a:r>
            <a:endParaRPr sz="1500">
              <a:latin typeface="Tahoma"/>
              <a:cs typeface="Tahoma"/>
            </a:endParaRPr>
          </a:p>
          <a:p>
            <a:pPr marL="723454">
              <a:spcBef>
                <a:spcPts val="446"/>
              </a:spcBef>
            </a:pPr>
            <a:r>
              <a:rPr sz="1500" spc="76" dirty="0">
                <a:latin typeface="Tahoma"/>
                <a:cs typeface="Tahoma"/>
              </a:rPr>
              <a:t>+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i="1" spc="-195" dirty="0">
                <a:latin typeface="Bookman Old Style"/>
                <a:cs typeface="Bookman Old Style"/>
              </a:rPr>
              <a:t>ab</a:t>
            </a:r>
            <a:r>
              <a:rPr sz="1500" i="1" spc="-119" dirty="0">
                <a:latin typeface="Bookman Old Style"/>
                <a:cs typeface="Bookman Old Style"/>
              </a:rPr>
              <a:t> </a:t>
            </a:r>
            <a:r>
              <a:rPr sz="1500" i="1" spc="-127" dirty="0">
                <a:latin typeface="Verdana"/>
                <a:cs typeface="Verdana"/>
              </a:rPr>
              <a:t>·</a:t>
            </a:r>
            <a:r>
              <a:rPr sz="1500" i="1" spc="-195" dirty="0">
                <a:latin typeface="Verdana"/>
                <a:cs typeface="Verdana"/>
              </a:rPr>
              <a:t> </a:t>
            </a:r>
            <a:r>
              <a:rPr sz="1500" i="1" spc="219" dirty="0">
                <a:latin typeface="Bookman Old Style"/>
                <a:cs typeface="Bookman Old Style"/>
              </a:rPr>
              <a:t>f</a:t>
            </a:r>
            <a:r>
              <a:rPr sz="1500" i="1" spc="-282" dirty="0">
                <a:latin typeface="Bookman Old Style"/>
                <a:cs typeface="Bookman Old Style"/>
              </a:rPr>
              <a:t> </a:t>
            </a:r>
            <a:r>
              <a:rPr sz="1500" spc="28" dirty="0">
                <a:latin typeface="Tahoma"/>
                <a:cs typeface="Tahoma"/>
              </a:rPr>
              <a:t>(</a:t>
            </a:r>
            <a:r>
              <a:rPr sz="1500" i="1" spc="28" dirty="0">
                <a:latin typeface="Bookman Old Style"/>
                <a:cs typeface="Bookman Old Style"/>
              </a:rPr>
              <a:t>x</a:t>
            </a:r>
            <a:r>
              <a:rPr sz="1500" i="1" spc="-119" dirty="0">
                <a:latin typeface="Bookman Old Style"/>
                <a:cs typeface="Bookman Old Style"/>
              </a:rPr>
              <a:t> </a:t>
            </a:r>
            <a:r>
              <a:rPr sz="1500" spc="76" dirty="0">
                <a:latin typeface="Tahoma"/>
                <a:cs typeface="Tahoma"/>
              </a:rPr>
              <a:t>+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8" dirty="0">
                <a:latin typeface="Tahoma"/>
                <a:cs typeface="Tahoma"/>
              </a:rPr>
              <a:t>1</a:t>
            </a:r>
            <a:r>
              <a:rPr sz="1500" i="1" spc="-8" dirty="0">
                <a:latin typeface="Bookman Old Style"/>
                <a:cs typeface="Bookman Old Style"/>
              </a:rPr>
              <a:t>,y</a:t>
            </a:r>
            <a:r>
              <a:rPr sz="1500" i="1" spc="-68" dirty="0">
                <a:latin typeface="Bookman Old Style"/>
                <a:cs typeface="Bookman Old Style"/>
              </a:rPr>
              <a:t> </a:t>
            </a:r>
            <a:r>
              <a:rPr sz="1500" spc="76" dirty="0">
                <a:latin typeface="Tahoma"/>
                <a:cs typeface="Tahoma"/>
              </a:rPr>
              <a:t>+</a:t>
            </a:r>
            <a:r>
              <a:rPr sz="1500" spc="-135" dirty="0">
                <a:latin typeface="Tahoma"/>
                <a:cs typeface="Tahoma"/>
              </a:rPr>
              <a:t> </a:t>
            </a:r>
            <a:r>
              <a:rPr sz="1500" spc="-32" dirty="0">
                <a:latin typeface="Tahoma"/>
                <a:cs typeface="Tahoma"/>
              </a:rPr>
              <a:t>1)</a:t>
            </a:r>
            <a:endParaRPr sz="1500">
              <a:latin typeface="Tahoma"/>
              <a:cs typeface="Tahom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216633"/>
            <a:ext cx="5788164" cy="1035333"/>
          </a:xfrm>
          <a:prstGeom prst="rect">
            <a:avLst/>
          </a:prstGeom>
        </p:spPr>
        <p:txBody>
          <a:bodyPr vert="horz" wrap="square" lIns="0" tIns="60120" rIns="0" bIns="0" rtlCol="0">
            <a:spAutoFit/>
          </a:bodyPr>
          <a:lstStyle/>
          <a:p>
            <a:pPr marL="10104" marR="4042">
              <a:lnSpc>
                <a:spcPts val="3763"/>
              </a:lnSpc>
              <a:spcBef>
                <a:spcPts val="473"/>
              </a:spcBef>
            </a:pP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Comparison </a:t>
            </a: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of</a:t>
            </a:r>
            <a:r>
              <a:rPr sz="3400" b="0" spc="-28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Interpolation  </a:t>
            </a:r>
            <a:r>
              <a:rPr sz="3400" b="0" spc="60" dirty="0">
                <a:solidFill>
                  <a:srgbClr val="000000"/>
                </a:solidFill>
                <a:latin typeface="Calibri Light"/>
                <a:cs typeface="Calibri Light"/>
              </a:rPr>
              <a:t>Methods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697066" y="1623089"/>
            <a:ext cx="6920039" cy="1855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143199" y="3561443"/>
            <a:ext cx="1514449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8" dirty="0">
                <a:latin typeface="Calibri"/>
                <a:cs typeface="Calibri"/>
              </a:rPr>
              <a:t>Nearest</a:t>
            </a:r>
            <a:r>
              <a:rPr spc="-36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Neighbor</a:t>
            </a:r>
            <a:endParaRPr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93131" y="3561443"/>
            <a:ext cx="665134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Calibri"/>
                <a:cs typeface="Calibri"/>
              </a:rPr>
              <a:t>Bilinear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2102215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Adjacency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35986" y="1153009"/>
            <a:ext cx="3634915" cy="30084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4888067" y="1130736"/>
            <a:ext cx="3048529" cy="2378811"/>
          </a:xfrm>
          <a:prstGeom prst="rect">
            <a:avLst/>
          </a:prstGeom>
        </p:spPr>
        <p:txBody>
          <a:bodyPr vert="horz" wrap="square" lIns="0" tIns="8083" rIns="0" bIns="0" rtlCol="0">
            <a:spAutoFit/>
          </a:bodyPr>
          <a:lstStyle/>
          <a:p>
            <a:pPr marL="10104" marR="4042">
              <a:lnSpc>
                <a:spcPct val="100699"/>
              </a:lnSpc>
              <a:spcBef>
                <a:spcPts val="64"/>
              </a:spcBef>
            </a:pPr>
            <a:r>
              <a:rPr sz="1900" spc="-4" dirty="0">
                <a:latin typeface="Calibri"/>
                <a:cs typeface="Calibri"/>
              </a:rPr>
              <a:t>Adjacency between </a:t>
            </a:r>
            <a:r>
              <a:rPr sz="1900" spc="-12" dirty="0">
                <a:latin typeface="Calibri"/>
                <a:cs typeface="Calibri"/>
              </a:rPr>
              <a:t>pixel </a:t>
            </a:r>
            <a:r>
              <a:rPr sz="1900" spc="-4" dirty="0">
                <a:latin typeface="Calibri"/>
                <a:cs typeface="Calibri"/>
              </a:rPr>
              <a:t>is  </a:t>
            </a:r>
            <a:r>
              <a:rPr sz="1900" dirty="0">
                <a:latin typeface="Calibri"/>
                <a:cs typeface="Calibri"/>
              </a:rPr>
              <a:t>an </a:t>
            </a:r>
            <a:r>
              <a:rPr sz="1900" spc="-8" dirty="0">
                <a:latin typeface="Calibri"/>
                <a:cs typeface="Calibri"/>
              </a:rPr>
              <a:t>important</a:t>
            </a:r>
            <a:r>
              <a:rPr sz="1900" spc="-20" dirty="0">
                <a:latin typeface="Calibri"/>
                <a:cs typeface="Calibri"/>
              </a:rPr>
              <a:t> </a:t>
            </a:r>
            <a:r>
              <a:rPr sz="1900" spc="-8" dirty="0">
                <a:latin typeface="Calibri"/>
                <a:cs typeface="Calibri"/>
              </a:rPr>
              <a:t>concept.</a:t>
            </a:r>
            <a:endParaRPr sz="1900">
              <a:latin typeface="Calibri"/>
              <a:cs typeface="Calibri"/>
            </a:endParaRPr>
          </a:p>
          <a:p>
            <a:pPr>
              <a:spcBef>
                <a:spcPts val="12"/>
              </a:spcBef>
            </a:pPr>
            <a:endParaRPr sz="1900">
              <a:latin typeface="Calibri"/>
              <a:cs typeface="Calibri"/>
            </a:endParaRPr>
          </a:p>
          <a:p>
            <a:pPr marL="10104">
              <a:lnSpc>
                <a:spcPts val="2287"/>
              </a:lnSpc>
            </a:pPr>
            <a:r>
              <a:rPr sz="1900" spc="-4" dirty="0">
                <a:latin typeface="Calibri"/>
                <a:cs typeface="Calibri"/>
              </a:rPr>
              <a:t>It is useful</a:t>
            </a:r>
            <a:r>
              <a:rPr sz="1900" spc="-24" dirty="0">
                <a:latin typeface="Calibri"/>
                <a:cs typeface="Calibri"/>
              </a:rPr>
              <a:t> </a:t>
            </a:r>
            <a:r>
              <a:rPr sz="1900" spc="-16" dirty="0">
                <a:latin typeface="Calibri"/>
                <a:cs typeface="Calibri"/>
              </a:rPr>
              <a:t>for</a:t>
            </a:r>
            <a:endParaRPr sz="1900">
              <a:latin typeface="Calibri"/>
              <a:cs typeface="Calibri"/>
            </a:endParaRPr>
          </a:p>
          <a:p>
            <a:pPr marL="282915" marR="544107" indent="-272811">
              <a:lnSpc>
                <a:spcPts val="2283"/>
              </a:lnSpc>
              <a:spcBef>
                <a:spcPts val="80"/>
              </a:spcBef>
              <a:buFont typeface="Arial"/>
              <a:buChar char="•"/>
              <a:tabLst>
                <a:tab pos="282410" algn="l"/>
                <a:tab pos="282915" algn="l"/>
              </a:tabLst>
            </a:pPr>
            <a:r>
              <a:rPr sz="1900" spc="-8" dirty="0">
                <a:latin typeface="Calibri"/>
                <a:cs typeface="Calibri"/>
              </a:rPr>
              <a:t>Establishing</a:t>
            </a:r>
            <a:r>
              <a:rPr sz="1900" spc="-36" dirty="0">
                <a:latin typeface="Calibri"/>
                <a:cs typeface="Calibri"/>
              </a:rPr>
              <a:t> </a:t>
            </a:r>
            <a:r>
              <a:rPr sz="1900" spc="-4" dirty="0">
                <a:latin typeface="Calibri"/>
                <a:cs typeface="Calibri"/>
              </a:rPr>
              <a:t>object  </a:t>
            </a:r>
            <a:r>
              <a:rPr sz="1900" dirty="0">
                <a:latin typeface="Calibri"/>
                <a:cs typeface="Calibri"/>
              </a:rPr>
              <a:t>boundaries</a:t>
            </a:r>
            <a:endParaRPr sz="1900">
              <a:latin typeface="Calibri"/>
              <a:cs typeface="Calibri"/>
            </a:endParaRPr>
          </a:p>
          <a:p>
            <a:pPr marL="282915" marR="336466" indent="-272811">
              <a:lnSpc>
                <a:spcPts val="2283"/>
              </a:lnSpc>
              <a:spcBef>
                <a:spcPts val="20"/>
              </a:spcBef>
              <a:buFont typeface="Arial"/>
              <a:buChar char="•"/>
              <a:tabLst>
                <a:tab pos="282410" algn="l"/>
                <a:tab pos="282915" algn="l"/>
              </a:tabLst>
            </a:pPr>
            <a:r>
              <a:rPr sz="1900" spc="-4" dirty="0">
                <a:latin typeface="Calibri"/>
                <a:cs typeface="Calibri"/>
              </a:rPr>
              <a:t>Defining </a:t>
            </a:r>
            <a:r>
              <a:rPr sz="1900" spc="-8" dirty="0">
                <a:latin typeface="Calibri"/>
                <a:cs typeface="Calibri"/>
              </a:rPr>
              <a:t>image  </a:t>
            </a:r>
            <a:r>
              <a:rPr sz="1900" spc="-20" dirty="0">
                <a:latin typeface="Calibri"/>
                <a:cs typeface="Calibri"/>
              </a:rPr>
              <a:t>c</a:t>
            </a:r>
            <a:r>
              <a:rPr sz="1900" spc="-4" dirty="0">
                <a:latin typeface="Calibri"/>
                <a:cs typeface="Calibri"/>
              </a:rPr>
              <a:t>om</a:t>
            </a:r>
            <a:r>
              <a:rPr sz="1900" dirty="0">
                <a:latin typeface="Calibri"/>
                <a:cs typeface="Calibri"/>
              </a:rPr>
              <a:t>p</a:t>
            </a:r>
            <a:r>
              <a:rPr sz="1900" spc="-4" dirty="0">
                <a:latin typeface="Calibri"/>
                <a:cs typeface="Calibri"/>
              </a:rPr>
              <a:t>o</a:t>
            </a:r>
            <a:r>
              <a:rPr sz="1900" dirty="0">
                <a:latin typeface="Calibri"/>
                <a:cs typeface="Calibri"/>
              </a:rPr>
              <a:t>n</a:t>
            </a:r>
            <a:r>
              <a:rPr sz="1900" spc="4" dirty="0">
                <a:latin typeface="Calibri"/>
                <a:cs typeface="Calibri"/>
              </a:rPr>
              <a:t>e</a:t>
            </a:r>
            <a:r>
              <a:rPr sz="1900" spc="-20" dirty="0">
                <a:latin typeface="Calibri"/>
                <a:cs typeface="Calibri"/>
              </a:rPr>
              <a:t>n</a:t>
            </a:r>
            <a:r>
              <a:rPr sz="1900" spc="-4" dirty="0">
                <a:latin typeface="Calibri"/>
                <a:cs typeface="Calibri"/>
              </a:rPr>
              <a:t>ts/</a:t>
            </a:r>
            <a:r>
              <a:rPr sz="1900" spc="-28" dirty="0">
                <a:latin typeface="Calibri"/>
                <a:cs typeface="Calibri"/>
              </a:rPr>
              <a:t>r</a:t>
            </a:r>
            <a:r>
              <a:rPr sz="1900" spc="4" dirty="0">
                <a:latin typeface="Calibri"/>
                <a:cs typeface="Calibri"/>
              </a:rPr>
              <a:t>e</a:t>
            </a:r>
            <a:r>
              <a:rPr sz="1900" spc="-4" dirty="0">
                <a:latin typeface="Calibri"/>
                <a:cs typeface="Calibri"/>
              </a:rPr>
              <a:t>gio</a:t>
            </a:r>
            <a:r>
              <a:rPr sz="1900" dirty="0">
                <a:latin typeface="Calibri"/>
                <a:cs typeface="Calibri"/>
              </a:rPr>
              <a:t>ns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5381116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Neighbourhoods </a:t>
            </a: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of </a:t>
            </a: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3400" b="0" spc="-6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24" dirty="0">
                <a:solidFill>
                  <a:srgbClr val="000000"/>
                </a:solidFill>
                <a:latin typeface="Calibri Light"/>
                <a:cs typeface="Calibri Light"/>
              </a:rPr>
              <a:t>pixel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2673" y="1106462"/>
            <a:ext cx="0" cy="486754"/>
          </a:xfrm>
          <a:custGeom>
            <a:avLst/>
            <a:gdLst/>
            <a:ahLst/>
            <a:cxnLst/>
            <a:rect l="l" t="t" r="r" b="b"/>
            <a:pathLst>
              <a:path h="713739">
                <a:moveTo>
                  <a:pt x="0" y="0"/>
                </a:moveTo>
                <a:lnTo>
                  <a:pt x="0" y="713709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2673" y="1757919"/>
            <a:ext cx="0" cy="549113"/>
          </a:xfrm>
          <a:custGeom>
            <a:avLst/>
            <a:gdLst/>
            <a:ahLst/>
            <a:cxnLst/>
            <a:rect l="l" t="t" r="r" b="b"/>
            <a:pathLst>
              <a:path h="805179">
                <a:moveTo>
                  <a:pt x="0" y="0"/>
                </a:moveTo>
                <a:lnTo>
                  <a:pt x="0" y="80513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957074" y="1106462"/>
            <a:ext cx="0" cy="163262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076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7074" y="1434231"/>
            <a:ext cx="0" cy="462936"/>
          </a:xfrm>
          <a:custGeom>
            <a:avLst/>
            <a:gdLst/>
            <a:ahLst/>
            <a:cxnLst/>
            <a:rect l="l" t="t" r="r" b="b"/>
            <a:pathLst>
              <a:path h="678814">
                <a:moveTo>
                  <a:pt x="0" y="0"/>
                </a:moveTo>
                <a:lnTo>
                  <a:pt x="0" y="678789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957074" y="2061873"/>
            <a:ext cx="0" cy="245542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434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1475" y="1106462"/>
            <a:ext cx="0" cy="490651"/>
          </a:xfrm>
          <a:custGeom>
            <a:avLst/>
            <a:gdLst/>
            <a:ahLst/>
            <a:cxnLst/>
            <a:rect l="l" t="t" r="r" b="b"/>
            <a:pathLst>
              <a:path h="719455">
                <a:moveTo>
                  <a:pt x="0" y="0"/>
                </a:moveTo>
                <a:lnTo>
                  <a:pt x="0" y="719457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1475" y="1761839"/>
            <a:ext cx="0" cy="545216"/>
          </a:xfrm>
          <a:custGeom>
            <a:avLst/>
            <a:gdLst/>
            <a:ahLst/>
            <a:cxnLst/>
            <a:rect l="l" t="t" r="r" b="b"/>
            <a:pathLst>
              <a:path h="799464">
                <a:moveTo>
                  <a:pt x="0" y="0"/>
                </a:moveTo>
                <a:lnTo>
                  <a:pt x="0" y="799382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064267" y="1989316"/>
            <a:ext cx="673794" cy="0"/>
          </a:xfrm>
          <a:custGeom>
            <a:avLst/>
            <a:gdLst/>
            <a:ahLst/>
            <a:cxnLst/>
            <a:rect l="l" t="t" r="r" b="b"/>
            <a:pathLst>
              <a:path w="741045">
                <a:moveTo>
                  <a:pt x="0" y="0"/>
                </a:moveTo>
                <a:lnTo>
                  <a:pt x="740438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168797" y="1989316"/>
            <a:ext cx="676104" cy="0"/>
          </a:xfrm>
          <a:custGeom>
            <a:avLst/>
            <a:gdLst/>
            <a:ahLst/>
            <a:cxnLst/>
            <a:rect l="l" t="t" r="r" b="b"/>
            <a:pathLst>
              <a:path w="743585">
                <a:moveTo>
                  <a:pt x="0" y="0"/>
                </a:moveTo>
                <a:lnTo>
                  <a:pt x="743306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476054" y="1679477"/>
            <a:ext cx="261550" cy="0"/>
          </a:xfrm>
          <a:custGeom>
            <a:avLst/>
            <a:gdLst/>
            <a:ahLst/>
            <a:cxnLst/>
            <a:rect l="l" t="t" r="r" b="b"/>
            <a:pathLst>
              <a:path w="287654">
                <a:moveTo>
                  <a:pt x="0" y="0"/>
                </a:moveTo>
                <a:lnTo>
                  <a:pt x="287551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637450" y="1679477"/>
            <a:ext cx="619521" cy="0"/>
          </a:xfrm>
          <a:custGeom>
            <a:avLst/>
            <a:gdLst/>
            <a:ahLst/>
            <a:cxnLst/>
            <a:rect l="l" t="t" r="r" b="b"/>
            <a:pathLst>
              <a:path w="681354">
                <a:moveTo>
                  <a:pt x="0" y="0"/>
                </a:moveTo>
                <a:lnTo>
                  <a:pt x="680765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3168797" y="1679477"/>
            <a:ext cx="249425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3889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064269" y="1369639"/>
            <a:ext cx="673794" cy="0"/>
          </a:xfrm>
          <a:custGeom>
            <a:avLst/>
            <a:gdLst/>
            <a:ahLst/>
            <a:cxnLst/>
            <a:rect l="l" t="t" r="r" b="b"/>
            <a:pathLst>
              <a:path w="741045">
                <a:moveTo>
                  <a:pt x="0" y="0"/>
                </a:moveTo>
                <a:lnTo>
                  <a:pt x="740436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68797" y="1369639"/>
            <a:ext cx="676104" cy="0"/>
          </a:xfrm>
          <a:custGeom>
            <a:avLst/>
            <a:gdLst/>
            <a:ahLst/>
            <a:cxnLst/>
            <a:rect l="l" t="t" r="r" b="b"/>
            <a:pathLst>
              <a:path w="743585">
                <a:moveTo>
                  <a:pt x="0" y="0"/>
                </a:moveTo>
                <a:lnTo>
                  <a:pt x="743308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844649" y="1269506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844649" y="1269506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56435" y="1597115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56435" y="1597115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844648" y="189714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844648" y="189714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17831" y="1593195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17831" y="1593195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69230" y="2409123"/>
            <a:ext cx="7675019" cy="2331351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R="214713" algn="ctr">
              <a:spcBef>
                <a:spcPts val="80"/>
              </a:spcBef>
            </a:pPr>
            <a:r>
              <a:rPr sz="2200" i="1" spc="-4" dirty="0">
                <a:latin typeface="Calibri"/>
                <a:cs typeface="Calibri"/>
              </a:rPr>
              <a:t>N</a:t>
            </a:r>
            <a:r>
              <a:rPr sz="2200" spc="-6" baseline="-19519" dirty="0">
                <a:latin typeface="Calibri"/>
                <a:cs typeface="Calibri"/>
              </a:rPr>
              <a:t>4</a:t>
            </a:r>
            <a:r>
              <a:rPr sz="2200" spc="-4" dirty="0">
                <a:latin typeface="Calibri"/>
                <a:cs typeface="Calibri"/>
              </a:rPr>
              <a:t>(</a:t>
            </a:r>
            <a:r>
              <a:rPr sz="2200" i="1" spc="-4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spc="-4" dirty="0">
                <a:latin typeface="Calibri"/>
                <a:cs typeface="Calibri"/>
              </a:rPr>
              <a:t>) </a:t>
            </a:r>
            <a:r>
              <a:rPr sz="2200" dirty="0">
                <a:latin typeface="Calibri"/>
                <a:cs typeface="Calibri"/>
              </a:rPr>
              <a:t>= </a:t>
            </a:r>
            <a:r>
              <a:rPr sz="2200" spc="-4" dirty="0">
                <a:latin typeface="Calibri"/>
                <a:cs typeface="Calibri"/>
              </a:rPr>
              <a:t>{</a:t>
            </a:r>
            <a:r>
              <a:rPr sz="2200" spc="-4" dirty="0">
                <a:solidFill>
                  <a:srgbClr val="A5A5A5"/>
                </a:solidFill>
                <a:latin typeface="Calibri"/>
                <a:cs typeface="Calibri"/>
              </a:rPr>
              <a:t>(</a:t>
            </a:r>
            <a:r>
              <a:rPr sz="2200" i="1" spc="-4" dirty="0">
                <a:solidFill>
                  <a:srgbClr val="A5A5A5"/>
                </a:solidFill>
                <a:latin typeface="Calibri"/>
                <a:cs typeface="Calibri"/>
              </a:rPr>
              <a:t>x</a:t>
            </a:r>
            <a:r>
              <a:rPr sz="2200" spc="-4" dirty="0">
                <a:solidFill>
                  <a:srgbClr val="A5A5A5"/>
                </a:solidFill>
                <a:latin typeface="Calibri"/>
                <a:cs typeface="Calibri"/>
              </a:rPr>
              <a:t>+1,</a:t>
            </a:r>
            <a:r>
              <a:rPr sz="2200" i="1" spc="-4" dirty="0">
                <a:solidFill>
                  <a:srgbClr val="A5A5A5"/>
                </a:solidFill>
                <a:latin typeface="Calibri"/>
                <a:cs typeface="Calibri"/>
              </a:rPr>
              <a:t>y</a:t>
            </a:r>
            <a:r>
              <a:rPr sz="2200" spc="-4" dirty="0">
                <a:solidFill>
                  <a:srgbClr val="A5A5A5"/>
                </a:solidFill>
                <a:latin typeface="Calibri"/>
                <a:cs typeface="Calibri"/>
              </a:rPr>
              <a:t>)</a:t>
            </a:r>
            <a:r>
              <a:rPr sz="2200" spc="-4" dirty="0">
                <a:latin typeface="Calibri"/>
                <a:cs typeface="Calibri"/>
              </a:rPr>
              <a:t>, 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(</a:t>
            </a:r>
            <a:r>
              <a:rPr sz="2200" i="1" dirty="0">
                <a:solidFill>
                  <a:srgbClr val="70AD47"/>
                </a:solidFill>
                <a:latin typeface="Calibri"/>
                <a:cs typeface="Calibri"/>
              </a:rPr>
              <a:t>x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-1,</a:t>
            </a:r>
            <a:r>
              <a:rPr sz="2200" i="1" dirty="0">
                <a:solidFill>
                  <a:srgbClr val="70AD47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)</a:t>
            </a:r>
            <a:r>
              <a:rPr sz="2200" dirty="0">
                <a:latin typeface="Calibri"/>
                <a:cs typeface="Calibri"/>
              </a:rPr>
              <a:t>,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(</a:t>
            </a:r>
            <a:r>
              <a:rPr sz="2200" i="1" dirty="0">
                <a:solidFill>
                  <a:srgbClr val="FFC000"/>
                </a:solidFill>
                <a:latin typeface="Calibri"/>
                <a:cs typeface="Calibri"/>
              </a:rPr>
              <a:t>x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,</a:t>
            </a:r>
            <a:r>
              <a:rPr sz="2200" i="1" dirty="0">
                <a:solidFill>
                  <a:srgbClr val="FFC000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+1)</a:t>
            </a:r>
            <a:r>
              <a:rPr sz="2200" dirty="0">
                <a:latin typeface="Calibri"/>
                <a:cs typeface="Calibri"/>
              </a:rPr>
              <a:t>,</a:t>
            </a:r>
            <a:r>
              <a:rPr sz="2200" spc="16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546A"/>
                </a:solidFill>
                <a:latin typeface="Calibri"/>
                <a:cs typeface="Calibri"/>
              </a:rPr>
              <a:t>(</a:t>
            </a:r>
            <a:r>
              <a:rPr sz="2200" i="1" dirty="0">
                <a:solidFill>
                  <a:srgbClr val="44546A"/>
                </a:solidFill>
                <a:latin typeface="Calibri"/>
                <a:cs typeface="Calibri"/>
              </a:rPr>
              <a:t>x</a:t>
            </a:r>
            <a:r>
              <a:rPr sz="2200" dirty="0">
                <a:solidFill>
                  <a:srgbClr val="44546A"/>
                </a:solidFill>
                <a:latin typeface="Calibri"/>
                <a:cs typeface="Calibri"/>
              </a:rPr>
              <a:t>,</a:t>
            </a:r>
            <a:r>
              <a:rPr sz="2200" i="1" dirty="0">
                <a:solidFill>
                  <a:srgbClr val="44546A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44546A"/>
                </a:solidFill>
                <a:latin typeface="Calibri"/>
                <a:cs typeface="Calibri"/>
              </a:rPr>
              <a:t>-1)</a:t>
            </a:r>
            <a:r>
              <a:rPr sz="2200" dirty="0">
                <a:latin typeface="Calibri"/>
                <a:cs typeface="Calibri"/>
              </a:rPr>
              <a:t>}</a:t>
            </a:r>
            <a:endParaRPr sz="2200">
              <a:latin typeface="Calibri"/>
              <a:cs typeface="Calibri"/>
            </a:endParaRPr>
          </a:p>
          <a:p>
            <a:pPr>
              <a:spcBef>
                <a:spcPts val="8"/>
              </a:spcBef>
            </a:pPr>
            <a:endParaRPr sz="2500">
              <a:latin typeface="Calibri"/>
              <a:cs typeface="Calibri"/>
            </a:endParaRPr>
          </a:p>
          <a:p>
            <a:pPr marL="212187" marR="24250" indent="-181874">
              <a:lnSpc>
                <a:spcPts val="1989"/>
              </a:lnSpc>
              <a:buFont typeface="Arial"/>
              <a:buChar char="•"/>
              <a:tabLst>
                <a:tab pos="212187" algn="l"/>
              </a:tabLst>
            </a:pPr>
            <a:r>
              <a:rPr sz="2100" dirty="0">
                <a:latin typeface="Calibri"/>
                <a:cs typeface="Calibri"/>
              </a:rPr>
              <a:t>A </a:t>
            </a:r>
            <a:r>
              <a:rPr sz="2100" spc="-16" dirty="0">
                <a:latin typeface="Calibri"/>
                <a:cs typeface="Calibri"/>
              </a:rPr>
              <a:t>pixel </a:t>
            </a:r>
            <a:r>
              <a:rPr sz="2100" i="1" dirty="0">
                <a:latin typeface="Calibri"/>
                <a:cs typeface="Calibri"/>
              </a:rPr>
              <a:t>p </a:t>
            </a:r>
            <a:r>
              <a:rPr sz="2100" spc="-8" dirty="0">
                <a:latin typeface="Calibri"/>
                <a:cs typeface="Calibri"/>
              </a:rPr>
              <a:t>at location </a:t>
            </a:r>
            <a:r>
              <a:rPr sz="2100" spc="-4" dirty="0">
                <a:latin typeface="Calibri"/>
                <a:cs typeface="Calibri"/>
              </a:rPr>
              <a:t>(</a:t>
            </a:r>
            <a:r>
              <a:rPr sz="2100" i="1" spc="-4" dirty="0">
                <a:latin typeface="Calibri"/>
                <a:cs typeface="Calibri"/>
              </a:rPr>
              <a:t>x</a:t>
            </a:r>
            <a:r>
              <a:rPr sz="2100" spc="-4" dirty="0">
                <a:latin typeface="Calibri"/>
                <a:cs typeface="Calibri"/>
              </a:rPr>
              <a:t>, </a:t>
            </a:r>
            <a:r>
              <a:rPr sz="2100" i="1" spc="-4" dirty="0">
                <a:latin typeface="Calibri"/>
                <a:cs typeface="Calibri"/>
              </a:rPr>
              <a:t>y</a:t>
            </a:r>
            <a:r>
              <a:rPr sz="2100" spc="-4" dirty="0">
                <a:latin typeface="Calibri"/>
                <a:cs typeface="Calibri"/>
              </a:rPr>
              <a:t>) has </a:t>
            </a:r>
            <a:r>
              <a:rPr sz="2100" spc="-8" dirty="0">
                <a:latin typeface="Calibri"/>
                <a:cs typeface="Calibri"/>
              </a:rPr>
              <a:t>two </a:t>
            </a:r>
            <a:r>
              <a:rPr sz="2100" spc="-12" dirty="0">
                <a:latin typeface="Calibri"/>
                <a:cs typeface="Calibri"/>
              </a:rPr>
              <a:t>horizontal </a:t>
            </a:r>
            <a:r>
              <a:rPr sz="2100" spc="-4" dirty="0">
                <a:latin typeface="Calibri"/>
                <a:cs typeface="Calibri"/>
              </a:rPr>
              <a:t>and </a:t>
            </a:r>
            <a:r>
              <a:rPr sz="2100" spc="-8" dirty="0">
                <a:latin typeface="Calibri"/>
                <a:cs typeface="Calibri"/>
              </a:rPr>
              <a:t>two vertical  neighbours</a:t>
            </a:r>
            <a:endParaRPr sz="2100">
              <a:latin typeface="Calibri"/>
              <a:cs typeface="Calibri"/>
            </a:endParaRPr>
          </a:p>
          <a:p>
            <a:pPr marL="212187" indent="-181874">
              <a:spcBef>
                <a:spcPts val="318"/>
              </a:spcBef>
              <a:buFont typeface="Arial"/>
              <a:buChar char="•"/>
              <a:tabLst>
                <a:tab pos="212187" algn="l"/>
              </a:tabLst>
            </a:pPr>
            <a:r>
              <a:rPr sz="2100" spc="-4" dirty="0">
                <a:latin typeface="Calibri"/>
                <a:cs typeface="Calibri"/>
              </a:rPr>
              <a:t>This </a:t>
            </a:r>
            <a:r>
              <a:rPr sz="2100" spc="-8" dirty="0">
                <a:latin typeface="Calibri"/>
                <a:cs typeface="Calibri"/>
              </a:rPr>
              <a:t>set </a:t>
            </a:r>
            <a:r>
              <a:rPr sz="2100" dirty="0">
                <a:latin typeface="Calibri"/>
                <a:cs typeface="Calibri"/>
              </a:rPr>
              <a:t>of </a:t>
            </a:r>
            <a:r>
              <a:rPr sz="2100" spc="-16" dirty="0">
                <a:latin typeface="Calibri"/>
                <a:cs typeface="Calibri"/>
              </a:rPr>
              <a:t>four </a:t>
            </a:r>
            <a:r>
              <a:rPr sz="2100" spc="-12" dirty="0">
                <a:latin typeface="Calibri"/>
                <a:cs typeface="Calibri"/>
              </a:rPr>
              <a:t>pixels </a:t>
            </a:r>
            <a:r>
              <a:rPr sz="2100" dirty="0">
                <a:latin typeface="Calibri"/>
                <a:cs typeface="Calibri"/>
              </a:rPr>
              <a:t>is </a:t>
            </a:r>
            <a:r>
              <a:rPr sz="2100" spc="-8" dirty="0">
                <a:latin typeface="Calibri"/>
                <a:cs typeface="Calibri"/>
              </a:rPr>
              <a:t>called 4-neighbours </a:t>
            </a:r>
            <a:r>
              <a:rPr sz="2100" dirty="0">
                <a:latin typeface="Calibri"/>
                <a:cs typeface="Calibri"/>
              </a:rPr>
              <a:t>of </a:t>
            </a:r>
            <a:r>
              <a:rPr sz="2100" i="1" dirty="0">
                <a:latin typeface="Calibri"/>
                <a:cs typeface="Calibri"/>
              </a:rPr>
              <a:t>p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24" dirty="0">
                <a:latin typeface="Calibri"/>
                <a:cs typeface="Calibri"/>
              </a:rPr>
              <a:t> </a:t>
            </a:r>
            <a:r>
              <a:rPr sz="2100" i="1" dirty="0">
                <a:latin typeface="Calibri"/>
                <a:cs typeface="Calibri"/>
              </a:rPr>
              <a:t>N</a:t>
            </a:r>
            <a:r>
              <a:rPr sz="2000" baseline="-21241" dirty="0">
                <a:latin typeface="Calibri"/>
                <a:cs typeface="Calibri"/>
              </a:rPr>
              <a:t>4</a:t>
            </a:r>
            <a:r>
              <a:rPr sz="2100" dirty="0">
                <a:latin typeface="Calibri"/>
                <a:cs typeface="Calibri"/>
              </a:rPr>
              <a:t>(</a:t>
            </a:r>
            <a:r>
              <a:rPr sz="2100" i="1" dirty="0">
                <a:latin typeface="Calibri"/>
                <a:cs typeface="Calibri"/>
              </a:rPr>
              <a:t>p</a:t>
            </a:r>
            <a:r>
              <a:rPr sz="2100" dirty="0">
                <a:latin typeface="Calibri"/>
                <a:cs typeface="Calibri"/>
              </a:rPr>
              <a:t>)</a:t>
            </a:r>
            <a:endParaRPr sz="2100">
              <a:latin typeface="Calibri"/>
              <a:cs typeface="Calibri"/>
            </a:endParaRPr>
          </a:p>
          <a:p>
            <a:pPr marL="212187" indent="-181874">
              <a:spcBef>
                <a:spcPts val="302"/>
              </a:spcBef>
              <a:buFont typeface="Arial"/>
              <a:buChar char="•"/>
              <a:tabLst>
                <a:tab pos="212187" algn="l"/>
              </a:tabLst>
            </a:pPr>
            <a:r>
              <a:rPr sz="2100" spc="-8" dirty="0">
                <a:latin typeface="Calibri"/>
                <a:cs typeface="Calibri"/>
              </a:rPr>
              <a:t>Each </a:t>
            </a:r>
            <a:r>
              <a:rPr sz="2100" dirty="0">
                <a:latin typeface="Calibri"/>
                <a:cs typeface="Calibri"/>
              </a:rPr>
              <a:t>of </a:t>
            </a:r>
            <a:r>
              <a:rPr sz="2100" spc="-4" dirty="0">
                <a:latin typeface="Calibri"/>
                <a:cs typeface="Calibri"/>
              </a:rPr>
              <a:t>these </a:t>
            </a:r>
            <a:r>
              <a:rPr sz="2100" spc="-8" dirty="0">
                <a:latin typeface="Calibri"/>
                <a:cs typeface="Calibri"/>
              </a:rPr>
              <a:t>neighbours </a:t>
            </a:r>
            <a:r>
              <a:rPr sz="2100" dirty="0">
                <a:latin typeface="Calibri"/>
                <a:cs typeface="Calibri"/>
              </a:rPr>
              <a:t>is </a:t>
            </a:r>
            <a:r>
              <a:rPr sz="2100" spc="-8" dirty="0">
                <a:latin typeface="Calibri"/>
                <a:cs typeface="Calibri"/>
              </a:rPr>
              <a:t>at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-4" dirty="0">
                <a:latin typeface="Calibri"/>
                <a:cs typeface="Calibri"/>
              </a:rPr>
              <a:t>unit </a:t>
            </a:r>
            <a:r>
              <a:rPr sz="2100" spc="-8" dirty="0">
                <a:latin typeface="Calibri"/>
                <a:cs typeface="Calibri"/>
              </a:rPr>
              <a:t>distance </a:t>
            </a:r>
            <a:r>
              <a:rPr sz="2100" spc="-12" dirty="0">
                <a:latin typeface="Calibri"/>
                <a:cs typeface="Calibri"/>
              </a:rPr>
              <a:t>from</a:t>
            </a:r>
            <a:r>
              <a:rPr sz="2100" spc="-16" dirty="0">
                <a:latin typeface="Calibri"/>
                <a:cs typeface="Calibri"/>
              </a:rPr>
              <a:t> </a:t>
            </a:r>
            <a:r>
              <a:rPr sz="2100" i="1" dirty="0">
                <a:latin typeface="Calibri"/>
                <a:cs typeface="Calibri"/>
              </a:rPr>
              <a:t>p</a:t>
            </a:r>
            <a:endParaRPr sz="2100">
              <a:latin typeface="Calibri"/>
              <a:cs typeface="Calibri"/>
            </a:endParaRPr>
          </a:p>
          <a:p>
            <a:pPr marL="212187" indent="-181874">
              <a:spcBef>
                <a:spcPts val="302"/>
              </a:spcBef>
              <a:buFont typeface="Arial"/>
              <a:buChar char="•"/>
              <a:tabLst>
                <a:tab pos="212187" algn="l"/>
              </a:tabLst>
            </a:pPr>
            <a:r>
              <a:rPr sz="2100" spc="-16" dirty="0">
                <a:latin typeface="Calibri"/>
                <a:cs typeface="Calibri"/>
              </a:rPr>
              <a:t>Fewer </a:t>
            </a:r>
            <a:r>
              <a:rPr sz="2100" spc="-8" dirty="0">
                <a:latin typeface="Calibri"/>
                <a:cs typeface="Calibri"/>
              </a:rPr>
              <a:t>neighbours </a:t>
            </a:r>
            <a:r>
              <a:rPr sz="2100" spc="-16" dirty="0">
                <a:latin typeface="Calibri"/>
                <a:cs typeface="Calibri"/>
              </a:rPr>
              <a:t>for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-4" dirty="0">
                <a:latin typeface="Calibri"/>
                <a:cs typeface="Calibri"/>
              </a:rPr>
              <a:t>boundary</a:t>
            </a:r>
            <a:r>
              <a:rPr sz="2100" spc="36" dirty="0">
                <a:latin typeface="Calibri"/>
                <a:cs typeface="Calibri"/>
              </a:rPr>
              <a:t> </a:t>
            </a:r>
            <a:r>
              <a:rPr sz="2100" spc="-16" dirty="0">
                <a:latin typeface="Calibri"/>
                <a:cs typeface="Calibri"/>
              </a:rPr>
              <a:t>pixel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15239" y="1569664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4" h="283210">
                <a:moveTo>
                  <a:pt x="142335" y="0"/>
                </a:moveTo>
                <a:lnTo>
                  <a:pt x="97346" y="7210"/>
                </a:lnTo>
                <a:lnTo>
                  <a:pt x="58274" y="27289"/>
                </a:lnTo>
                <a:lnTo>
                  <a:pt x="27462" y="57907"/>
                </a:lnTo>
                <a:lnTo>
                  <a:pt x="7256" y="96733"/>
                </a:lnTo>
                <a:lnTo>
                  <a:pt x="0" y="141438"/>
                </a:lnTo>
                <a:lnTo>
                  <a:pt x="7256" y="186144"/>
                </a:lnTo>
                <a:lnTo>
                  <a:pt x="27462" y="224970"/>
                </a:lnTo>
                <a:lnTo>
                  <a:pt x="58274" y="255588"/>
                </a:lnTo>
                <a:lnTo>
                  <a:pt x="97346" y="275666"/>
                </a:lnTo>
                <a:lnTo>
                  <a:pt x="142335" y="282877"/>
                </a:lnTo>
                <a:lnTo>
                  <a:pt x="187324" y="275666"/>
                </a:lnTo>
                <a:lnTo>
                  <a:pt x="226396" y="255588"/>
                </a:lnTo>
                <a:lnTo>
                  <a:pt x="257208" y="224970"/>
                </a:lnTo>
                <a:lnTo>
                  <a:pt x="277414" y="186144"/>
                </a:lnTo>
                <a:lnTo>
                  <a:pt x="284670" y="141438"/>
                </a:lnTo>
                <a:lnTo>
                  <a:pt x="277414" y="96733"/>
                </a:lnTo>
                <a:lnTo>
                  <a:pt x="257208" y="57907"/>
                </a:lnTo>
                <a:lnTo>
                  <a:pt x="226396" y="27289"/>
                </a:lnTo>
                <a:lnTo>
                  <a:pt x="187324" y="7210"/>
                </a:lnTo>
                <a:lnTo>
                  <a:pt x="14233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5239" y="1569664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4" h="283210">
                <a:moveTo>
                  <a:pt x="0" y="141439"/>
                </a:moveTo>
                <a:lnTo>
                  <a:pt x="7256" y="96733"/>
                </a:lnTo>
                <a:lnTo>
                  <a:pt x="27462" y="57906"/>
                </a:lnTo>
                <a:lnTo>
                  <a:pt x="58274" y="27289"/>
                </a:lnTo>
                <a:lnTo>
                  <a:pt x="97346" y="7210"/>
                </a:lnTo>
                <a:lnTo>
                  <a:pt x="142335" y="0"/>
                </a:lnTo>
                <a:lnTo>
                  <a:pt x="187324" y="7210"/>
                </a:lnTo>
                <a:lnTo>
                  <a:pt x="226396" y="27289"/>
                </a:lnTo>
                <a:lnTo>
                  <a:pt x="257208" y="57906"/>
                </a:lnTo>
                <a:lnTo>
                  <a:pt x="277414" y="96733"/>
                </a:lnTo>
                <a:lnTo>
                  <a:pt x="284671" y="141439"/>
                </a:lnTo>
                <a:lnTo>
                  <a:pt x="277414" y="186144"/>
                </a:lnTo>
                <a:lnTo>
                  <a:pt x="257208" y="224971"/>
                </a:lnTo>
                <a:lnTo>
                  <a:pt x="226396" y="255588"/>
                </a:lnTo>
                <a:lnTo>
                  <a:pt x="187324" y="275667"/>
                </a:lnTo>
                <a:lnTo>
                  <a:pt x="142335" y="282878"/>
                </a:lnTo>
                <a:lnTo>
                  <a:pt x="97346" y="275667"/>
                </a:lnTo>
                <a:lnTo>
                  <a:pt x="58274" y="255588"/>
                </a:lnTo>
                <a:lnTo>
                  <a:pt x="27462" y="224971"/>
                </a:lnTo>
                <a:lnTo>
                  <a:pt x="7256" y="186144"/>
                </a:lnTo>
                <a:lnTo>
                  <a:pt x="0" y="14143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07117" y="1112010"/>
            <a:ext cx="1525997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i="1" dirty="0">
                <a:latin typeface="Calibri"/>
                <a:cs typeface="Calibri"/>
              </a:rPr>
              <a:t>p </a:t>
            </a:r>
            <a:r>
              <a:rPr spc="-8" dirty="0">
                <a:latin typeface="Calibri"/>
                <a:cs typeface="Calibri"/>
              </a:rPr>
              <a:t>at location </a:t>
            </a:r>
            <a:r>
              <a:rPr spc="-4" dirty="0">
                <a:latin typeface="Calibri"/>
                <a:cs typeface="Calibri"/>
              </a:rPr>
              <a:t>(</a:t>
            </a:r>
            <a:r>
              <a:rPr i="1" spc="-4" dirty="0">
                <a:latin typeface="Calibri"/>
                <a:cs typeface="Calibri"/>
              </a:rPr>
              <a:t>x</a:t>
            </a:r>
            <a:r>
              <a:rPr spc="-4" dirty="0">
                <a:latin typeface="Calibri"/>
                <a:cs typeface="Calibri"/>
              </a:rPr>
              <a:t>,</a:t>
            </a:r>
            <a:r>
              <a:rPr spc="-16" dirty="0">
                <a:latin typeface="Calibri"/>
                <a:cs typeface="Calibri"/>
              </a:rPr>
              <a:t> </a:t>
            </a:r>
            <a:r>
              <a:rPr i="1" spc="-4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)</a:t>
            </a:r>
            <a:endParaRPr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018975" y="1242691"/>
            <a:ext cx="1217102" cy="355537"/>
          </a:xfrm>
          <a:custGeom>
            <a:avLst/>
            <a:gdLst/>
            <a:ahLst/>
            <a:cxnLst/>
            <a:rect l="l" t="t" r="r" b="b"/>
            <a:pathLst>
              <a:path w="1338579" h="521335">
                <a:moveTo>
                  <a:pt x="1337745" y="0"/>
                </a:moveTo>
                <a:lnTo>
                  <a:pt x="1214026" y="2938"/>
                </a:lnTo>
                <a:lnTo>
                  <a:pt x="1091062" y="11521"/>
                </a:lnTo>
                <a:lnTo>
                  <a:pt x="970045" y="25363"/>
                </a:lnTo>
                <a:lnTo>
                  <a:pt x="851932" y="44091"/>
                </a:lnTo>
                <a:lnTo>
                  <a:pt x="737682" y="67334"/>
                </a:lnTo>
                <a:lnTo>
                  <a:pt x="628307" y="94702"/>
                </a:lnTo>
                <a:lnTo>
                  <a:pt x="575645" y="109847"/>
                </a:lnTo>
                <a:lnTo>
                  <a:pt x="524598" y="125874"/>
                </a:lnTo>
                <a:lnTo>
                  <a:pt x="475235" y="142753"/>
                </a:lnTo>
                <a:lnTo>
                  <a:pt x="427672" y="160439"/>
                </a:lnTo>
                <a:lnTo>
                  <a:pt x="382028" y="178885"/>
                </a:lnTo>
                <a:lnTo>
                  <a:pt x="338421" y="198051"/>
                </a:lnTo>
                <a:lnTo>
                  <a:pt x="296972" y="217892"/>
                </a:lnTo>
                <a:lnTo>
                  <a:pt x="257796" y="238365"/>
                </a:lnTo>
                <a:lnTo>
                  <a:pt x="221010" y="259429"/>
                </a:lnTo>
                <a:lnTo>
                  <a:pt x="186733" y="281044"/>
                </a:lnTo>
                <a:lnTo>
                  <a:pt x="155079" y="303175"/>
                </a:lnTo>
                <a:lnTo>
                  <a:pt x="100121" y="348852"/>
                </a:lnTo>
                <a:lnTo>
                  <a:pt x="57104" y="396237"/>
                </a:lnTo>
                <a:lnTo>
                  <a:pt x="29714" y="445070"/>
                </a:lnTo>
                <a:lnTo>
                  <a:pt x="0" y="437804"/>
                </a:lnTo>
                <a:lnTo>
                  <a:pt x="18910" y="520873"/>
                </a:lnTo>
                <a:lnTo>
                  <a:pt x="74019" y="455904"/>
                </a:lnTo>
                <a:lnTo>
                  <a:pt x="48482" y="449660"/>
                </a:lnTo>
                <a:lnTo>
                  <a:pt x="56913" y="430124"/>
                </a:lnTo>
                <a:lnTo>
                  <a:pt x="91188" y="385141"/>
                </a:lnTo>
                <a:lnTo>
                  <a:pt x="138362" y="340436"/>
                </a:lnTo>
                <a:lnTo>
                  <a:pt x="197277" y="296915"/>
                </a:lnTo>
                <a:lnTo>
                  <a:pt x="230828" y="275758"/>
                </a:lnTo>
                <a:lnTo>
                  <a:pt x="266943" y="255078"/>
                </a:lnTo>
                <a:lnTo>
                  <a:pt x="305498" y="234930"/>
                </a:lnTo>
                <a:lnTo>
                  <a:pt x="346369" y="215367"/>
                </a:lnTo>
                <a:lnTo>
                  <a:pt x="389431" y="196441"/>
                </a:lnTo>
                <a:lnTo>
                  <a:pt x="434562" y="178201"/>
                </a:lnTo>
                <a:lnTo>
                  <a:pt x="481637" y="160696"/>
                </a:lnTo>
                <a:lnTo>
                  <a:pt x="530534" y="143977"/>
                </a:lnTo>
                <a:lnTo>
                  <a:pt x="581131" y="128092"/>
                </a:lnTo>
                <a:lnTo>
                  <a:pt x="633252" y="113102"/>
                </a:lnTo>
                <a:lnTo>
                  <a:pt x="741895" y="85916"/>
                </a:lnTo>
                <a:lnTo>
                  <a:pt x="855324" y="62842"/>
                </a:lnTo>
                <a:lnTo>
                  <a:pt x="972620" y="44242"/>
                </a:lnTo>
                <a:lnTo>
                  <a:pt x="1092808" y="30495"/>
                </a:lnTo>
                <a:lnTo>
                  <a:pt x="1214915" y="21973"/>
                </a:lnTo>
                <a:lnTo>
                  <a:pt x="1338197" y="19044"/>
                </a:lnTo>
                <a:lnTo>
                  <a:pt x="13377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5381116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Neighbourhoods </a:t>
            </a: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of </a:t>
            </a: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3400" b="0" spc="-6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24" dirty="0">
                <a:solidFill>
                  <a:srgbClr val="000000"/>
                </a:solidFill>
                <a:latin typeface="Calibri Light"/>
                <a:cs typeface="Calibri Light"/>
              </a:rPr>
              <a:t>pixel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542673" y="1106462"/>
            <a:ext cx="0" cy="17365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26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42673" y="1444585"/>
            <a:ext cx="0" cy="455574"/>
          </a:xfrm>
          <a:custGeom>
            <a:avLst/>
            <a:gdLst/>
            <a:ahLst/>
            <a:cxnLst/>
            <a:rect l="l" t="t" r="r" b="b"/>
            <a:pathLst>
              <a:path h="668019">
                <a:moveTo>
                  <a:pt x="0" y="0"/>
                </a:moveTo>
                <a:lnTo>
                  <a:pt x="0" y="66747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542673" y="2064508"/>
            <a:ext cx="0" cy="242511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69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57073" y="1106462"/>
            <a:ext cx="0" cy="1200861"/>
          </a:xfrm>
          <a:custGeom>
            <a:avLst/>
            <a:gdLst/>
            <a:ahLst/>
            <a:cxnLst/>
            <a:rect l="l" t="t" r="r" b="b"/>
            <a:pathLst>
              <a:path h="1760854">
                <a:moveTo>
                  <a:pt x="0" y="0"/>
                </a:moveTo>
                <a:lnTo>
                  <a:pt x="1" y="1760380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71475" y="1106462"/>
            <a:ext cx="0" cy="17365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26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71475" y="1444585"/>
            <a:ext cx="0" cy="455574"/>
          </a:xfrm>
          <a:custGeom>
            <a:avLst/>
            <a:gdLst/>
            <a:ahLst/>
            <a:cxnLst/>
            <a:rect l="l" t="t" r="r" b="b"/>
            <a:pathLst>
              <a:path h="668019">
                <a:moveTo>
                  <a:pt x="0" y="0"/>
                </a:moveTo>
                <a:lnTo>
                  <a:pt x="0" y="66747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71475" y="2064508"/>
            <a:ext cx="0" cy="242511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69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78667" y="1989316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7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647256" y="1989316"/>
            <a:ext cx="612015" cy="0"/>
          </a:xfrm>
          <a:custGeom>
            <a:avLst/>
            <a:gdLst/>
            <a:ahLst/>
            <a:cxnLst/>
            <a:rect l="l" t="t" r="r" b="b"/>
            <a:pathLst>
              <a:path w="673100">
                <a:moveTo>
                  <a:pt x="0" y="0"/>
                </a:moveTo>
                <a:lnTo>
                  <a:pt x="67285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68797" y="1989316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68797" y="1679477"/>
            <a:ext cx="1568722" cy="0"/>
          </a:xfrm>
          <a:custGeom>
            <a:avLst/>
            <a:gdLst/>
            <a:ahLst/>
            <a:cxnLst/>
            <a:rect l="l" t="t" r="r" b="b"/>
            <a:pathLst>
              <a:path w="1725295">
                <a:moveTo>
                  <a:pt x="0" y="0"/>
                </a:moveTo>
                <a:lnTo>
                  <a:pt x="1725284" y="1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78667" y="1369639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7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647256" y="1369639"/>
            <a:ext cx="612015" cy="0"/>
          </a:xfrm>
          <a:custGeom>
            <a:avLst/>
            <a:gdLst/>
            <a:ahLst/>
            <a:cxnLst/>
            <a:rect l="l" t="t" r="r" b="b"/>
            <a:pathLst>
              <a:path w="673100">
                <a:moveTo>
                  <a:pt x="0" y="0"/>
                </a:moveTo>
                <a:lnTo>
                  <a:pt x="67285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68797" y="1369639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259048" y="127986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70AD4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259048" y="127986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259048" y="189978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259048" y="189978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427637" y="189978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A5A5A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427637" y="189978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427637" y="127986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44546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427637" y="127986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257682" y="2529275"/>
            <a:ext cx="7579752" cy="1936371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598669">
              <a:spcBef>
                <a:spcPts val="80"/>
              </a:spcBef>
            </a:pPr>
            <a:r>
              <a:rPr sz="2200" i="1" dirty="0">
                <a:latin typeface="Calibri"/>
                <a:cs typeface="Calibri"/>
              </a:rPr>
              <a:t>N</a:t>
            </a:r>
            <a:r>
              <a:rPr sz="2200" baseline="-19519" dirty="0">
                <a:latin typeface="Calibri"/>
                <a:cs typeface="Calibri"/>
              </a:rPr>
              <a:t>D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i="1" dirty="0">
                <a:solidFill>
                  <a:srgbClr val="4472C4"/>
                </a:solidFill>
                <a:latin typeface="Calibri"/>
                <a:cs typeface="Calibri"/>
              </a:rPr>
              <a:t>p</a:t>
            </a:r>
            <a:r>
              <a:rPr sz="2200" dirty="0">
                <a:latin typeface="Calibri"/>
                <a:cs typeface="Calibri"/>
              </a:rPr>
              <a:t>) = {</a:t>
            </a:r>
            <a:r>
              <a:rPr sz="2200" dirty="0">
                <a:solidFill>
                  <a:srgbClr val="A5A5A5"/>
                </a:solidFill>
                <a:latin typeface="Calibri"/>
                <a:cs typeface="Calibri"/>
              </a:rPr>
              <a:t>(</a:t>
            </a:r>
            <a:r>
              <a:rPr sz="2200" i="1" dirty="0">
                <a:solidFill>
                  <a:srgbClr val="A5A5A5"/>
                </a:solidFill>
                <a:latin typeface="Calibri"/>
                <a:cs typeface="Calibri"/>
              </a:rPr>
              <a:t>x</a:t>
            </a:r>
            <a:r>
              <a:rPr sz="2200" dirty="0">
                <a:solidFill>
                  <a:srgbClr val="A5A5A5"/>
                </a:solidFill>
                <a:latin typeface="Calibri"/>
                <a:cs typeface="Calibri"/>
              </a:rPr>
              <a:t>+1,</a:t>
            </a:r>
            <a:r>
              <a:rPr sz="2200" i="1" dirty="0">
                <a:solidFill>
                  <a:srgbClr val="A5A5A5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A5A5A5"/>
                </a:solidFill>
                <a:latin typeface="Calibri"/>
                <a:cs typeface="Calibri"/>
              </a:rPr>
              <a:t>-1)</a:t>
            </a:r>
            <a:r>
              <a:rPr sz="2200" dirty="0">
                <a:latin typeface="Calibri"/>
                <a:cs typeface="Calibri"/>
              </a:rPr>
              <a:t>, 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(</a:t>
            </a:r>
            <a:r>
              <a:rPr sz="2200" i="1" dirty="0">
                <a:solidFill>
                  <a:srgbClr val="70AD47"/>
                </a:solidFill>
                <a:latin typeface="Calibri"/>
                <a:cs typeface="Calibri"/>
              </a:rPr>
              <a:t>x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-1,</a:t>
            </a:r>
            <a:r>
              <a:rPr sz="2200" i="1" dirty="0">
                <a:solidFill>
                  <a:srgbClr val="70AD47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70AD47"/>
                </a:solidFill>
                <a:latin typeface="Calibri"/>
                <a:cs typeface="Calibri"/>
              </a:rPr>
              <a:t>+1)</a:t>
            </a:r>
            <a:r>
              <a:rPr sz="2200" dirty="0">
                <a:latin typeface="Calibri"/>
                <a:cs typeface="Calibri"/>
              </a:rPr>
              <a:t>, 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(</a:t>
            </a:r>
            <a:r>
              <a:rPr sz="2200" i="1" dirty="0">
                <a:solidFill>
                  <a:srgbClr val="FFC000"/>
                </a:solidFill>
                <a:latin typeface="Calibri"/>
                <a:cs typeface="Calibri"/>
              </a:rPr>
              <a:t>x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+1,</a:t>
            </a:r>
            <a:r>
              <a:rPr sz="2200" i="1" dirty="0">
                <a:solidFill>
                  <a:srgbClr val="FFC000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FFC000"/>
                </a:solidFill>
                <a:latin typeface="Calibri"/>
                <a:cs typeface="Calibri"/>
              </a:rPr>
              <a:t>+1)</a:t>
            </a:r>
            <a:r>
              <a:rPr sz="2200" dirty="0">
                <a:latin typeface="Calibri"/>
                <a:cs typeface="Calibri"/>
              </a:rPr>
              <a:t>,</a:t>
            </a:r>
            <a:r>
              <a:rPr sz="2200" spc="-4" dirty="0">
                <a:latin typeface="Calibri"/>
                <a:cs typeface="Calibri"/>
              </a:rPr>
              <a:t> </a:t>
            </a:r>
            <a:r>
              <a:rPr sz="2200" dirty="0">
                <a:solidFill>
                  <a:srgbClr val="44546A"/>
                </a:solidFill>
                <a:latin typeface="Calibri"/>
                <a:cs typeface="Calibri"/>
              </a:rPr>
              <a:t>(</a:t>
            </a:r>
            <a:r>
              <a:rPr sz="2200" i="1" dirty="0">
                <a:solidFill>
                  <a:srgbClr val="44546A"/>
                </a:solidFill>
                <a:latin typeface="Calibri"/>
                <a:cs typeface="Calibri"/>
              </a:rPr>
              <a:t>x</a:t>
            </a:r>
            <a:r>
              <a:rPr sz="2200" dirty="0">
                <a:solidFill>
                  <a:srgbClr val="44546A"/>
                </a:solidFill>
                <a:latin typeface="Calibri"/>
                <a:cs typeface="Calibri"/>
              </a:rPr>
              <a:t>-1,</a:t>
            </a:r>
            <a:r>
              <a:rPr sz="2200" i="1" dirty="0">
                <a:solidFill>
                  <a:srgbClr val="44546A"/>
                </a:solidFill>
                <a:latin typeface="Calibri"/>
                <a:cs typeface="Calibri"/>
              </a:rPr>
              <a:t>y</a:t>
            </a:r>
            <a:r>
              <a:rPr sz="2200" dirty="0">
                <a:solidFill>
                  <a:srgbClr val="44546A"/>
                </a:solidFill>
                <a:latin typeface="Calibri"/>
                <a:cs typeface="Calibri"/>
              </a:rPr>
              <a:t>-1)</a:t>
            </a:r>
            <a:r>
              <a:rPr sz="2200" dirty="0">
                <a:latin typeface="Calibri"/>
                <a:cs typeface="Calibri"/>
              </a:rPr>
              <a:t>}</a:t>
            </a:r>
            <a:endParaRPr sz="2200">
              <a:latin typeface="Calibri"/>
              <a:cs typeface="Calibri"/>
            </a:endParaRPr>
          </a:p>
          <a:p>
            <a:pPr>
              <a:spcBef>
                <a:spcPts val="28"/>
              </a:spcBef>
            </a:pPr>
            <a:endParaRPr sz="3800">
              <a:latin typeface="Calibri"/>
              <a:cs typeface="Calibri"/>
            </a:endParaRPr>
          </a:p>
          <a:p>
            <a:pPr marL="222291" indent="-181874">
              <a:lnSpc>
                <a:spcPts val="2355"/>
              </a:lnSpc>
              <a:buFont typeface="Arial"/>
              <a:buChar char="•"/>
              <a:tabLst>
                <a:tab pos="222291" algn="l"/>
              </a:tabLst>
            </a:pPr>
            <a:r>
              <a:rPr sz="2100" dirty="0">
                <a:latin typeface="Calibri"/>
                <a:cs typeface="Calibri"/>
              </a:rPr>
              <a:t>A </a:t>
            </a:r>
            <a:r>
              <a:rPr sz="2100" spc="-16" dirty="0">
                <a:latin typeface="Calibri"/>
                <a:cs typeface="Calibri"/>
              </a:rPr>
              <a:t>pixel </a:t>
            </a:r>
            <a:r>
              <a:rPr sz="2100" i="1" dirty="0">
                <a:latin typeface="Calibri"/>
                <a:cs typeface="Calibri"/>
              </a:rPr>
              <a:t>p </a:t>
            </a:r>
            <a:r>
              <a:rPr sz="2100" spc="-8" dirty="0">
                <a:latin typeface="Calibri"/>
                <a:cs typeface="Calibri"/>
              </a:rPr>
              <a:t>at location </a:t>
            </a:r>
            <a:r>
              <a:rPr sz="2100" spc="-4" dirty="0">
                <a:latin typeface="Calibri"/>
                <a:cs typeface="Calibri"/>
              </a:rPr>
              <a:t>(</a:t>
            </a:r>
            <a:r>
              <a:rPr sz="2100" i="1" spc="-4" dirty="0">
                <a:latin typeface="Calibri"/>
                <a:cs typeface="Calibri"/>
              </a:rPr>
              <a:t>x</a:t>
            </a:r>
            <a:r>
              <a:rPr sz="2100" spc="-4" dirty="0">
                <a:latin typeface="Calibri"/>
                <a:cs typeface="Calibri"/>
              </a:rPr>
              <a:t>, </a:t>
            </a:r>
            <a:r>
              <a:rPr sz="2100" i="1" spc="-4" dirty="0">
                <a:latin typeface="Calibri"/>
                <a:cs typeface="Calibri"/>
              </a:rPr>
              <a:t>y</a:t>
            </a:r>
            <a:r>
              <a:rPr sz="2100" spc="-4" dirty="0">
                <a:latin typeface="Calibri"/>
                <a:cs typeface="Calibri"/>
              </a:rPr>
              <a:t>) also has </a:t>
            </a:r>
            <a:r>
              <a:rPr sz="2100" spc="-16" dirty="0">
                <a:latin typeface="Calibri"/>
                <a:cs typeface="Calibri"/>
              </a:rPr>
              <a:t>four </a:t>
            </a:r>
            <a:r>
              <a:rPr sz="2100" spc="-4" dirty="0">
                <a:latin typeface="Calibri"/>
                <a:cs typeface="Calibri"/>
              </a:rPr>
              <a:t>diagonal</a:t>
            </a:r>
            <a:r>
              <a:rPr sz="2100" spc="88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neighbours,</a:t>
            </a:r>
            <a:endParaRPr sz="2100">
              <a:latin typeface="Calibri"/>
              <a:cs typeface="Calibri"/>
            </a:endParaRPr>
          </a:p>
          <a:p>
            <a:pPr marL="222291">
              <a:lnSpc>
                <a:spcPts val="2355"/>
              </a:lnSpc>
            </a:pPr>
            <a:r>
              <a:rPr sz="2100" i="1" dirty="0">
                <a:latin typeface="Calibri"/>
                <a:cs typeface="Calibri"/>
              </a:rPr>
              <a:t>N</a:t>
            </a:r>
            <a:r>
              <a:rPr sz="2000" baseline="-21241" dirty="0">
                <a:latin typeface="Calibri"/>
                <a:cs typeface="Calibri"/>
              </a:rPr>
              <a:t>D</a:t>
            </a:r>
            <a:r>
              <a:rPr sz="2100" dirty="0">
                <a:latin typeface="Calibri"/>
                <a:cs typeface="Calibri"/>
              </a:rPr>
              <a:t>(</a:t>
            </a:r>
            <a:r>
              <a:rPr sz="2100" i="1" dirty="0">
                <a:latin typeface="Calibri"/>
                <a:cs typeface="Calibri"/>
              </a:rPr>
              <a:t>p</a:t>
            </a:r>
            <a:r>
              <a:rPr sz="2100" dirty="0">
                <a:latin typeface="Calibri"/>
                <a:cs typeface="Calibri"/>
              </a:rPr>
              <a:t>)</a:t>
            </a:r>
            <a:endParaRPr sz="2100">
              <a:latin typeface="Calibri"/>
              <a:cs typeface="Calibri"/>
            </a:endParaRPr>
          </a:p>
          <a:p>
            <a:pPr marL="222291" indent="-181874">
              <a:spcBef>
                <a:spcPts val="541"/>
              </a:spcBef>
              <a:buFont typeface="Arial"/>
              <a:buChar char="•"/>
              <a:tabLst>
                <a:tab pos="222291" algn="l"/>
              </a:tabLst>
            </a:pPr>
            <a:r>
              <a:rPr sz="2100" spc="-16" dirty="0">
                <a:latin typeface="Calibri"/>
                <a:cs typeface="Calibri"/>
              </a:rPr>
              <a:t>Fewer </a:t>
            </a:r>
            <a:r>
              <a:rPr sz="2100" spc="-8" dirty="0">
                <a:latin typeface="Calibri"/>
                <a:cs typeface="Calibri"/>
              </a:rPr>
              <a:t>neighbours </a:t>
            </a:r>
            <a:r>
              <a:rPr sz="2100" spc="-16" dirty="0">
                <a:latin typeface="Calibri"/>
                <a:cs typeface="Calibri"/>
              </a:rPr>
              <a:t>for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-4" dirty="0">
                <a:latin typeface="Calibri"/>
                <a:cs typeface="Calibri"/>
              </a:rPr>
              <a:t>boundary</a:t>
            </a:r>
            <a:r>
              <a:rPr sz="2100" spc="36" dirty="0">
                <a:latin typeface="Calibri"/>
                <a:cs typeface="Calibri"/>
              </a:rPr>
              <a:t> </a:t>
            </a:r>
            <a:r>
              <a:rPr sz="2100" spc="-16" dirty="0">
                <a:latin typeface="Calibri"/>
                <a:cs typeface="Calibri"/>
              </a:rPr>
              <a:t>pixel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815239" y="1569664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4" h="283210">
                <a:moveTo>
                  <a:pt x="142335" y="0"/>
                </a:moveTo>
                <a:lnTo>
                  <a:pt x="97346" y="7210"/>
                </a:lnTo>
                <a:lnTo>
                  <a:pt x="58274" y="27289"/>
                </a:lnTo>
                <a:lnTo>
                  <a:pt x="27462" y="57907"/>
                </a:lnTo>
                <a:lnTo>
                  <a:pt x="7256" y="96733"/>
                </a:lnTo>
                <a:lnTo>
                  <a:pt x="0" y="141438"/>
                </a:lnTo>
                <a:lnTo>
                  <a:pt x="7256" y="186144"/>
                </a:lnTo>
                <a:lnTo>
                  <a:pt x="27462" y="224970"/>
                </a:lnTo>
                <a:lnTo>
                  <a:pt x="58274" y="255588"/>
                </a:lnTo>
                <a:lnTo>
                  <a:pt x="97346" y="275666"/>
                </a:lnTo>
                <a:lnTo>
                  <a:pt x="142335" y="282877"/>
                </a:lnTo>
                <a:lnTo>
                  <a:pt x="187324" y="275666"/>
                </a:lnTo>
                <a:lnTo>
                  <a:pt x="226396" y="255588"/>
                </a:lnTo>
                <a:lnTo>
                  <a:pt x="257208" y="224970"/>
                </a:lnTo>
                <a:lnTo>
                  <a:pt x="277414" y="186144"/>
                </a:lnTo>
                <a:lnTo>
                  <a:pt x="284670" y="141438"/>
                </a:lnTo>
                <a:lnTo>
                  <a:pt x="277414" y="96733"/>
                </a:lnTo>
                <a:lnTo>
                  <a:pt x="257208" y="57907"/>
                </a:lnTo>
                <a:lnTo>
                  <a:pt x="226396" y="27289"/>
                </a:lnTo>
                <a:lnTo>
                  <a:pt x="187324" y="7210"/>
                </a:lnTo>
                <a:lnTo>
                  <a:pt x="14233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3815239" y="1569664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4" h="283210">
                <a:moveTo>
                  <a:pt x="0" y="141439"/>
                </a:moveTo>
                <a:lnTo>
                  <a:pt x="7256" y="96733"/>
                </a:lnTo>
                <a:lnTo>
                  <a:pt x="27462" y="57906"/>
                </a:lnTo>
                <a:lnTo>
                  <a:pt x="58274" y="27289"/>
                </a:lnTo>
                <a:lnTo>
                  <a:pt x="97346" y="7210"/>
                </a:lnTo>
                <a:lnTo>
                  <a:pt x="142335" y="0"/>
                </a:lnTo>
                <a:lnTo>
                  <a:pt x="187324" y="7210"/>
                </a:lnTo>
                <a:lnTo>
                  <a:pt x="226396" y="27289"/>
                </a:lnTo>
                <a:lnTo>
                  <a:pt x="257208" y="57906"/>
                </a:lnTo>
                <a:lnTo>
                  <a:pt x="277414" y="96733"/>
                </a:lnTo>
                <a:lnTo>
                  <a:pt x="284671" y="141439"/>
                </a:lnTo>
                <a:lnTo>
                  <a:pt x="277414" y="186144"/>
                </a:lnTo>
                <a:lnTo>
                  <a:pt x="257208" y="224971"/>
                </a:lnTo>
                <a:lnTo>
                  <a:pt x="226396" y="255588"/>
                </a:lnTo>
                <a:lnTo>
                  <a:pt x="187324" y="275667"/>
                </a:lnTo>
                <a:lnTo>
                  <a:pt x="142335" y="282878"/>
                </a:lnTo>
                <a:lnTo>
                  <a:pt x="97346" y="275667"/>
                </a:lnTo>
                <a:lnTo>
                  <a:pt x="58274" y="255588"/>
                </a:lnTo>
                <a:lnTo>
                  <a:pt x="27462" y="224971"/>
                </a:lnTo>
                <a:lnTo>
                  <a:pt x="7256" y="186144"/>
                </a:lnTo>
                <a:lnTo>
                  <a:pt x="0" y="14143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307117" y="1112010"/>
            <a:ext cx="1525997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i="1" dirty="0">
                <a:latin typeface="Calibri"/>
                <a:cs typeface="Calibri"/>
              </a:rPr>
              <a:t>p </a:t>
            </a:r>
            <a:r>
              <a:rPr spc="-8" dirty="0">
                <a:latin typeface="Calibri"/>
                <a:cs typeface="Calibri"/>
              </a:rPr>
              <a:t>at location </a:t>
            </a:r>
            <a:r>
              <a:rPr spc="-4" dirty="0">
                <a:latin typeface="Calibri"/>
                <a:cs typeface="Calibri"/>
              </a:rPr>
              <a:t>(</a:t>
            </a:r>
            <a:r>
              <a:rPr i="1" spc="-4" dirty="0">
                <a:latin typeface="Calibri"/>
                <a:cs typeface="Calibri"/>
              </a:rPr>
              <a:t>x</a:t>
            </a:r>
            <a:r>
              <a:rPr spc="-4" dirty="0">
                <a:latin typeface="Calibri"/>
                <a:cs typeface="Calibri"/>
              </a:rPr>
              <a:t>,</a:t>
            </a:r>
            <a:r>
              <a:rPr spc="-16" dirty="0">
                <a:latin typeface="Calibri"/>
                <a:cs typeface="Calibri"/>
              </a:rPr>
              <a:t> </a:t>
            </a:r>
            <a:r>
              <a:rPr i="1" spc="-4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)</a:t>
            </a:r>
            <a:endParaRPr>
              <a:latin typeface="Calibri"/>
              <a:cs typeface="Calibri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4018975" y="1242691"/>
            <a:ext cx="1217102" cy="355537"/>
          </a:xfrm>
          <a:custGeom>
            <a:avLst/>
            <a:gdLst/>
            <a:ahLst/>
            <a:cxnLst/>
            <a:rect l="l" t="t" r="r" b="b"/>
            <a:pathLst>
              <a:path w="1338579" h="521335">
                <a:moveTo>
                  <a:pt x="1337745" y="0"/>
                </a:moveTo>
                <a:lnTo>
                  <a:pt x="1214026" y="2938"/>
                </a:lnTo>
                <a:lnTo>
                  <a:pt x="1091062" y="11521"/>
                </a:lnTo>
                <a:lnTo>
                  <a:pt x="970045" y="25363"/>
                </a:lnTo>
                <a:lnTo>
                  <a:pt x="851932" y="44091"/>
                </a:lnTo>
                <a:lnTo>
                  <a:pt x="737682" y="67334"/>
                </a:lnTo>
                <a:lnTo>
                  <a:pt x="628307" y="94702"/>
                </a:lnTo>
                <a:lnTo>
                  <a:pt x="575645" y="109847"/>
                </a:lnTo>
                <a:lnTo>
                  <a:pt x="524598" y="125874"/>
                </a:lnTo>
                <a:lnTo>
                  <a:pt x="475235" y="142753"/>
                </a:lnTo>
                <a:lnTo>
                  <a:pt x="427672" y="160439"/>
                </a:lnTo>
                <a:lnTo>
                  <a:pt x="382028" y="178885"/>
                </a:lnTo>
                <a:lnTo>
                  <a:pt x="338421" y="198051"/>
                </a:lnTo>
                <a:lnTo>
                  <a:pt x="296972" y="217892"/>
                </a:lnTo>
                <a:lnTo>
                  <a:pt x="257796" y="238365"/>
                </a:lnTo>
                <a:lnTo>
                  <a:pt x="221010" y="259429"/>
                </a:lnTo>
                <a:lnTo>
                  <a:pt x="186733" y="281044"/>
                </a:lnTo>
                <a:lnTo>
                  <a:pt x="155079" y="303175"/>
                </a:lnTo>
                <a:lnTo>
                  <a:pt x="100121" y="348852"/>
                </a:lnTo>
                <a:lnTo>
                  <a:pt x="57104" y="396237"/>
                </a:lnTo>
                <a:lnTo>
                  <a:pt x="29714" y="445070"/>
                </a:lnTo>
                <a:lnTo>
                  <a:pt x="0" y="437804"/>
                </a:lnTo>
                <a:lnTo>
                  <a:pt x="18910" y="520873"/>
                </a:lnTo>
                <a:lnTo>
                  <a:pt x="74019" y="455904"/>
                </a:lnTo>
                <a:lnTo>
                  <a:pt x="48482" y="449660"/>
                </a:lnTo>
                <a:lnTo>
                  <a:pt x="56913" y="430124"/>
                </a:lnTo>
                <a:lnTo>
                  <a:pt x="91188" y="385141"/>
                </a:lnTo>
                <a:lnTo>
                  <a:pt x="138362" y="340436"/>
                </a:lnTo>
                <a:lnTo>
                  <a:pt x="197277" y="296915"/>
                </a:lnTo>
                <a:lnTo>
                  <a:pt x="230828" y="275758"/>
                </a:lnTo>
                <a:lnTo>
                  <a:pt x="266943" y="255078"/>
                </a:lnTo>
                <a:lnTo>
                  <a:pt x="305498" y="234930"/>
                </a:lnTo>
                <a:lnTo>
                  <a:pt x="346369" y="215367"/>
                </a:lnTo>
                <a:lnTo>
                  <a:pt x="389431" y="196441"/>
                </a:lnTo>
                <a:lnTo>
                  <a:pt x="434562" y="178201"/>
                </a:lnTo>
                <a:lnTo>
                  <a:pt x="481637" y="160696"/>
                </a:lnTo>
                <a:lnTo>
                  <a:pt x="530534" y="143977"/>
                </a:lnTo>
                <a:lnTo>
                  <a:pt x="581131" y="128092"/>
                </a:lnTo>
                <a:lnTo>
                  <a:pt x="633252" y="113102"/>
                </a:lnTo>
                <a:lnTo>
                  <a:pt x="741895" y="85916"/>
                </a:lnTo>
                <a:lnTo>
                  <a:pt x="855324" y="62842"/>
                </a:lnTo>
                <a:lnTo>
                  <a:pt x="972620" y="44242"/>
                </a:lnTo>
                <a:lnTo>
                  <a:pt x="1092808" y="30495"/>
                </a:lnTo>
                <a:lnTo>
                  <a:pt x="1214915" y="21973"/>
                </a:lnTo>
                <a:lnTo>
                  <a:pt x="1338197" y="19044"/>
                </a:lnTo>
                <a:lnTo>
                  <a:pt x="1337745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5381116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Neighbourhoods </a:t>
            </a: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of </a:t>
            </a: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3400" b="0" spc="-6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24" dirty="0">
                <a:solidFill>
                  <a:srgbClr val="000000"/>
                </a:solidFill>
                <a:latin typeface="Calibri Light"/>
                <a:cs typeface="Calibri Light"/>
              </a:rPr>
              <a:t>pixel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481888" y="1079209"/>
            <a:ext cx="0" cy="17365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261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481888" y="1417334"/>
            <a:ext cx="0" cy="455574"/>
          </a:xfrm>
          <a:custGeom>
            <a:avLst/>
            <a:gdLst/>
            <a:ahLst/>
            <a:cxnLst/>
            <a:rect l="l" t="t" r="r" b="b"/>
            <a:pathLst>
              <a:path h="668019">
                <a:moveTo>
                  <a:pt x="0" y="0"/>
                </a:moveTo>
                <a:lnTo>
                  <a:pt x="0" y="66747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81888" y="2037257"/>
            <a:ext cx="0" cy="242511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6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96289" y="1079209"/>
            <a:ext cx="0" cy="1200861"/>
          </a:xfrm>
          <a:custGeom>
            <a:avLst/>
            <a:gdLst/>
            <a:ahLst/>
            <a:cxnLst/>
            <a:rect l="l" t="t" r="r" b="b"/>
            <a:pathLst>
              <a:path h="1760854">
                <a:moveTo>
                  <a:pt x="0" y="0"/>
                </a:moveTo>
                <a:lnTo>
                  <a:pt x="1" y="1760380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310689" y="1079209"/>
            <a:ext cx="0" cy="17365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261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310689" y="1417334"/>
            <a:ext cx="0" cy="455574"/>
          </a:xfrm>
          <a:custGeom>
            <a:avLst/>
            <a:gdLst/>
            <a:ahLst/>
            <a:cxnLst/>
            <a:rect l="l" t="t" r="r" b="b"/>
            <a:pathLst>
              <a:path h="668019">
                <a:moveTo>
                  <a:pt x="0" y="0"/>
                </a:moveTo>
                <a:lnTo>
                  <a:pt x="0" y="66747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310689" y="2037257"/>
            <a:ext cx="0" cy="242511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6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17883" y="1962064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7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586470" y="1962064"/>
            <a:ext cx="612015" cy="0"/>
          </a:xfrm>
          <a:custGeom>
            <a:avLst/>
            <a:gdLst/>
            <a:ahLst/>
            <a:cxnLst/>
            <a:rect l="l" t="t" r="r" b="b"/>
            <a:pathLst>
              <a:path w="673100">
                <a:moveTo>
                  <a:pt x="0" y="0"/>
                </a:moveTo>
                <a:lnTo>
                  <a:pt x="672855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108013" y="1962064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3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108013" y="1652225"/>
            <a:ext cx="1568722" cy="0"/>
          </a:xfrm>
          <a:custGeom>
            <a:avLst/>
            <a:gdLst/>
            <a:ahLst/>
            <a:cxnLst/>
            <a:rect l="l" t="t" r="r" b="b"/>
            <a:pathLst>
              <a:path w="1725295">
                <a:moveTo>
                  <a:pt x="0" y="0"/>
                </a:moveTo>
                <a:lnTo>
                  <a:pt x="1725284" y="1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417883" y="1342387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7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3586470" y="1342387"/>
            <a:ext cx="612015" cy="0"/>
          </a:xfrm>
          <a:custGeom>
            <a:avLst/>
            <a:gdLst/>
            <a:ahLst/>
            <a:cxnLst/>
            <a:rect l="l" t="t" r="r" b="b"/>
            <a:pathLst>
              <a:path w="673100">
                <a:moveTo>
                  <a:pt x="0" y="0"/>
                </a:moveTo>
                <a:lnTo>
                  <a:pt x="672855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3108013" y="1342387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3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8264" y="125260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198264" y="125260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198264" y="1872532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198264" y="1872532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3366851" y="1872532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366851" y="1872532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66851" y="125260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66851" y="125260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54454" y="1542411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4" h="283210">
                <a:moveTo>
                  <a:pt x="142335" y="0"/>
                </a:moveTo>
                <a:lnTo>
                  <a:pt x="97345" y="7210"/>
                </a:lnTo>
                <a:lnTo>
                  <a:pt x="58273" y="27289"/>
                </a:lnTo>
                <a:lnTo>
                  <a:pt x="27462" y="57906"/>
                </a:lnTo>
                <a:lnTo>
                  <a:pt x="7256" y="96732"/>
                </a:lnTo>
                <a:lnTo>
                  <a:pt x="0" y="141438"/>
                </a:lnTo>
                <a:lnTo>
                  <a:pt x="7256" y="186143"/>
                </a:lnTo>
                <a:lnTo>
                  <a:pt x="27462" y="224970"/>
                </a:lnTo>
                <a:lnTo>
                  <a:pt x="58273" y="255587"/>
                </a:lnTo>
                <a:lnTo>
                  <a:pt x="97345" y="275666"/>
                </a:lnTo>
                <a:lnTo>
                  <a:pt x="142335" y="282877"/>
                </a:lnTo>
                <a:lnTo>
                  <a:pt x="187324" y="275666"/>
                </a:lnTo>
                <a:lnTo>
                  <a:pt x="226396" y="255587"/>
                </a:lnTo>
                <a:lnTo>
                  <a:pt x="257207" y="224970"/>
                </a:lnTo>
                <a:lnTo>
                  <a:pt x="277414" y="186143"/>
                </a:lnTo>
                <a:lnTo>
                  <a:pt x="284670" y="141438"/>
                </a:lnTo>
                <a:lnTo>
                  <a:pt x="277414" y="96732"/>
                </a:lnTo>
                <a:lnTo>
                  <a:pt x="257207" y="57906"/>
                </a:lnTo>
                <a:lnTo>
                  <a:pt x="226396" y="27289"/>
                </a:lnTo>
                <a:lnTo>
                  <a:pt x="187324" y="7210"/>
                </a:lnTo>
                <a:lnTo>
                  <a:pt x="142335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754454" y="1542411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4" h="283210">
                <a:moveTo>
                  <a:pt x="0" y="141439"/>
                </a:moveTo>
                <a:lnTo>
                  <a:pt x="7256" y="96733"/>
                </a:lnTo>
                <a:lnTo>
                  <a:pt x="27462" y="57906"/>
                </a:lnTo>
                <a:lnTo>
                  <a:pt x="58274" y="27289"/>
                </a:lnTo>
                <a:lnTo>
                  <a:pt x="97346" y="7210"/>
                </a:lnTo>
                <a:lnTo>
                  <a:pt x="142335" y="0"/>
                </a:lnTo>
                <a:lnTo>
                  <a:pt x="187324" y="7210"/>
                </a:lnTo>
                <a:lnTo>
                  <a:pt x="226396" y="27289"/>
                </a:lnTo>
                <a:lnTo>
                  <a:pt x="257208" y="57906"/>
                </a:lnTo>
                <a:lnTo>
                  <a:pt x="277414" y="96733"/>
                </a:lnTo>
                <a:lnTo>
                  <a:pt x="284671" y="141439"/>
                </a:lnTo>
                <a:lnTo>
                  <a:pt x="277414" y="186144"/>
                </a:lnTo>
                <a:lnTo>
                  <a:pt x="257208" y="224971"/>
                </a:lnTo>
                <a:lnTo>
                  <a:pt x="226396" y="255588"/>
                </a:lnTo>
                <a:lnTo>
                  <a:pt x="187324" y="275667"/>
                </a:lnTo>
                <a:lnTo>
                  <a:pt x="142335" y="282878"/>
                </a:lnTo>
                <a:lnTo>
                  <a:pt x="97346" y="275667"/>
                </a:lnTo>
                <a:lnTo>
                  <a:pt x="58274" y="255588"/>
                </a:lnTo>
                <a:lnTo>
                  <a:pt x="27462" y="224971"/>
                </a:lnTo>
                <a:lnTo>
                  <a:pt x="7256" y="186144"/>
                </a:lnTo>
                <a:lnTo>
                  <a:pt x="0" y="14143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257682" y="2633897"/>
            <a:ext cx="6884018" cy="1472141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766903" algn="ctr">
              <a:spcBef>
                <a:spcPts val="80"/>
              </a:spcBef>
            </a:pPr>
            <a:r>
              <a:rPr sz="2100" i="1" dirty="0">
                <a:latin typeface="Calibri"/>
                <a:cs typeface="Calibri"/>
              </a:rPr>
              <a:t>N</a:t>
            </a:r>
            <a:r>
              <a:rPr sz="2000" baseline="-21241" dirty="0">
                <a:latin typeface="Calibri"/>
                <a:cs typeface="Calibri"/>
              </a:rPr>
              <a:t>8</a:t>
            </a:r>
            <a:r>
              <a:rPr sz="2100" dirty="0">
                <a:latin typeface="Calibri"/>
                <a:cs typeface="Calibri"/>
              </a:rPr>
              <a:t>(</a:t>
            </a:r>
            <a:r>
              <a:rPr sz="2100" i="1" dirty="0">
                <a:latin typeface="Calibri"/>
                <a:cs typeface="Calibri"/>
              </a:rPr>
              <a:t>p</a:t>
            </a:r>
            <a:r>
              <a:rPr sz="2100" dirty="0">
                <a:latin typeface="Calibri"/>
                <a:cs typeface="Calibri"/>
              </a:rPr>
              <a:t>) = </a:t>
            </a:r>
            <a:r>
              <a:rPr sz="2200" i="1" spc="-4" dirty="0">
                <a:latin typeface="Calibri"/>
                <a:cs typeface="Calibri"/>
              </a:rPr>
              <a:t>N</a:t>
            </a:r>
            <a:r>
              <a:rPr sz="2200" spc="-6" baseline="-19519" dirty="0">
                <a:latin typeface="Calibri"/>
                <a:cs typeface="Calibri"/>
              </a:rPr>
              <a:t>4</a:t>
            </a:r>
            <a:r>
              <a:rPr sz="2200" spc="-4" dirty="0">
                <a:latin typeface="Calibri"/>
                <a:cs typeface="Calibri"/>
              </a:rPr>
              <a:t>(</a:t>
            </a:r>
            <a:r>
              <a:rPr sz="2200" i="1" spc="-4" dirty="0">
                <a:latin typeface="Calibri"/>
                <a:cs typeface="Calibri"/>
              </a:rPr>
              <a:t>p</a:t>
            </a:r>
            <a:r>
              <a:rPr sz="2200" spc="-4" dirty="0">
                <a:latin typeface="Calibri"/>
                <a:cs typeface="Calibri"/>
              </a:rPr>
              <a:t>) </a:t>
            </a:r>
            <a:r>
              <a:rPr sz="2200" dirty="0">
                <a:latin typeface="MS Mincho"/>
                <a:cs typeface="MS Mincho"/>
              </a:rPr>
              <a:t>∪</a:t>
            </a:r>
            <a:r>
              <a:rPr sz="2200" spc="-617" dirty="0">
                <a:latin typeface="MS Mincho"/>
                <a:cs typeface="MS Mincho"/>
              </a:rPr>
              <a:t> </a:t>
            </a:r>
            <a:r>
              <a:rPr sz="2200" i="1" dirty="0">
                <a:latin typeface="Calibri"/>
                <a:cs typeface="Calibri"/>
              </a:rPr>
              <a:t>N</a:t>
            </a:r>
            <a:r>
              <a:rPr sz="2200" baseline="-19519" dirty="0">
                <a:latin typeface="Calibri"/>
                <a:cs typeface="Calibri"/>
              </a:rPr>
              <a:t>D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i="1" dirty="0">
                <a:latin typeface="Calibri"/>
                <a:cs typeface="Calibri"/>
              </a:rPr>
              <a:t>p</a:t>
            </a:r>
            <a:r>
              <a:rPr sz="2200" dirty="0">
                <a:latin typeface="Calibri"/>
                <a:cs typeface="Calibri"/>
              </a:rPr>
              <a:t>)</a:t>
            </a:r>
            <a:endParaRPr sz="220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3300">
              <a:latin typeface="Calibri"/>
              <a:cs typeface="Calibri"/>
            </a:endParaRPr>
          </a:p>
          <a:p>
            <a:pPr marL="222291" marR="34354" indent="-181874">
              <a:lnSpc>
                <a:spcPts val="2387"/>
              </a:lnSpc>
              <a:buFont typeface="Arial"/>
              <a:buChar char="•"/>
              <a:tabLst>
                <a:tab pos="222291" algn="l"/>
              </a:tabLst>
            </a:pPr>
            <a:r>
              <a:rPr sz="2200" spc="-4" dirty="0">
                <a:latin typeface="Calibri"/>
                <a:cs typeface="Calibri"/>
              </a:rPr>
              <a:t>The </a:t>
            </a:r>
            <a:r>
              <a:rPr sz="2200" spc="-8" dirty="0">
                <a:latin typeface="Calibri"/>
                <a:cs typeface="Calibri"/>
              </a:rPr>
              <a:t>points </a:t>
            </a:r>
            <a:r>
              <a:rPr sz="2200" spc="-4" dirty="0">
                <a:latin typeface="Calibri"/>
                <a:cs typeface="Calibri"/>
              </a:rPr>
              <a:t>of </a:t>
            </a:r>
            <a:r>
              <a:rPr sz="2200" i="1" spc="-4" dirty="0">
                <a:latin typeface="Calibri"/>
                <a:cs typeface="Calibri"/>
              </a:rPr>
              <a:t>N</a:t>
            </a:r>
            <a:r>
              <a:rPr sz="2200" spc="-6" baseline="-19519" dirty="0">
                <a:latin typeface="Calibri"/>
                <a:cs typeface="Calibri"/>
              </a:rPr>
              <a:t>4</a:t>
            </a:r>
            <a:r>
              <a:rPr sz="2200" spc="-4" dirty="0">
                <a:latin typeface="Calibri"/>
                <a:cs typeface="Calibri"/>
              </a:rPr>
              <a:t>(</a:t>
            </a:r>
            <a:r>
              <a:rPr sz="2200" i="1" spc="-4" dirty="0">
                <a:latin typeface="Calibri"/>
                <a:cs typeface="Calibri"/>
              </a:rPr>
              <a:t>p</a:t>
            </a:r>
            <a:r>
              <a:rPr sz="2200" spc="-4" dirty="0">
                <a:latin typeface="Calibri"/>
                <a:cs typeface="Calibri"/>
              </a:rPr>
              <a:t>) and </a:t>
            </a:r>
            <a:r>
              <a:rPr sz="2200" i="1" dirty="0">
                <a:latin typeface="Calibri"/>
                <a:cs typeface="Calibri"/>
              </a:rPr>
              <a:t>N</a:t>
            </a:r>
            <a:r>
              <a:rPr sz="2200" baseline="-19519" dirty="0">
                <a:latin typeface="Calibri"/>
                <a:cs typeface="Calibri"/>
              </a:rPr>
              <a:t>D</a:t>
            </a:r>
            <a:r>
              <a:rPr sz="2200" dirty="0">
                <a:latin typeface="Calibri"/>
                <a:cs typeface="Calibri"/>
              </a:rPr>
              <a:t>(</a:t>
            </a:r>
            <a:r>
              <a:rPr sz="2200" i="1" dirty="0">
                <a:latin typeface="Calibri"/>
                <a:cs typeface="Calibri"/>
              </a:rPr>
              <a:t>p</a:t>
            </a:r>
            <a:r>
              <a:rPr sz="2200" dirty="0">
                <a:latin typeface="Calibri"/>
                <a:cs typeface="Calibri"/>
              </a:rPr>
              <a:t>) </a:t>
            </a:r>
            <a:r>
              <a:rPr sz="2200" spc="-12" dirty="0">
                <a:latin typeface="Calibri"/>
                <a:cs typeface="Calibri"/>
              </a:rPr>
              <a:t>together </a:t>
            </a:r>
            <a:r>
              <a:rPr sz="2200" spc="-16" dirty="0">
                <a:latin typeface="Calibri"/>
                <a:cs typeface="Calibri"/>
              </a:rPr>
              <a:t>form </a:t>
            </a:r>
            <a:r>
              <a:rPr sz="2200" spc="-4" dirty="0">
                <a:latin typeface="Calibri"/>
                <a:cs typeface="Calibri"/>
              </a:rPr>
              <a:t>the </a:t>
            </a:r>
            <a:r>
              <a:rPr sz="2200" spc="4" dirty="0">
                <a:latin typeface="Calibri"/>
                <a:cs typeface="Calibri"/>
              </a:rPr>
              <a:t>8-  </a:t>
            </a:r>
            <a:r>
              <a:rPr sz="2200" spc="-8" dirty="0">
                <a:latin typeface="Calibri"/>
                <a:cs typeface="Calibri"/>
              </a:rPr>
              <a:t>neighbours </a:t>
            </a:r>
            <a:r>
              <a:rPr sz="2200" spc="-4" dirty="0">
                <a:latin typeface="Calibri"/>
                <a:cs typeface="Calibri"/>
              </a:rPr>
              <a:t>of</a:t>
            </a:r>
            <a:r>
              <a:rPr sz="2200" spc="8" dirty="0">
                <a:latin typeface="Calibri"/>
                <a:cs typeface="Calibri"/>
              </a:rPr>
              <a:t> </a:t>
            </a:r>
            <a:r>
              <a:rPr sz="2200" i="1" dirty="0">
                <a:latin typeface="Calibri"/>
                <a:cs typeface="Calibri"/>
              </a:rPr>
              <a:t>p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139281" y="1079208"/>
            <a:ext cx="0" cy="486754"/>
          </a:xfrm>
          <a:custGeom>
            <a:avLst/>
            <a:gdLst/>
            <a:ahLst/>
            <a:cxnLst/>
            <a:rect l="l" t="t" r="r" b="b"/>
            <a:pathLst>
              <a:path h="713739">
                <a:moveTo>
                  <a:pt x="0" y="0"/>
                </a:moveTo>
                <a:lnTo>
                  <a:pt x="0" y="71371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139281" y="1730667"/>
            <a:ext cx="0" cy="549113"/>
          </a:xfrm>
          <a:custGeom>
            <a:avLst/>
            <a:gdLst/>
            <a:ahLst/>
            <a:cxnLst/>
            <a:rect l="l" t="t" r="r" b="b"/>
            <a:pathLst>
              <a:path h="805179">
                <a:moveTo>
                  <a:pt x="0" y="0"/>
                </a:moveTo>
                <a:lnTo>
                  <a:pt x="0" y="805129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553682" y="1079209"/>
            <a:ext cx="0" cy="163262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077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553682" y="1406978"/>
            <a:ext cx="0" cy="462936"/>
          </a:xfrm>
          <a:custGeom>
            <a:avLst/>
            <a:gdLst/>
            <a:ahLst/>
            <a:cxnLst/>
            <a:rect l="l" t="t" r="r" b="b"/>
            <a:pathLst>
              <a:path h="678814">
                <a:moveTo>
                  <a:pt x="0" y="0"/>
                </a:moveTo>
                <a:lnTo>
                  <a:pt x="0" y="678789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553682" y="2034621"/>
            <a:ext cx="0" cy="245542"/>
          </a:xfrm>
          <a:custGeom>
            <a:avLst/>
            <a:gdLst/>
            <a:ahLst/>
            <a:cxnLst/>
            <a:rect l="l" t="t" r="r" b="b"/>
            <a:pathLst>
              <a:path h="360045">
                <a:moveTo>
                  <a:pt x="0" y="0"/>
                </a:moveTo>
                <a:lnTo>
                  <a:pt x="0" y="359432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968084" y="1079209"/>
            <a:ext cx="0" cy="490651"/>
          </a:xfrm>
          <a:custGeom>
            <a:avLst/>
            <a:gdLst/>
            <a:ahLst/>
            <a:cxnLst/>
            <a:rect l="l" t="t" r="r" b="b"/>
            <a:pathLst>
              <a:path h="719455">
                <a:moveTo>
                  <a:pt x="0" y="0"/>
                </a:moveTo>
                <a:lnTo>
                  <a:pt x="0" y="71945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968084" y="1734587"/>
            <a:ext cx="0" cy="545216"/>
          </a:xfrm>
          <a:custGeom>
            <a:avLst/>
            <a:gdLst/>
            <a:ahLst/>
            <a:cxnLst/>
            <a:rect l="l" t="t" r="r" b="b"/>
            <a:pathLst>
              <a:path h="799464">
                <a:moveTo>
                  <a:pt x="0" y="0"/>
                </a:moveTo>
                <a:lnTo>
                  <a:pt x="0" y="799381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660875" y="1962064"/>
            <a:ext cx="673794" cy="0"/>
          </a:xfrm>
          <a:custGeom>
            <a:avLst/>
            <a:gdLst/>
            <a:ahLst/>
            <a:cxnLst/>
            <a:rect l="l" t="t" r="r" b="b"/>
            <a:pathLst>
              <a:path w="741044">
                <a:moveTo>
                  <a:pt x="0" y="0"/>
                </a:moveTo>
                <a:lnTo>
                  <a:pt x="740438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765405" y="1962064"/>
            <a:ext cx="676104" cy="0"/>
          </a:xfrm>
          <a:custGeom>
            <a:avLst/>
            <a:gdLst/>
            <a:ahLst/>
            <a:cxnLst/>
            <a:rect l="l" t="t" r="r" b="b"/>
            <a:pathLst>
              <a:path w="743585">
                <a:moveTo>
                  <a:pt x="0" y="0"/>
                </a:moveTo>
                <a:lnTo>
                  <a:pt x="743306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2072662" y="1652225"/>
            <a:ext cx="261550" cy="0"/>
          </a:xfrm>
          <a:custGeom>
            <a:avLst/>
            <a:gdLst/>
            <a:ahLst/>
            <a:cxnLst/>
            <a:rect l="l" t="t" r="r" b="b"/>
            <a:pathLst>
              <a:path w="287655">
                <a:moveTo>
                  <a:pt x="0" y="0"/>
                </a:moveTo>
                <a:lnTo>
                  <a:pt x="287550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1234058" y="1652225"/>
            <a:ext cx="619521" cy="0"/>
          </a:xfrm>
          <a:custGeom>
            <a:avLst/>
            <a:gdLst/>
            <a:ahLst/>
            <a:cxnLst/>
            <a:rect l="l" t="t" r="r" b="b"/>
            <a:pathLst>
              <a:path w="681355">
                <a:moveTo>
                  <a:pt x="0" y="0"/>
                </a:moveTo>
                <a:lnTo>
                  <a:pt x="680766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65405" y="1652225"/>
            <a:ext cx="249425" cy="0"/>
          </a:xfrm>
          <a:custGeom>
            <a:avLst/>
            <a:gdLst/>
            <a:ahLst/>
            <a:cxnLst/>
            <a:rect l="l" t="t" r="r" b="b"/>
            <a:pathLst>
              <a:path w="274319">
                <a:moveTo>
                  <a:pt x="0" y="0"/>
                </a:moveTo>
                <a:lnTo>
                  <a:pt x="273888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1660876" y="1342387"/>
            <a:ext cx="673794" cy="0"/>
          </a:xfrm>
          <a:custGeom>
            <a:avLst/>
            <a:gdLst/>
            <a:ahLst/>
            <a:cxnLst/>
            <a:rect l="l" t="t" r="r" b="b"/>
            <a:pathLst>
              <a:path w="741044">
                <a:moveTo>
                  <a:pt x="0" y="0"/>
                </a:moveTo>
                <a:lnTo>
                  <a:pt x="740436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65405" y="1342387"/>
            <a:ext cx="676104" cy="0"/>
          </a:xfrm>
          <a:custGeom>
            <a:avLst/>
            <a:gdLst/>
            <a:ahLst/>
            <a:cxnLst/>
            <a:rect l="l" t="t" r="r" b="b"/>
            <a:pathLst>
              <a:path w="743585">
                <a:moveTo>
                  <a:pt x="0" y="0"/>
                </a:moveTo>
                <a:lnTo>
                  <a:pt x="743308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441257" y="124225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441257" y="124225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853043" y="1569863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853043" y="1569863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441256" y="1869897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1441256" y="1869897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1014438" y="1565943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1014438" y="1565943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 txBox="1"/>
          <p:nvPr/>
        </p:nvSpPr>
        <p:spPr>
          <a:xfrm>
            <a:off x="2620102" y="1488657"/>
            <a:ext cx="346424" cy="3487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200" dirty="0">
                <a:latin typeface="MS Mincho"/>
                <a:cs typeface="MS Mincho"/>
              </a:rPr>
              <a:t>∪</a:t>
            </a:r>
            <a:endParaRPr sz="2200">
              <a:latin typeface="MS Mincho"/>
              <a:cs typeface="MS Mincho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5960796" y="1079209"/>
            <a:ext cx="0" cy="17365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261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5960796" y="1417334"/>
            <a:ext cx="0" cy="150270"/>
          </a:xfrm>
          <a:custGeom>
            <a:avLst/>
            <a:gdLst/>
            <a:ahLst/>
            <a:cxnLst/>
            <a:rect l="l" t="t" r="r" b="b"/>
            <a:pathLst>
              <a:path h="220344">
                <a:moveTo>
                  <a:pt x="0" y="0"/>
                </a:moveTo>
                <a:lnTo>
                  <a:pt x="0" y="219853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5960796" y="1731993"/>
            <a:ext cx="0" cy="140743"/>
          </a:xfrm>
          <a:custGeom>
            <a:avLst/>
            <a:gdLst/>
            <a:ahLst/>
            <a:cxnLst/>
            <a:rect l="l" t="t" r="r" b="b"/>
            <a:pathLst>
              <a:path h="206375">
                <a:moveTo>
                  <a:pt x="0" y="0"/>
                </a:moveTo>
                <a:lnTo>
                  <a:pt x="0" y="206076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5960796" y="2037257"/>
            <a:ext cx="0" cy="242511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6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6375197" y="1079209"/>
            <a:ext cx="0" cy="164561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1023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375197" y="1408305"/>
            <a:ext cx="0" cy="462936"/>
          </a:xfrm>
          <a:custGeom>
            <a:avLst/>
            <a:gdLst/>
            <a:ahLst/>
            <a:cxnLst/>
            <a:rect l="l" t="t" r="r" b="b"/>
            <a:pathLst>
              <a:path h="678814">
                <a:moveTo>
                  <a:pt x="0" y="0"/>
                </a:moveTo>
                <a:lnTo>
                  <a:pt x="0" y="67878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375197" y="2035947"/>
            <a:ext cx="0" cy="243810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0"/>
                </a:moveTo>
                <a:lnTo>
                  <a:pt x="0" y="35748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789597" y="1079209"/>
            <a:ext cx="0" cy="17365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261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6789597" y="1417334"/>
            <a:ext cx="0" cy="154168"/>
          </a:xfrm>
          <a:custGeom>
            <a:avLst/>
            <a:gdLst/>
            <a:ahLst/>
            <a:cxnLst/>
            <a:rect l="l" t="t" r="r" b="b"/>
            <a:pathLst>
              <a:path h="226060">
                <a:moveTo>
                  <a:pt x="0" y="0"/>
                </a:moveTo>
                <a:lnTo>
                  <a:pt x="0" y="225601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789597" y="1735913"/>
            <a:ext cx="0" cy="136845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32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789597" y="2037257"/>
            <a:ext cx="0" cy="242511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6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6896790" y="1962064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5">
                <a:moveTo>
                  <a:pt x="0" y="0"/>
                </a:moveTo>
                <a:lnTo>
                  <a:pt x="284675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6487619" y="1962064"/>
            <a:ext cx="189956" cy="0"/>
          </a:xfrm>
          <a:custGeom>
            <a:avLst/>
            <a:gdLst/>
            <a:ahLst/>
            <a:cxnLst/>
            <a:rect l="l" t="t" r="r" b="b"/>
            <a:pathLst>
              <a:path w="208915">
                <a:moveTo>
                  <a:pt x="0" y="0"/>
                </a:moveTo>
                <a:lnTo>
                  <a:pt x="208470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065377" y="1962064"/>
            <a:ext cx="202658" cy="0"/>
          </a:xfrm>
          <a:custGeom>
            <a:avLst/>
            <a:gdLst/>
            <a:ahLst/>
            <a:cxnLst/>
            <a:rect l="l" t="t" r="r" b="b"/>
            <a:pathLst>
              <a:path w="222884">
                <a:moveTo>
                  <a:pt x="0" y="0"/>
                </a:moveTo>
                <a:lnTo>
                  <a:pt x="222846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586919" y="1962064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6899406" y="1652225"/>
            <a:ext cx="256354" cy="0"/>
          </a:xfrm>
          <a:custGeom>
            <a:avLst/>
            <a:gdLst/>
            <a:ahLst/>
            <a:cxnLst/>
            <a:rect l="l" t="t" r="r" b="b"/>
            <a:pathLst>
              <a:path w="281940">
                <a:moveTo>
                  <a:pt x="0" y="0"/>
                </a:moveTo>
                <a:lnTo>
                  <a:pt x="281797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6060801" y="1652225"/>
            <a:ext cx="619521" cy="0"/>
          </a:xfrm>
          <a:custGeom>
            <a:avLst/>
            <a:gdLst/>
            <a:ahLst/>
            <a:cxnLst/>
            <a:rect l="l" t="t" r="r" b="b"/>
            <a:pathLst>
              <a:path w="681354">
                <a:moveTo>
                  <a:pt x="0" y="0"/>
                </a:moveTo>
                <a:lnTo>
                  <a:pt x="680766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5586919" y="1652225"/>
            <a:ext cx="254621" cy="0"/>
          </a:xfrm>
          <a:custGeom>
            <a:avLst/>
            <a:gdLst/>
            <a:ahLst/>
            <a:cxnLst/>
            <a:rect l="l" t="t" r="r" b="b"/>
            <a:pathLst>
              <a:path w="280035">
                <a:moveTo>
                  <a:pt x="0" y="0"/>
                </a:moveTo>
                <a:lnTo>
                  <a:pt x="279641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896790" y="1342387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5">
                <a:moveTo>
                  <a:pt x="0" y="0"/>
                </a:moveTo>
                <a:lnTo>
                  <a:pt x="284675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487620" y="1342387"/>
            <a:ext cx="189956" cy="0"/>
          </a:xfrm>
          <a:custGeom>
            <a:avLst/>
            <a:gdLst/>
            <a:ahLst/>
            <a:cxnLst/>
            <a:rect l="l" t="t" r="r" b="b"/>
            <a:pathLst>
              <a:path w="208915">
                <a:moveTo>
                  <a:pt x="0" y="0"/>
                </a:moveTo>
                <a:lnTo>
                  <a:pt x="208468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065377" y="1342387"/>
            <a:ext cx="202658" cy="0"/>
          </a:xfrm>
          <a:custGeom>
            <a:avLst/>
            <a:gdLst/>
            <a:ahLst/>
            <a:cxnLst/>
            <a:rect l="l" t="t" r="r" b="b"/>
            <a:pathLst>
              <a:path w="222884">
                <a:moveTo>
                  <a:pt x="0" y="0"/>
                </a:moveTo>
                <a:lnTo>
                  <a:pt x="222847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5586919" y="1342387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6677171" y="125260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6677171" y="125260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6677171" y="1872532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6677171" y="1872532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5845758" y="1872532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5845758" y="1872532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5845758" y="125260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5845758" y="125260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6233359" y="1542411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5" h="283210">
                <a:moveTo>
                  <a:pt x="142336" y="0"/>
                </a:moveTo>
                <a:lnTo>
                  <a:pt x="97347" y="7210"/>
                </a:lnTo>
                <a:lnTo>
                  <a:pt x="58274" y="27289"/>
                </a:lnTo>
                <a:lnTo>
                  <a:pt x="27462" y="57906"/>
                </a:lnTo>
                <a:lnTo>
                  <a:pt x="7256" y="96732"/>
                </a:lnTo>
                <a:lnTo>
                  <a:pt x="0" y="141438"/>
                </a:lnTo>
                <a:lnTo>
                  <a:pt x="7256" y="186143"/>
                </a:lnTo>
                <a:lnTo>
                  <a:pt x="27462" y="224970"/>
                </a:lnTo>
                <a:lnTo>
                  <a:pt x="58274" y="255587"/>
                </a:lnTo>
                <a:lnTo>
                  <a:pt x="97347" y="275666"/>
                </a:lnTo>
                <a:lnTo>
                  <a:pt x="142336" y="282877"/>
                </a:lnTo>
                <a:lnTo>
                  <a:pt x="187325" y="275666"/>
                </a:lnTo>
                <a:lnTo>
                  <a:pt x="226397" y="255587"/>
                </a:lnTo>
                <a:lnTo>
                  <a:pt x="257209" y="224970"/>
                </a:lnTo>
                <a:lnTo>
                  <a:pt x="277415" y="186143"/>
                </a:lnTo>
                <a:lnTo>
                  <a:pt x="284671" y="141438"/>
                </a:lnTo>
                <a:lnTo>
                  <a:pt x="277415" y="96732"/>
                </a:lnTo>
                <a:lnTo>
                  <a:pt x="257209" y="57906"/>
                </a:lnTo>
                <a:lnTo>
                  <a:pt x="226397" y="27289"/>
                </a:lnTo>
                <a:lnTo>
                  <a:pt x="187325" y="7210"/>
                </a:lnTo>
                <a:lnTo>
                  <a:pt x="142336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6233359" y="1542411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5" h="283210">
                <a:moveTo>
                  <a:pt x="0" y="141439"/>
                </a:moveTo>
                <a:lnTo>
                  <a:pt x="7256" y="96733"/>
                </a:lnTo>
                <a:lnTo>
                  <a:pt x="27462" y="57906"/>
                </a:lnTo>
                <a:lnTo>
                  <a:pt x="58274" y="27289"/>
                </a:lnTo>
                <a:lnTo>
                  <a:pt x="97346" y="7210"/>
                </a:lnTo>
                <a:lnTo>
                  <a:pt x="142335" y="0"/>
                </a:lnTo>
                <a:lnTo>
                  <a:pt x="187324" y="7210"/>
                </a:lnTo>
                <a:lnTo>
                  <a:pt x="226396" y="27289"/>
                </a:lnTo>
                <a:lnTo>
                  <a:pt x="257208" y="57906"/>
                </a:lnTo>
                <a:lnTo>
                  <a:pt x="277414" y="96733"/>
                </a:lnTo>
                <a:lnTo>
                  <a:pt x="284671" y="141439"/>
                </a:lnTo>
                <a:lnTo>
                  <a:pt x="277414" y="186144"/>
                </a:lnTo>
                <a:lnTo>
                  <a:pt x="257208" y="224971"/>
                </a:lnTo>
                <a:lnTo>
                  <a:pt x="226396" y="255588"/>
                </a:lnTo>
                <a:lnTo>
                  <a:pt x="187324" y="275667"/>
                </a:lnTo>
                <a:lnTo>
                  <a:pt x="142335" y="282878"/>
                </a:lnTo>
                <a:lnTo>
                  <a:pt x="97346" y="275667"/>
                </a:lnTo>
                <a:lnTo>
                  <a:pt x="58274" y="255588"/>
                </a:lnTo>
                <a:lnTo>
                  <a:pt x="27462" y="224971"/>
                </a:lnTo>
                <a:lnTo>
                  <a:pt x="7256" y="186144"/>
                </a:lnTo>
                <a:lnTo>
                  <a:pt x="0" y="14143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 txBox="1"/>
          <p:nvPr/>
        </p:nvSpPr>
        <p:spPr>
          <a:xfrm>
            <a:off x="5089461" y="1485797"/>
            <a:ext cx="184182" cy="3487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200" dirty="0">
                <a:latin typeface="Calibri"/>
                <a:cs typeface="Calibri"/>
              </a:rPr>
              <a:t>=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84" name="object 84"/>
          <p:cNvSpPr/>
          <p:nvPr/>
        </p:nvSpPr>
        <p:spPr>
          <a:xfrm>
            <a:off x="6268002" y="124358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6268002" y="124358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6679788" y="157118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6679788" y="157118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6268001" y="1871223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6268001" y="1871223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5841182" y="156726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5841182" y="1567269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94872" y="198475"/>
            <a:ext cx="5381694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Neighbourhoods </a:t>
            </a: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of </a:t>
            </a: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3400" b="0" spc="-56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24" dirty="0">
                <a:solidFill>
                  <a:srgbClr val="000000"/>
                </a:solidFill>
                <a:latin typeface="Calibri Light"/>
                <a:cs typeface="Calibri Light"/>
              </a:rPr>
              <a:t>pixel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841880" y="2154244"/>
            <a:ext cx="0" cy="17365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26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1880" y="2492367"/>
            <a:ext cx="0" cy="455574"/>
          </a:xfrm>
          <a:custGeom>
            <a:avLst/>
            <a:gdLst/>
            <a:ahLst/>
            <a:cxnLst/>
            <a:rect l="l" t="t" r="r" b="b"/>
            <a:pathLst>
              <a:path h="668020">
                <a:moveTo>
                  <a:pt x="0" y="0"/>
                </a:moveTo>
                <a:lnTo>
                  <a:pt x="0" y="66747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41880" y="3112290"/>
            <a:ext cx="0" cy="242511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69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56280" y="2154244"/>
            <a:ext cx="0" cy="1200861"/>
          </a:xfrm>
          <a:custGeom>
            <a:avLst/>
            <a:gdLst/>
            <a:ahLst/>
            <a:cxnLst/>
            <a:rect l="l" t="t" r="r" b="b"/>
            <a:pathLst>
              <a:path h="1760854">
                <a:moveTo>
                  <a:pt x="0" y="0"/>
                </a:moveTo>
                <a:lnTo>
                  <a:pt x="1" y="1760380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670682" y="2154244"/>
            <a:ext cx="0" cy="17365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26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670682" y="2492367"/>
            <a:ext cx="0" cy="455574"/>
          </a:xfrm>
          <a:custGeom>
            <a:avLst/>
            <a:gdLst/>
            <a:ahLst/>
            <a:cxnLst/>
            <a:rect l="l" t="t" r="r" b="b"/>
            <a:pathLst>
              <a:path h="668020">
                <a:moveTo>
                  <a:pt x="0" y="0"/>
                </a:moveTo>
                <a:lnTo>
                  <a:pt x="0" y="66747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670682" y="3112290"/>
            <a:ext cx="0" cy="242511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69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777874" y="3037097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7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946463" y="3037097"/>
            <a:ext cx="612015" cy="0"/>
          </a:xfrm>
          <a:custGeom>
            <a:avLst/>
            <a:gdLst/>
            <a:ahLst/>
            <a:cxnLst/>
            <a:rect l="l" t="t" r="r" b="b"/>
            <a:pathLst>
              <a:path w="673100">
                <a:moveTo>
                  <a:pt x="0" y="0"/>
                </a:moveTo>
                <a:lnTo>
                  <a:pt x="67285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68004" y="3037097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5">
                <a:moveTo>
                  <a:pt x="0" y="0"/>
                </a:moveTo>
                <a:lnTo>
                  <a:pt x="28467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68004" y="2727259"/>
            <a:ext cx="1568722" cy="0"/>
          </a:xfrm>
          <a:custGeom>
            <a:avLst/>
            <a:gdLst/>
            <a:ahLst/>
            <a:cxnLst/>
            <a:rect l="l" t="t" r="r" b="b"/>
            <a:pathLst>
              <a:path w="1725295">
                <a:moveTo>
                  <a:pt x="0" y="0"/>
                </a:moveTo>
                <a:lnTo>
                  <a:pt x="1725284" y="1"/>
                </a:lnTo>
              </a:path>
            </a:pathLst>
          </a:custGeom>
          <a:ln w="19050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777874" y="2417421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7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946463" y="2417421"/>
            <a:ext cx="612015" cy="0"/>
          </a:xfrm>
          <a:custGeom>
            <a:avLst/>
            <a:gdLst/>
            <a:ahLst/>
            <a:cxnLst/>
            <a:rect l="l" t="t" r="r" b="b"/>
            <a:pathLst>
              <a:path w="673100">
                <a:moveTo>
                  <a:pt x="0" y="0"/>
                </a:moveTo>
                <a:lnTo>
                  <a:pt x="67285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68004" y="2417421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5">
                <a:moveTo>
                  <a:pt x="0" y="0"/>
                </a:moveTo>
                <a:lnTo>
                  <a:pt x="28467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558255" y="232764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558255" y="232764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558255" y="2947567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558255" y="2947567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726844" y="2947567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726844" y="2947567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726844" y="232764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726844" y="232764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1114444" y="2617445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5" h="283210">
                <a:moveTo>
                  <a:pt x="142334" y="0"/>
                </a:moveTo>
                <a:lnTo>
                  <a:pt x="97346" y="7210"/>
                </a:lnTo>
                <a:lnTo>
                  <a:pt x="58273" y="27289"/>
                </a:lnTo>
                <a:lnTo>
                  <a:pt x="27462" y="57906"/>
                </a:lnTo>
                <a:lnTo>
                  <a:pt x="7256" y="96732"/>
                </a:lnTo>
                <a:lnTo>
                  <a:pt x="0" y="141438"/>
                </a:lnTo>
                <a:lnTo>
                  <a:pt x="7256" y="186144"/>
                </a:lnTo>
                <a:lnTo>
                  <a:pt x="27462" y="224970"/>
                </a:lnTo>
                <a:lnTo>
                  <a:pt x="58273" y="255588"/>
                </a:lnTo>
                <a:lnTo>
                  <a:pt x="97346" y="275666"/>
                </a:lnTo>
                <a:lnTo>
                  <a:pt x="142334" y="282877"/>
                </a:lnTo>
                <a:lnTo>
                  <a:pt x="187324" y="275666"/>
                </a:lnTo>
                <a:lnTo>
                  <a:pt x="226397" y="255588"/>
                </a:lnTo>
                <a:lnTo>
                  <a:pt x="257208" y="224970"/>
                </a:lnTo>
                <a:lnTo>
                  <a:pt x="277415" y="186144"/>
                </a:lnTo>
                <a:lnTo>
                  <a:pt x="284671" y="141438"/>
                </a:lnTo>
                <a:lnTo>
                  <a:pt x="277415" y="96732"/>
                </a:lnTo>
                <a:lnTo>
                  <a:pt x="257208" y="57906"/>
                </a:lnTo>
                <a:lnTo>
                  <a:pt x="226397" y="27289"/>
                </a:lnTo>
                <a:lnTo>
                  <a:pt x="187324" y="7210"/>
                </a:lnTo>
                <a:lnTo>
                  <a:pt x="14233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1114444" y="2617445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5" h="283210">
                <a:moveTo>
                  <a:pt x="0" y="141439"/>
                </a:moveTo>
                <a:lnTo>
                  <a:pt x="7256" y="96733"/>
                </a:lnTo>
                <a:lnTo>
                  <a:pt x="27462" y="57906"/>
                </a:lnTo>
                <a:lnTo>
                  <a:pt x="58274" y="27289"/>
                </a:lnTo>
                <a:lnTo>
                  <a:pt x="97346" y="7210"/>
                </a:lnTo>
                <a:lnTo>
                  <a:pt x="142335" y="0"/>
                </a:lnTo>
                <a:lnTo>
                  <a:pt x="187324" y="7210"/>
                </a:lnTo>
                <a:lnTo>
                  <a:pt x="226396" y="27289"/>
                </a:lnTo>
                <a:lnTo>
                  <a:pt x="257208" y="57906"/>
                </a:lnTo>
                <a:lnTo>
                  <a:pt x="277414" y="96733"/>
                </a:lnTo>
                <a:lnTo>
                  <a:pt x="284671" y="141439"/>
                </a:lnTo>
                <a:lnTo>
                  <a:pt x="277414" y="186144"/>
                </a:lnTo>
                <a:lnTo>
                  <a:pt x="257208" y="224971"/>
                </a:lnTo>
                <a:lnTo>
                  <a:pt x="226396" y="255588"/>
                </a:lnTo>
                <a:lnTo>
                  <a:pt x="187324" y="275667"/>
                </a:lnTo>
                <a:lnTo>
                  <a:pt x="142335" y="282878"/>
                </a:lnTo>
                <a:lnTo>
                  <a:pt x="97346" y="275667"/>
                </a:lnTo>
                <a:lnTo>
                  <a:pt x="58274" y="255588"/>
                </a:lnTo>
                <a:lnTo>
                  <a:pt x="27462" y="224971"/>
                </a:lnTo>
                <a:lnTo>
                  <a:pt x="7256" y="186144"/>
                </a:lnTo>
                <a:lnTo>
                  <a:pt x="0" y="14143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841880" y="861539"/>
            <a:ext cx="0" cy="486754"/>
          </a:xfrm>
          <a:custGeom>
            <a:avLst/>
            <a:gdLst/>
            <a:ahLst/>
            <a:cxnLst/>
            <a:rect l="l" t="t" r="r" b="b"/>
            <a:pathLst>
              <a:path h="713739">
                <a:moveTo>
                  <a:pt x="0" y="0"/>
                </a:moveTo>
                <a:lnTo>
                  <a:pt x="0" y="713709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841880" y="1512998"/>
            <a:ext cx="0" cy="549113"/>
          </a:xfrm>
          <a:custGeom>
            <a:avLst/>
            <a:gdLst/>
            <a:ahLst/>
            <a:cxnLst/>
            <a:rect l="l" t="t" r="r" b="b"/>
            <a:pathLst>
              <a:path h="805180">
                <a:moveTo>
                  <a:pt x="0" y="0"/>
                </a:moveTo>
                <a:lnTo>
                  <a:pt x="0" y="80513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256281" y="861540"/>
            <a:ext cx="0" cy="163262"/>
          </a:xfrm>
          <a:custGeom>
            <a:avLst/>
            <a:gdLst/>
            <a:ahLst/>
            <a:cxnLst/>
            <a:rect l="l" t="t" r="r" b="b"/>
            <a:pathLst>
              <a:path h="239394">
                <a:moveTo>
                  <a:pt x="0" y="0"/>
                </a:moveTo>
                <a:lnTo>
                  <a:pt x="0" y="239076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256281" y="1189308"/>
            <a:ext cx="0" cy="462936"/>
          </a:xfrm>
          <a:custGeom>
            <a:avLst/>
            <a:gdLst/>
            <a:ahLst/>
            <a:cxnLst/>
            <a:rect l="l" t="t" r="r" b="b"/>
            <a:pathLst>
              <a:path h="678814">
                <a:moveTo>
                  <a:pt x="0" y="0"/>
                </a:moveTo>
                <a:lnTo>
                  <a:pt x="0" y="678789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256281" y="1816952"/>
            <a:ext cx="0" cy="245542"/>
          </a:xfrm>
          <a:custGeom>
            <a:avLst/>
            <a:gdLst/>
            <a:ahLst/>
            <a:cxnLst/>
            <a:rect l="l" t="t" r="r" b="b"/>
            <a:pathLst>
              <a:path h="360044">
                <a:moveTo>
                  <a:pt x="0" y="0"/>
                </a:moveTo>
                <a:lnTo>
                  <a:pt x="0" y="359434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670682" y="861540"/>
            <a:ext cx="0" cy="490651"/>
          </a:xfrm>
          <a:custGeom>
            <a:avLst/>
            <a:gdLst/>
            <a:ahLst/>
            <a:cxnLst/>
            <a:rect l="l" t="t" r="r" b="b"/>
            <a:pathLst>
              <a:path h="719455">
                <a:moveTo>
                  <a:pt x="0" y="0"/>
                </a:moveTo>
                <a:lnTo>
                  <a:pt x="0" y="719457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1670682" y="1516917"/>
            <a:ext cx="0" cy="545216"/>
          </a:xfrm>
          <a:custGeom>
            <a:avLst/>
            <a:gdLst/>
            <a:ahLst/>
            <a:cxnLst/>
            <a:rect l="l" t="t" r="r" b="b"/>
            <a:pathLst>
              <a:path h="799464">
                <a:moveTo>
                  <a:pt x="0" y="0"/>
                </a:moveTo>
                <a:lnTo>
                  <a:pt x="0" y="799382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1363474" y="1744394"/>
            <a:ext cx="673794" cy="0"/>
          </a:xfrm>
          <a:custGeom>
            <a:avLst/>
            <a:gdLst/>
            <a:ahLst/>
            <a:cxnLst/>
            <a:rect l="l" t="t" r="r" b="b"/>
            <a:pathLst>
              <a:path w="741044">
                <a:moveTo>
                  <a:pt x="0" y="0"/>
                </a:moveTo>
                <a:lnTo>
                  <a:pt x="740438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8003" y="1744394"/>
            <a:ext cx="676104" cy="0"/>
          </a:xfrm>
          <a:custGeom>
            <a:avLst/>
            <a:gdLst/>
            <a:ahLst/>
            <a:cxnLst/>
            <a:rect l="l" t="t" r="r" b="b"/>
            <a:pathLst>
              <a:path w="743585">
                <a:moveTo>
                  <a:pt x="0" y="0"/>
                </a:moveTo>
                <a:lnTo>
                  <a:pt x="743306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775261" y="1434556"/>
            <a:ext cx="261550" cy="0"/>
          </a:xfrm>
          <a:custGeom>
            <a:avLst/>
            <a:gdLst/>
            <a:ahLst/>
            <a:cxnLst/>
            <a:rect l="l" t="t" r="r" b="b"/>
            <a:pathLst>
              <a:path w="287655">
                <a:moveTo>
                  <a:pt x="0" y="0"/>
                </a:moveTo>
                <a:lnTo>
                  <a:pt x="287551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936656" y="1434556"/>
            <a:ext cx="619521" cy="0"/>
          </a:xfrm>
          <a:custGeom>
            <a:avLst/>
            <a:gdLst/>
            <a:ahLst/>
            <a:cxnLst/>
            <a:rect l="l" t="t" r="r" b="b"/>
            <a:pathLst>
              <a:path w="681355">
                <a:moveTo>
                  <a:pt x="0" y="0"/>
                </a:moveTo>
                <a:lnTo>
                  <a:pt x="680765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8003" y="1434556"/>
            <a:ext cx="249425" cy="0"/>
          </a:xfrm>
          <a:custGeom>
            <a:avLst/>
            <a:gdLst/>
            <a:ahLst/>
            <a:cxnLst/>
            <a:rect l="l" t="t" r="r" b="b"/>
            <a:pathLst>
              <a:path w="274320">
                <a:moveTo>
                  <a:pt x="0" y="0"/>
                </a:moveTo>
                <a:lnTo>
                  <a:pt x="273888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1363476" y="1124717"/>
            <a:ext cx="673794" cy="0"/>
          </a:xfrm>
          <a:custGeom>
            <a:avLst/>
            <a:gdLst/>
            <a:ahLst/>
            <a:cxnLst/>
            <a:rect l="l" t="t" r="r" b="b"/>
            <a:pathLst>
              <a:path w="741044">
                <a:moveTo>
                  <a:pt x="0" y="0"/>
                </a:moveTo>
                <a:lnTo>
                  <a:pt x="740436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8003" y="1124717"/>
            <a:ext cx="676104" cy="0"/>
          </a:xfrm>
          <a:custGeom>
            <a:avLst/>
            <a:gdLst/>
            <a:ahLst/>
            <a:cxnLst/>
            <a:rect l="l" t="t" r="r" b="b"/>
            <a:pathLst>
              <a:path w="743585">
                <a:moveTo>
                  <a:pt x="0" y="0"/>
                </a:moveTo>
                <a:lnTo>
                  <a:pt x="743308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1143856" y="102458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1143856" y="102458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1555642" y="1352193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1555642" y="1352193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1143855" y="1652227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1143855" y="1652227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17037" y="1348272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17037" y="1348272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841880" y="3454791"/>
            <a:ext cx="0" cy="17365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261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841880" y="3792916"/>
            <a:ext cx="0" cy="150270"/>
          </a:xfrm>
          <a:custGeom>
            <a:avLst/>
            <a:gdLst/>
            <a:ahLst/>
            <a:cxnLst/>
            <a:rect l="l" t="t" r="r" b="b"/>
            <a:pathLst>
              <a:path h="220345">
                <a:moveTo>
                  <a:pt x="0" y="0"/>
                </a:moveTo>
                <a:lnTo>
                  <a:pt x="0" y="219854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841880" y="4107575"/>
            <a:ext cx="0" cy="140743"/>
          </a:xfrm>
          <a:custGeom>
            <a:avLst/>
            <a:gdLst/>
            <a:ahLst/>
            <a:cxnLst/>
            <a:rect l="l" t="t" r="r" b="b"/>
            <a:pathLst>
              <a:path h="206375">
                <a:moveTo>
                  <a:pt x="0" y="0"/>
                </a:moveTo>
                <a:lnTo>
                  <a:pt x="0" y="206076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841880" y="4412838"/>
            <a:ext cx="0" cy="242511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6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1256281" y="3454790"/>
            <a:ext cx="0" cy="164561"/>
          </a:xfrm>
          <a:custGeom>
            <a:avLst/>
            <a:gdLst/>
            <a:ahLst/>
            <a:cxnLst/>
            <a:rect l="l" t="t" r="r" b="b"/>
            <a:pathLst>
              <a:path h="241300">
                <a:moveTo>
                  <a:pt x="0" y="0"/>
                </a:moveTo>
                <a:lnTo>
                  <a:pt x="0" y="241023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1256281" y="3783887"/>
            <a:ext cx="0" cy="462936"/>
          </a:xfrm>
          <a:custGeom>
            <a:avLst/>
            <a:gdLst/>
            <a:ahLst/>
            <a:cxnLst/>
            <a:rect l="l" t="t" r="r" b="b"/>
            <a:pathLst>
              <a:path h="678814">
                <a:moveTo>
                  <a:pt x="0" y="0"/>
                </a:moveTo>
                <a:lnTo>
                  <a:pt x="0" y="67878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1256281" y="4411529"/>
            <a:ext cx="0" cy="243810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0"/>
                </a:moveTo>
                <a:lnTo>
                  <a:pt x="0" y="35748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1670682" y="3454791"/>
            <a:ext cx="0" cy="173655"/>
          </a:xfrm>
          <a:custGeom>
            <a:avLst/>
            <a:gdLst/>
            <a:ahLst/>
            <a:cxnLst/>
            <a:rect l="l" t="t" r="r" b="b"/>
            <a:pathLst>
              <a:path h="254635">
                <a:moveTo>
                  <a:pt x="0" y="0"/>
                </a:moveTo>
                <a:lnTo>
                  <a:pt x="0" y="254261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1670682" y="3792915"/>
            <a:ext cx="0" cy="154168"/>
          </a:xfrm>
          <a:custGeom>
            <a:avLst/>
            <a:gdLst/>
            <a:ahLst/>
            <a:cxnLst/>
            <a:rect l="l" t="t" r="r" b="b"/>
            <a:pathLst>
              <a:path h="226060">
                <a:moveTo>
                  <a:pt x="0" y="0"/>
                </a:moveTo>
                <a:lnTo>
                  <a:pt x="0" y="225601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1670682" y="4111495"/>
            <a:ext cx="0" cy="136845"/>
          </a:xfrm>
          <a:custGeom>
            <a:avLst/>
            <a:gdLst/>
            <a:ahLst/>
            <a:cxnLst/>
            <a:rect l="l" t="t" r="r" b="b"/>
            <a:pathLst>
              <a:path h="200660">
                <a:moveTo>
                  <a:pt x="0" y="0"/>
                </a:moveTo>
                <a:lnTo>
                  <a:pt x="0" y="20032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1670682" y="4412838"/>
            <a:ext cx="0" cy="242511"/>
          </a:xfrm>
          <a:custGeom>
            <a:avLst/>
            <a:gdLst/>
            <a:ahLst/>
            <a:cxnLst/>
            <a:rect l="l" t="t" r="r" b="b"/>
            <a:pathLst>
              <a:path h="355600">
                <a:moveTo>
                  <a:pt x="0" y="0"/>
                </a:moveTo>
                <a:lnTo>
                  <a:pt x="0" y="355568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1777874" y="4337645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7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1368704" y="4337645"/>
            <a:ext cx="189956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469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946463" y="4337645"/>
            <a:ext cx="202658" cy="0"/>
          </a:xfrm>
          <a:custGeom>
            <a:avLst/>
            <a:gdLst/>
            <a:ahLst/>
            <a:cxnLst/>
            <a:rect l="l" t="t" r="r" b="b"/>
            <a:pathLst>
              <a:path w="222884">
                <a:moveTo>
                  <a:pt x="0" y="0"/>
                </a:moveTo>
                <a:lnTo>
                  <a:pt x="222846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468004" y="4337645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5">
                <a:moveTo>
                  <a:pt x="0" y="0"/>
                </a:moveTo>
                <a:lnTo>
                  <a:pt x="28467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1780491" y="4027807"/>
            <a:ext cx="256354" cy="0"/>
          </a:xfrm>
          <a:custGeom>
            <a:avLst/>
            <a:gdLst/>
            <a:ahLst/>
            <a:cxnLst/>
            <a:rect l="l" t="t" r="r" b="b"/>
            <a:pathLst>
              <a:path w="281939">
                <a:moveTo>
                  <a:pt x="0" y="0"/>
                </a:moveTo>
                <a:lnTo>
                  <a:pt x="281798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941886" y="4027807"/>
            <a:ext cx="619521" cy="0"/>
          </a:xfrm>
          <a:custGeom>
            <a:avLst/>
            <a:gdLst/>
            <a:ahLst/>
            <a:cxnLst/>
            <a:rect l="l" t="t" r="r" b="b"/>
            <a:pathLst>
              <a:path w="681355">
                <a:moveTo>
                  <a:pt x="0" y="0"/>
                </a:moveTo>
                <a:lnTo>
                  <a:pt x="680766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468004" y="4027807"/>
            <a:ext cx="254621" cy="0"/>
          </a:xfrm>
          <a:custGeom>
            <a:avLst/>
            <a:gdLst/>
            <a:ahLst/>
            <a:cxnLst/>
            <a:rect l="l" t="t" r="r" b="b"/>
            <a:pathLst>
              <a:path w="280034">
                <a:moveTo>
                  <a:pt x="0" y="0"/>
                </a:moveTo>
                <a:lnTo>
                  <a:pt x="279640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1777874" y="3717968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4">
                <a:moveTo>
                  <a:pt x="0" y="0"/>
                </a:moveTo>
                <a:lnTo>
                  <a:pt x="284677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1368705" y="3717968"/>
            <a:ext cx="189956" cy="0"/>
          </a:xfrm>
          <a:custGeom>
            <a:avLst/>
            <a:gdLst/>
            <a:ahLst/>
            <a:cxnLst/>
            <a:rect l="l" t="t" r="r" b="b"/>
            <a:pathLst>
              <a:path w="208914">
                <a:moveTo>
                  <a:pt x="0" y="0"/>
                </a:moveTo>
                <a:lnTo>
                  <a:pt x="208468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946463" y="3717968"/>
            <a:ext cx="202658" cy="0"/>
          </a:xfrm>
          <a:custGeom>
            <a:avLst/>
            <a:gdLst/>
            <a:ahLst/>
            <a:cxnLst/>
            <a:rect l="l" t="t" r="r" b="b"/>
            <a:pathLst>
              <a:path w="222884">
                <a:moveTo>
                  <a:pt x="0" y="0"/>
                </a:moveTo>
                <a:lnTo>
                  <a:pt x="222847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468004" y="3717968"/>
            <a:ext cx="259240" cy="0"/>
          </a:xfrm>
          <a:custGeom>
            <a:avLst/>
            <a:gdLst/>
            <a:ahLst/>
            <a:cxnLst/>
            <a:rect l="l" t="t" r="r" b="b"/>
            <a:pathLst>
              <a:path w="285115">
                <a:moveTo>
                  <a:pt x="0" y="0"/>
                </a:moveTo>
                <a:lnTo>
                  <a:pt x="284674" y="0"/>
                </a:lnTo>
              </a:path>
            </a:pathLst>
          </a:custGeom>
          <a:ln w="19051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1558255" y="362819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558255" y="362819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558255" y="424811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558255" y="424811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26844" y="424811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26844" y="424811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26844" y="362819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26844" y="362819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114444" y="3917993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5" h="283210">
                <a:moveTo>
                  <a:pt x="142334" y="0"/>
                </a:moveTo>
                <a:lnTo>
                  <a:pt x="97346" y="7210"/>
                </a:lnTo>
                <a:lnTo>
                  <a:pt x="58273" y="27289"/>
                </a:lnTo>
                <a:lnTo>
                  <a:pt x="27462" y="57906"/>
                </a:lnTo>
                <a:lnTo>
                  <a:pt x="7256" y="96733"/>
                </a:lnTo>
                <a:lnTo>
                  <a:pt x="0" y="141439"/>
                </a:lnTo>
                <a:lnTo>
                  <a:pt x="7256" y="186144"/>
                </a:lnTo>
                <a:lnTo>
                  <a:pt x="27462" y="224971"/>
                </a:lnTo>
                <a:lnTo>
                  <a:pt x="58273" y="255588"/>
                </a:lnTo>
                <a:lnTo>
                  <a:pt x="97346" y="275667"/>
                </a:lnTo>
                <a:lnTo>
                  <a:pt x="142334" y="282878"/>
                </a:lnTo>
                <a:lnTo>
                  <a:pt x="187324" y="275667"/>
                </a:lnTo>
                <a:lnTo>
                  <a:pt x="226397" y="255588"/>
                </a:lnTo>
                <a:lnTo>
                  <a:pt x="257208" y="224971"/>
                </a:lnTo>
                <a:lnTo>
                  <a:pt x="277415" y="186144"/>
                </a:lnTo>
                <a:lnTo>
                  <a:pt x="284671" y="141439"/>
                </a:lnTo>
                <a:lnTo>
                  <a:pt x="277415" y="96733"/>
                </a:lnTo>
                <a:lnTo>
                  <a:pt x="257208" y="57906"/>
                </a:lnTo>
                <a:lnTo>
                  <a:pt x="226397" y="27289"/>
                </a:lnTo>
                <a:lnTo>
                  <a:pt x="187324" y="7210"/>
                </a:lnTo>
                <a:lnTo>
                  <a:pt x="142334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114444" y="3917993"/>
            <a:ext cx="259240" cy="193142"/>
          </a:xfrm>
          <a:custGeom>
            <a:avLst/>
            <a:gdLst/>
            <a:ahLst/>
            <a:cxnLst/>
            <a:rect l="l" t="t" r="r" b="b"/>
            <a:pathLst>
              <a:path w="285115" h="283210">
                <a:moveTo>
                  <a:pt x="0" y="141439"/>
                </a:moveTo>
                <a:lnTo>
                  <a:pt x="7256" y="96733"/>
                </a:lnTo>
                <a:lnTo>
                  <a:pt x="27462" y="57906"/>
                </a:lnTo>
                <a:lnTo>
                  <a:pt x="58274" y="27289"/>
                </a:lnTo>
                <a:lnTo>
                  <a:pt x="97346" y="7210"/>
                </a:lnTo>
                <a:lnTo>
                  <a:pt x="142335" y="0"/>
                </a:lnTo>
                <a:lnTo>
                  <a:pt x="187324" y="7210"/>
                </a:lnTo>
                <a:lnTo>
                  <a:pt x="226396" y="27289"/>
                </a:lnTo>
                <a:lnTo>
                  <a:pt x="257208" y="57906"/>
                </a:lnTo>
                <a:lnTo>
                  <a:pt x="277414" y="96733"/>
                </a:lnTo>
                <a:lnTo>
                  <a:pt x="284671" y="141439"/>
                </a:lnTo>
                <a:lnTo>
                  <a:pt x="277414" y="186144"/>
                </a:lnTo>
                <a:lnTo>
                  <a:pt x="257208" y="224971"/>
                </a:lnTo>
                <a:lnTo>
                  <a:pt x="226396" y="255588"/>
                </a:lnTo>
                <a:lnTo>
                  <a:pt x="187324" y="275667"/>
                </a:lnTo>
                <a:lnTo>
                  <a:pt x="142335" y="282878"/>
                </a:lnTo>
                <a:lnTo>
                  <a:pt x="97346" y="275667"/>
                </a:lnTo>
                <a:lnTo>
                  <a:pt x="58274" y="255588"/>
                </a:lnTo>
                <a:lnTo>
                  <a:pt x="27462" y="224971"/>
                </a:lnTo>
                <a:lnTo>
                  <a:pt x="7256" y="186144"/>
                </a:lnTo>
                <a:lnTo>
                  <a:pt x="0" y="141439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49086" y="3619163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149086" y="3619163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560872" y="394677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60872" y="394677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5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149085" y="424680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149085" y="4246804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722267" y="394285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241539" y="0"/>
                </a:moveTo>
                <a:lnTo>
                  <a:pt x="0" y="0"/>
                </a:lnTo>
                <a:lnTo>
                  <a:pt x="0" y="241540"/>
                </a:lnTo>
                <a:lnTo>
                  <a:pt x="241539" y="241540"/>
                </a:lnTo>
                <a:lnTo>
                  <a:pt x="241539" y="0"/>
                </a:lnTo>
                <a:close/>
              </a:path>
            </a:pathLst>
          </a:custGeom>
          <a:solidFill>
            <a:srgbClr val="FFC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722267" y="3942851"/>
            <a:ext cx="219979" cy="164994"/>
          </a:xfrm>
          <a:custGeom>
            <a:avLst/>
            <a:gdLst/>
            <a:ahLst/>
            <a:cxnLst/>
            <a:rect l="l" t="t" r="r" b="b"/>
            <a:pathLst>
              <a:path w="241934" h="241935">
                <a:moveTo>
                  <a:pt x="0" y="0"/>
                </a:moveTo>
                <a:lnTo>
                  <a:pt x="241539" y="0"/>
                </a:lnTo>
                <a:lnTo>
                  <a:pt x="241539" y="241540"/>
                </a:lnTo>
                <a:lnTo>
                  <a:pt x="0" y="24154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2F528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 txBox="1"/>
          <p:nvPr/>
        </p:nvSpPr>
        <p:spPr>
          <a:xfrm>
            <a:off x="2499616" y="890031"/>
            <a:ext cx="4413439" cy="767899"/>
          </a:xfrm>
          <a:prstGeom prst="rect">
            <a:avLst/>
          </a:prstGeom>
        </p:spPr>
        <p:txBody>
          <a:bodyPr vert="horz" wrap="square" lIns="0" tIns="92453" rIns="0" bIns="0" rtlCol="0">
            <a:spAutoFit/>
          </a:bodyPr>
          <a:lstStyle/>
          <a:p>
            <a:pPr marL="30312">
              <a:spcBef>
                <a:spcPts val="728"/>
              </a:spcBef>
            </a:pPr>
            <a:r>
              <a:rPr sz="1900" spc="-8" dirty="0">
                <a:latin typeface="Calibri"/>
                <a:cs typeface="Calibri"/>
              </a:rPr>
              <a:t>4-neighbours </a:t>
            </a:r>
            <a:r>
              <a:rPr sz="1900" spc="-4" dirty="0">
                <a:latin typeface="Calibri"/>
                <a:cs typeface="Calibri"/>
              </a:rPr>
              <a:t>of </a:t>
            </a:r>
            <a:r>
              <a:rPr sz="1900" i="1" dirty="0">
                <a:latin typeface="Calibri"/>
                <a:cs typeface="Calibri"/>
              </a:rPr>
              <a:t>p </a:t>
            </a:r>
            <a:r>
              <a:rPr sz="1900" dirty="0">
                <a:latin typeface="Calibri"/>
                <a:cs typeface="Calibri"/>
              </a:rPr>
              <a:t>:</a:t>
            </a:r>
            <a:endParaRPr sz="1900">
              <a:latin typeface="Calibri"/>
              <a:cs typeface="Calibri"/>
            </a:endParaRPr>
          </a:p>
          <a:p>
            <a:pPr marL="30312">
              <a:spcBef>
                <a:spcPts val="652"/>
              </a:spcBef>
            </a:pPr>
            <a:r>
              <a:rPr sz="1900" i="1" spc="-4" dirty="0">
                <a:latin typeface="Calibri"/>
                <a:cs typeface="Calibri"/>
              </a:rPr>
              <a:t>N</a:t>
            </a:r>
            <a:r>
              <a:rPr sz="1900" spc="-6" baseline="-19097" dirty="0">
                <a:latin typeface="Calibri"/>
                <a:cs typeface="Calibri"/>
              </a:rPr>
              <a:t>4</a:t>
            </a:r>
            <a:r>
              <a:rPr sz="1900" spc="-4" dirty="0">
                <a:latin typeface="Calibri"/>
                <a:cs typeface="Calibri"/>
              </a:rPr>
              <a:t>(</a:t>
            </a:r>
            <a:r>
              <a:rPr sz="1900" i="1" spc="-4" dirty="0">
                <a:latin typeface="Calibri"/>
                <a:cs typeface="Calibri"/>
              </a:rPr>
              <a:t>p</a:t>
            </a:r>
            <a:r>
              <a:rPr sz="1900" spc="-4" dirty="0">
                <a:latin typeface="Calibri"/>
                <a:cs typeface="Calibri"/>
              </a:rPr>
              <a:t>) </a:t>
            </a:r>
            <a:r>
              <a:rPr sz="1900" dirty="0">
                <a:latin typeface="Calibri"/>
                <a:cs typeface="Calibri"/>
              </a:rPr>
              <a:t>= </a:t>
            </a:r>
            <a:r>
              <a:rPr sz="1900" spc="-4" dirty="0">
                <a:latin typeface="Calibri"/>
                <a:cs typeface="Calibri"/>
              </a:rPr>
              <a:t>{(</a:t>
            </a:r>
            <a:r>
              <a:rPr sz="1900" i="1" spc="-4" dirty="0">
                <a:latin typeface="Calibri"/>
                <a:cs typeface="Calibri"/>
              </a:rPr>
              <a:t>x</a:t>
            </a:r>
            <a:r>
              <a:rPr sz="1900" spc="-4" dirty="0">
                <a:latin typeface="Calibri"/>
                <a:cs typeface="Calibri"/>
              </a:rPr>
              <a:t>+1,</a:t>
            </a:r>
            <a:r>
              <a:rPr sz="1900" i="1" spc="-4" dirty="0">
                <a:latin typeface="Calibri"/>
                <a:cs typeface="Calibri"/>
              </a:rPr>
              <a:t>y</a:t>
            </a:r>
            <a:r>
              <a:rPr sz="1900" spc="-4" dirty="0">
                <a:latin typeface="Calibri"/>
                <a:cs typeface="Calibri"/>
              </a:rPr>
              <a:t>), (</a:t>
            </a:r>
            <a:r>
              <a:rPr sz="1900" i="1" spc="-4" dirty="0">
                <a:latin typeface="Calibri"/>
                <a:cs typeface="Calibri"/>
              </a:rPr>
              <a:t>x</a:t>
            </a:r>
            <a:r>
              <a:rPr sz="1900" spc="-4" dirty="0">
                <a:latin typeface="Calibri"/>
                <a:cs typeface="Calibri"/>
              </a:rPr>
              <a:t>-1,</a:t>
            </a:r>
            <a:r>
              <a:rPr sz="1900" i="1" spc="-4" dirty="0">
                <a:latin typeface="Calibri"/>
                <a:cs typeface="Calibri"/>
              </a:rPr>
              <a:t>y</a:t>
            </a:r>
            <a:r>
              <a:rPr sz="1900" spc="-4" dirty="0">
                <a:latin typeface="Calibri"/>
                <a:cs typeface="Calibri"/>
              </a:rPr>
              <a:t>), (</a:t>
            </a:r>
            <a:r>
              <a:rPr sz="1900" i="1" spc="-4" dirty="0">
                <a:latin typeface="Calibri"/>
                <a:cs typeface="Calibri"/>
              </a:rPr>
              <a:t>x</a:t>
            </a:r>
            <a:r>
              <a:rPr sz="1900" spc="-4" dirty="0">
                <a:latin typeface="Calibri"/>
                <a:cs typeface="Calibri"/>
              </a:rPr>
              <a:t>,</a:t>
            </a:r>
            <a:r>
              <a:rPr sz="1900" i="1" spc="-4" dirty="0">
                <a:latin typeface="Calibri"/>
                <a:cs typeface="Calibri"/>
              </a:rPr>
              <a:t>y</a:t>
            </a:r>
            <a:r>
              <a:rPr sz="1900" spc="-4" dirty="0">
                <a:latin typeface="Calibri"/>
                <a:cs typeface="Calibri"/>
              </a:rPr>
              <a:t>+1),</a:t>
            </a:r>
            <a:r>
              <a:rPr sz="1900" spc="-12" dirty="0">
                <a:latin typeface="Calibri"/>
                <a:cs typeface="Calibri"/>
              </a:rPr>
              <a:t> </a:t>
            </a:r>
            <a:r>
              <a:rPr sz="1900" spc="-4" dirty="0">
                <a:latin typeface="Calibri"/>
                <a:cs typeface="Calibri"/>
              </a:rPr>
              <a:t>(</a:t>
            </a:r>
            <a:r>
              <a:rPr sz="1900" i="1" spc="-4" dirty="0">
                <a:latin typeface="Calibri"/>
                <a:cs typeface="Calibri"/>
              </a:rPr>
              <a:t>x</a:t>
            </a:r>
            <a:r>
              <a:rPr sz="1900" spc="-4" dirty="0">
                <a:latin typeface="Calibri"/>
                <a:cs typeface="Calibri"/>
              </a:rPr>
              <a:t>,</a:t>
            </a:r>
            <a:r>
              <a:rPr sz="1900" i="1" spc="-4" dirty="0">
                <a:latin typeface="Calibri"/>
                <a:cs typeface="Calibri"/>
              </a:rPr>
              <a:t>y</a:t>
            </a:r>
            <a:r>
              <a:rPr sz="1900" spc="-4" dirty="0">
                <a:latin typeface="Calibri"/>
                <a:cs typeface="Calibri"/>
              </a:rPr>
              <a:t>-1)}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0" name="object 90"/>
          <p:cNvSpPr txBox="1"/>
          <p:nvPr/>
        </p:nvSpPr>
        <p:spPr>
          <a:xfrm>
            <a:off x="2499616" y="2173298"/>
            <a:ext cx="5441163" cy="767899"/>
          </a:xfrm>
          <a:prstGeom prst="rect">
            <a:avLst/>
          </a:prstGeom>
        </p:spPr>
        <p:txBody>
          <a:bodyPr vert="horz" wrap="square" lIns="0" tIns="92453" rIns="0" bIns="0" rtlCol="0">
            <a:spAutoFit/>
          </a:bodyPr>
          <a:lstStyle/>
          <a:p>
            <a:pPr marL="30312">
              <a:spcBef>
                <a:spcPts val="728"/>
              </a:spcBef>
            </a:pPr>
            <a:r>
              <a:rPr sz="1900" dirty="0">
                <a:latin typeface="Calibri"/>
                <a:cs typeface="Calibri"/>
              </a:rPr>
              <a:t>4 </a:t>
            </a:r>
            <a:r>
              <a:rPr sz="1900" spc="-4" dirty="0">
                <a:latin typeface="Calibri"/>
                <a:cs typeface="Calibri"/>
              </a:rPr>
              <a:t>diagonal neighbours of </a:t>
            </a:r>
            <a:r>
              <a:rPr sz="1900" i="1" dirty="0">
                <a:latin typeface="Calibri"/>
                <a:cs typeface="Calibri"/>
              </a:rPr>
              <a:t>p</a:t>
            </a:r>
            <a:r>
              <a:rPr sz="1900" i="1" spc="-32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:</a:t>
            </a:r>
            <a:endParaRPr sz="1900">
              <a:latin typeface="Calibri"/>
              <a:cs typeface="Calibri"/>
            </a:endParaRPr>
          </a:p>
          <a:p>
            <a:pPr marL="30312">
              <a:spcBef>
                <a:spcPts val="652"/>
              </a:spcBef>
            </a:pPr>
            <a:r>
              <a:rPr sz="1900" i="1" spc="-4" dirty="0">
                <a:latin typeface="Calibri"/>
                <a:cs typeface="Calibri"/>
              </a:rPr>
              <a:t>N</a:t>
            </a:r>
            <a:r>
              <a:rPr sz="1900" spc="-6" baseline="-19097" dirty="0">
                <a:latin typeface="Calibri"/>
                <a:cs typeface="Calibri"/>
              </a:rPr>
              <a:t>D</a:t>
            </a:r>
            <a:r>
              <a:rPr sz="1900" spc="-4" dirty="0">
                <a:latin typeface="Calibri"/>
                <a:cs typeface="Calibri"/>
              </a:rPr>
              <a:t>(</a:t>
            </a:r>
            <a:r>
              <a:rPr sz="1900" i="1" spc="-4" dirty="0">
                <a:latin typeface="Calibri"/>
                <a:cs typeface="Calibri"/>
              </a:rPr>
              <a:t>p</a:t>
            </a:r>
            <a:r>
              <a:rPr sz="1900" spc="-4" dirty="0">
                <a:latin typeface="Calibri"/>
                <a:cs typeface="Calibri"/>
              </a:rPr>
              <a:t>) </a:t>
            </a:r>
            <a:r>
              <a:rPr sz="1900" dirty="0">
                <a:latin typeface="Calibri"/>
                <a:cs typeface="Calibri"/>
              </a:rPr>
              <a:t>= </a:t>
            </a:r>
            <a:r>
              <a:rPr sz="1900" spc="-4" dirty="0">
                <a:latin typeface="Calibri"/>
                <a:cs typeface="Calibri"/>
              </a:rPr>
              <a:t>{(</a:t>
            </a:r>
            <a:r>
              <a:rPr sz="1900" i="1" spc="-4" dirty="0">
                <a:latin typeface="Calibri"/>
                <a:cs typeface="Calibri"/>
              </a:rPr>
              <a:t>x</a:t>
            </a:r>
            <a:r>
              <a:rPr sz="1900" spc="-4" dirty="0">
                <a:latin typeface="Calibri"/>
                <a:cs typeface="Calibri"/>
              </a:rPr>
              <a:t>+1,</a:t>
            </a:r>
            <a:r>
              <a:rPr sz="1900" i="1" spc="-4" dirty="0">
                <a:latin typeface="Calibri"/>
                <a:cs typeface="Calibri"/>
              </a:rPr>
              <a:t>y</a:t>
            </a:r>
            <a:r>
              <a:rPr sz="1900" spc="-4" dirty="0">
                <a:latin typeface="Calibri"/>
                <a:cs typeface="Calibri"/>
              </a:rPr>
              <a:t>-1), (</a:t>
            </a:r>
            <a:r>
              <a:rPr sz="1900" i="1" spc="-4" dirty="0">
                <a:latin typeface="Calibri"/>
                <a:cs typeface="Calibri"/>
              </a:rPr>
              <a:t>x</a:t>
            </a:r>
            <a:r>
              <a:rPr sz="1900" spc="-4" dirty="0">
                <a:latin typeface="Calibri"/>
                <a:cs typeface="Calibri"/>
              </a:rPr>
              <a:t>-1,</a:t>
            </a:r>
            <a:r>
              <a:rPr sz="1900" i="1" spc="-4" dirty="0">
                <a:latin typeface="Calibri"/>
                <a:cs typeface="Calibri"/>
              </a:rPr>
              <a:t>y</a:t>
            </a:r>
            <a:r>
              <a:rPr sz="1900" spc="-4" dirty="0">
                <a:latin typeface="Calibri"/>
                <a:cs typeface="Calibri"/>
              </a:rPr>
              <a:t>+1), (</a:t>
            </a:r>
            <a:r>
              <a:rPr sz="1900" i="1" spc="-4" dirty="0">
                <a:latin typeface="Calibri"/>
                <a:cs typeface="Calibri"/>
              </a:rPr>
              <a:t>x</a:t>
            </a:r>
            <a:r>
              <a:rPr sz="1900" spc="-4" dirty="0">
                <a:latin typeface="Calibri"/>
                <a:cs typeface="Calibri"/>
              </a:rPr>
              <a:t>+1,</a:t>
            </a:r>
            <a:r>
              <a:rPr sz="1900" i="1" spc="-4" dirty="0">
                <a:latin typeface="Calibri"/>
                <a:cs typeface="Calibri"/>
              </a:rPr>
              <a:t>y</a:t>
            </a:r>
            <a:r>
              <a:rPr sz="1900" spc="-4" dirty="0">
                <a:latin typeface="Calibri"/>
                <a:cs typeface="Calibri"/>
              </a:rPr>
              <a:t>+1),</a:t>
            </a:r>
            <a:r>
              <a:rPr sz="1900" dirty="0">
                <a:latin typeface="Calibri"/>
                <a:cs typeface="Calibri"/>
              </a:rPr>
              <a:t> </a:t>
            </a:r>
            <a:r>
              <a:rPr sz="1900" spc="-4" dirty="0">
                <a:latin typeface="Calibri"/>
                <a:cs typeface="Calibri"/>
              </a:rPr>
              <a:t>(</a:t>
            </a:r>
            <a:r>
              <a:rPr sz="1900" i="1" spc="-4" dirty="0">
                <a:latin typeface="Calibri"/>
                <a:cs typeface="Calibri"/>
              </a:rPr>
              <a:t>x</a:t>
            </a:r>
            <a:r>
              <a:rPr sz="1900" spc="-4" dirty="0">
                <a:latin typeface="Calibri"/>
                <a:cs typeface="Calibri"/>
              </a:rPr>
              <a:t>-1,</a:t>
            </a:r>
            <a:r>
              <a:rPr sz="1900" i="1" spc="-4" dirty="0">
                <a:latin typeface="Calibri"/>
                <a:cs typeface="Calibri"/>
              </a:rPr>
              <a:t>y</a:t>
            </a:r>
            <a:r>
              <a:rPr sz="1900" spc="-4" dirty="0">
                <a:latin typeface="Calibri"/>
                <a:cs typeface="Calibri"/>
              </a:rPr>
              <a:t>-1)}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91" name="object 91"/>
          <p:cNvSpPr txBox="1"/>
          <p:nvPr/>
        </p:nvSpPr>
        <p:spPr>
          <a:xfrm>
            <a:off x="2499616" y="3515841"/>
            <a:ext cx="2503489" cy="721335"/>
          </a:xfrm>
          <a:prstGeom prst="rect">
            <a:avLst/>
          </a:prstGeom>
        </p:spPr>
        <p:txBody>
          <a:bodyPr vert="horz" wrap="square" lIns="0" tIns="71739" rIns="0" bIns="0" rtlCol="0">
            <a:spAutoFit/>
          </a:bodyPr>
          <a:lstStyle/>
          <a:p>
            <a:pPr marL="30312">
              <a:spcBef>
                <a:spcPts val="565"/>
              </a:spcBef>
            </a:pPr>
            <a:r>
              <a:rPr sz="1900" spc="-8" dirty="0">
                <a:latin typeface="Calibri"/>
                <a:cs typeface="Calibri"/>
              </a:rPr>
              <a:t>8-neighbours </a:t>
            </a:r>
            <a:r>
              <a:rPr sz="1900" spc="-4" dirty="0">
                <a:latin typeface="Calibri"/>
                <a:cs typeface="Calibri"/>
              </a:rPr>
              <a:t>of </a:t>
            </a:r>
            <a:r>
              <a:rPr sz="1900" i="1" dirty="0">
                <a:latin typeface="Calibri"/>
                <a:cs typeface="Calibri"/>
              </a:rPr>
              <a:t>p</a:t>
            </a:r>
            <a:r>
              <a:rPr sz="1900" i="1" spc="-8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:</a:t>
            </a:r>
            <a:endParaRPr sz="1900">
              <a:latin typeface="Calibri"/>
              <a:cs typeface="Calibri"/>
            </a:endParaRPr>
          </a:p>
          <a:p>
            <a:pPr marL="30312">
              <a:spcBef>
                <a:spcPts val="485"/>
              </a:spcBef>
            </a:pPr>
            <a:r>
              <a:rPr sz="1900" i="1" spc="-4" dirty="0">
                <a:latin typeface="Calibri"/>
                <a:cs typeface="Calibri"/>
              </a:rPr>
              <a:t>N</a:t>
            </a:r>
            <a:r>
              <a:rPr sz="1900" spc="-6" baseline="-19097" dirty="0">
                <a:latin typeface="Calibri"/>
                <a:cs typeface="Calibri"/>
              </a:rPr>
              <a:t>8</a:t>
            </a:r>
            <a:r>
              <a:rPr sz="1900" spc="-4" dirty="0">
                <a:latin typeface="Calibri"/>
                <a:cs typeface="Calibri"/>
              </a:rPr>
              <a:t>(</a:t>
            </a:r>
            <a:r>
              <a:rPr sz="1900" i="1" spc="-4" dirty="0">
                <a:latin typeface="Calibri"/>
                <a:cs typeface="Calibri"/>
              </a:rPr>
              <a:t>p</a:t>
            </a:r>
            <a:r>
              <a:rPr sz="1900" spc="-4" dirty="0">
                <a:latin typeface="Calibri"/>
                <a:cs typeface="Calibri"/>
              </a:rPr>
              <a:t>) </a:t>
            </a:r>
            <a:r>
              <a:rPr sz="1900" dirty="0">
                <a:latin typeface="Calibri"/>
                <a:cs typeface="Calibri"/>
              </a:rPr>
              <a:t>= </a:t>
            </a:r>
            <a:r>
              <a:rPr sz="1900" i="1" spc="-4" dirty="0">
                <a:latin typeface="Calibri"/>
                <a:cs typeface="Calibri"/>
              </a:rPr>
              <a:t>N</a:t>
            </a:r>
            <a:r>
              <a:rPr sz="1900" spc="-6" baseline="-19097" dirty="0">
                <a:latin typeface="Calibri"/>
                <a:cs typeface="Calibri"/>
              </a:rPr>
              <a:t>4</a:t>
            </a:r>
            <a:r>
              <a:rPr sz="1900" spc="-4" dirty="0">
                <a:latin typeface="Calibri"/>
                <a:cs typeface="Calibri"/>
              </a:rPr>
              <a:t>(</a:t>
            </a:r>
            <a:r>
              <a:rPr sz="1900" i="1" spc="-4" dirty="0">
                <a:latin typeface="Calibri"/>
                <a:cs typeface="Calibri"/>
              </a:rPr>
              <a:t>p</a:t>
            </a:r>
            <a:r>
              <a:rPr sz="1900" spc="-4" dirty="0">
                <a:latin typeface="Calibri"/>
                <a:cs typeface="Calibri"/>
              </a:rPr>
              <a:t>) </a:t>
            </a:r>
            <a:r>
              <a:rPr sz="1900" dirty="0">
                <a:latin typeface="MS Mincho"/>
                <a:cs typeface="MS Mincho"/>
              </a:rPr>
              <a:t>∪</a:t>
            </a:r>
            <a:r>
              <a:rPr sz="1900" spc="-569" dirty="0">
                <a:latin typeface="MS Mincho"/>
                <a:cs typeface="MS Mincho"/>
              </a:rPr>
              <a:t> </a:t>
            </a:r>
            <a:r>
              <a:rPr sz="1900" i="1" spc="-4" dirty="0">
                <a:latin typeface="Calibri"/>
                <a:cs typeface="Calibri"/>
              </a:rPr>
              <a:t>N</a:t>
            </a:r>
            <a:r>
              <a:rPr sz="1900" spc="-6" baseline="-19097" dirty="0">
                <a:latin typeface="Calibri"/>
                <a:cs typeface="Calibri"/>
              </a:rPr>
              <a:t>D</a:t>
            </a:r>
            <a:r>
              <a:rPr sz="1900" spc="-4" dirty="0">
                <a:latin typeface="Calibri"/>
                <a:cs typeface="Calibri"/>
              </a:rPr>
              <a:t>(</a:t>
            </a:r>
            <a:r>
              <a:rPr sz="1900" i="1" spc="-4" dirty="0">
                <a:latin typeface="Calibri"/>
                <a:cs typeface="Calibri"/>
              </a:rPr>
              <a:t>p</a:t>
            </a:r>
            <a:r>
              <a:rPr sz="1900" spc="-4" dirty="0">
                <a:latin typeface="Calibri"/>
                <a:cs typeface="Calibri"/>
              </a:rPr>
              <a:t>)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5588" cy="6859588"/>
          </a:xfrm>
          <a:custGeom>
            <a:avLst/>
            <a:gdLst/>
            <a:ahLst/>
            <a:cxnLst/>
            <a:rect l="l" t="t" r="r" b="b"/>
            <a:pathLst>
              <a:path w="9144000" h="6858000">
                <a:moveTo>
                  <a:pt x="9144000" y="0"/>
                </a:moveTo>
                <a:lnTo>
                  <a:pt x="0" y="0"/>
                </a:lnTo>
                <a:lnTo>
                  <a:pt x="0" y="6858000"/>
                </a:lnTo>
                <a:lnTo>
                  <a:pt x="9144000" y="6858000"/>
                </a:lnTo>
                <a:lnTo>
                  <a:pt x="914400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4640347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2" dirty="0">
                <a:solidFill>
                  <a:srgbClr val="FFFFFF"/>
                </a:solidFill>
                <a:latin typeface="Calibri Light"/>
                <a:cs typeface="Calibri Light"/>
              </a:rPr>
              <a:t>Image</a:t>
            </a:r>
            <a:r>
              <a:rPr sz="3400" b="0" spc="8" dirty="0">
                <a:solidFill>
                  <a:srgbClr val="FFFFFF"/>
                </a:solidFill>
                <a:latin typeface="Calibri Light"/>
                <a:cs typeface="Calibri Light"/>
              </a:rPr>
              <a:t> </a:t>
            </a:r>
            <a:r>
              <a:rPr sz="3400" b="0" spc="44" dirty="0">
                <a:solidFill>
                  <a:srgbClr val="FFFFFF"/>
                </a:solidFill>
                <a:latin typeface="Calibri Light"/>
                <a:cs typeface="Calibri Light"/>
              </a:rPr>
              <a:t>Superresolution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5708" y="1677194"/>
            <a:ext cx="8314171" cy="260078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3" y="422421"/>
            <a:ext cx="3945767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What </a:t>
            </a:r>
            <a:r>
              <a:rPr sz="3400" b="0" spc="36" dirty="0">
                <a:solidFill>
                  <a:srgbClr val="000000"/>
                </a:solidFill>
                <a:latin typeface="Calibri Light"/>
                <a:cs typeface="Calibri Light"/>
              </a:rPr>
              <a:t>is</a:t>
            </a:r>
            <a:r>
              <a:rPr sz="3400" b="0" spc="-48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adjacency?</a:t>
            </a:r>
            <a:endParaRPr sz="3400">
              <a:latin typeface="Calibri Light"/>
              <a:cs typeface="Calibri Ligh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3252565" y="3034794"/>
          <a:ext cx="1536389" cy="104625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79797"/>
                <a:gridCol w="215937"/>
                <a:gridCol w="360858"/>
                <a:gridCol w="479797"/>
              </a:tblGrid>
              <a:tr h="28754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3400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60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9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98370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226336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0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259"/>
                        </a:spcBef>
                      </a:pPr>
                      <a:r>
                        <a:rPr sz="1200" dirty="0">
                          <a:latin typeface="Calibri"/>
                          <a:cs typeface="Calibri"/>
                        </a:rPr>
                        <a:t>1</a:t>
                      </a:r>
                      <a:endParaRPr sz="1200">
                        <a:latin typeface="Calibri"/>
                        <a:cs typeface="Calibri"/>
                      </a:endParaRPr>
                    </a:p>
                  </a:txBody>
                  <a:tcPr marL="0" marR="0" marT="22518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sp>
        <p:nvSpPr>
          <p:cNvPr id="4" name="object 4"/>
          <p:cNvSpPr/>
          <p:nvPr/>
        </p:nvSpPr>
        <p:spPr>
          <a:xfrm>
            <a:off x="4026136" y="3069438"/>
            <a:ext cx="360858" cy="251172"/>
          </a:xfrm>
          <a:custGeom>
            <a:avLst/>
            <a:gdLst/>
            <a:ahLst/>
            <a:cxnLst/>
            <a:rect l="l" t="t" r="r" b="b"/>
            <a:pathLst>
              <a:path w="396875" h="368300">
                <a:moveTo>
                  <a:pt x="0" y="0"/>
                </a:moveTo>
                <a:lnTo>
                  <a:pt x="396815" y="0"/>
                </a:lnTo>
                <a:lnTo>
                  <a:pt x="396815" y="367821"/>
                </a:lnTo>
                <a:lnTo>
                  <a:pt x="0" y="367821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04529" y="3583058"/>
            <a:ext cx="360858" cy="255502"/>
          </a:xfrm>
          <a:custGeom>
            <a:avLst/>
            <a:gdLst/>
            <a:ahLst/>
            <a:cxnLst/>
            <a:rect l="l" t="t" r="r" b="b"/>
            <a:pathLst>
              <a:path w="396875" h="374650">
                <a:moveTo>
                  <a:pt x="0" y="0"/>
                </a:moveTo>
                <a:lnTo>
                  <a:pt x="396815" y="0"/>
                </a:lnTo>
                <a:lnTo>
                  <a:pt x="396815" y="374290"/>
                </a:lnTo>
                <a:lnTo>
                  <a:pt x="0" y="37429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86940" y="3583058"/>
            <a:ext cx="360858" cy="255502"/>
          </a:xfrm>
          <a:custGeom>
            <a:avLst/>
            <a:gdLst/>
            <a:ahLst/>
            <a:cxnLst/>
            <a:rect l="l" t="t" r="r" b="b"/>
            <a:pathLst>
              <a:path w="396875" h="374650">
                <a:moveTo>
                  <a:pt x="0" y="0"/>
                </a:moveTo>
                <a:lnTo>
                  <a:pt x="396815" y="0"/>
                </a:lnTo>
                <a:lnTo>
                  <a:pt x="396815" y="374290"/>
                </a:lnTo>
                <a:lnTo>
                  <a:pt x="0" y="374290"/>
                </a:lnTo>
                <a:lnTo>
                  <a:pt x="0" y="0"/>
                </a:lnTo>
                <a:close/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415634" y="3028706"/>
            <a:ext cx="1525997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i="1" dirty="0">
                <a:latin typeface="Calibri"/>
                <a:cs typeface="Calibri"/>
              </a:rPr>
              <a:t>p </a:t>
            </a:r>
            <a:r>
              <a:rPr spc="-8" dirty="0">
                <a:latin typeface="Calibri"/>
                <a:cs typeface="Calibri"/>
              </a:rPr>
              <a:t>at location </a:t>
            </a:r>
            <a:r>
              <a:rPr spc="-4" dirty="0">
                <a:latin typeface="Calibri"/>
                <a:cs typeface="Calibri"/>
              </a:rPr>
              <a:t>(</a:t>
            </a:r>
            <a:r>
              <a:rPr i="1" spc="-4" dirty="0">
                <a:latin typeface="Calibri"/>
                <a:cs typeface="Calibri"/>
              </a:rPr>
              <a:t>x</a:t>
            </a:r>
            <a:r>
              <a:rPr spc="-4" dirty="0">
                <a:latin typeface="Calibri"/>
                <a:cs typeface="Calibri"/>
              </a:rPr>
              <a:t>,</a:t>
            </a:r>
            <a:r>
              <a:rPr spc="-16" dirty="0">
                <a:latin typeface="Calibri"/>
                <a:cs typeface="Calibri"/>
              </a:rPr>
              <a:t> </a:t>
            </a:r>
            <a:r>
              <a:rPr i="1" spc="-4" dirty="0">
                <a:latin typeface="Calibri"/>
                <a:cs typeface="Calibri"/>
              </a:rPr>
              <a:t>y</a:t>
            </a:r>
            <a:r>
              <a:rPr spc="-4" dirty="0">
                <a:latin typeface="Calibri"/>
                <a:cs typeface="Calibri"/>
              </a:rPr>
              <a:t>)</a:t>
            </a:r>
            <a:endParaRPr>
              <a:latin typeface="Calibri"/>
              <a:cs typeface="Calibri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077266" y="3134295"/>
            <a:ext cx="721716" cy="334751"/>
          </a:xfrm>
          <a:custGeom>
            <a:avLst/>
            <a:gdLst/>
            <a:ahLst/>
            <a:cxnLst/>
            <a:rect l="l" t="t" r="r" b="b"/>
            <a:pathLst>
              <a:path w="793750" h="490854">
                <a:moveTo>
                  <a:pt x="659" y="0"/>
                </a:moveTo>
                <a:lnTo>
                  <a:pt x="0" y="19038"/>
                </a:lnTo>
                <a:lnTo>
                  <a:pt x="36808" y="20313"/>
                </a:lnTo>
                <a:lnTo>
                  <a:pt x="73026" y="24001"/>
                </a:lnTo>
                <a:lnTo>
                  <a:pt x="143503" y="38006"/>
                </a:lnTo>
                <a:lnTo>
                  <a:pt x="209378" y="59757"/>
                </a:lnTo>
                <a:lnTo>
                  <a:pt x="268251" y="87896"/>
                </a:lnTo>
                <a:lnTo>
                  <a:pt x="317723" y="120995"/>
                </a:lnTo>
                <a:lnTo>
                  <a:pt x="355414" y="157492"/>
                </a:lnTo>
                <a:lnTo>
                  <a:pt x="379136" y="195633"/>
                </a:lnTo>
                <a:lnTo>
                  <a:pt x="389778" y="256766"/>
                </a:lnTo>
                <a:lnTo>
                  <a:pt x="396949" y="279297"/>
                </a:lnTo>
                <a:lnTo>
                  <a:pt x="423570" y="322192"/>
                </a:lnTo>
                <a:lnTo>
                  <a:pt x="464102" y="361473"/>
                </a:lnTo>
                <a:lnTo>
                  <a:pt x="516089" y="396269"/>
                </a:lnTo>
                <a:lnTo>
                  <a:pt x="577261" y="425512"/>
                </a:lnTo>
                <a:lnTo>
                  <a:pt x="645374" y="448002"/>
                </a:lnTo>
                <a:lnTo>
                  <a:pt x="716788" y="461327"/>
                </a:lnTo>
                <a:lnTo>
                  <a:pt x="714710" y="490687"/>
                </a:lnTo>
                <a:lnTo>
                  <a:pt x="793409" y="458062"/>
                </a:lnTo>
                <a:lnTo>
                  <a:pt x="720088" y="414677"/>
                </a:lnTo>
                <a:lnTo>
                  <a:pt x="718135" y="442278"/>
                </a:lnTo>
                <a:lnTo>
                  <a:pt x="684931" y="437600"/>
                </a:lnTo>
                <a:lnTo>
                  <a:pt x="616573" y="419583"/>
                </a:lnTo>
                <a:lnTo>
                  <a:pt x="553899" y="394465"/>
                </a:lnTo>
                <a:lnTo>
                  <a:pt x="499426" y="363661"/>
                </a:lnTo>
                <a:lnTo>
                  <a:pt x="455552" y="328655"/>
                </a:lnTo>
                <a:lnTo>
                  <a:pt x="424597" y="291106"/>
                </a:lnTo>
                <a:lnTo>
                  <a:pt x="408510" y="252811"/>
                </a:lnTo>
                <a:lnTo>
                  <a:pt x="403961" y="210814"/>
                </a:lnTo>
                <a:lnTo>
                  <a:pt x="396789" y="188283"/>
                </a:lnTo>
                <a:lnTo>
                  <a:pt x="370169" y="145388"/>
                </a:lnTo>
                <a:lnTo>
                  <a:pt x="329637" y="106107"/>
                </a:lnTo>
                <a:lnTo>
                  <a:pt x="277649" y="71311"/>
                </a:lnTo>
                <a:lnTo>
                  <a:pt x="216477" y="42068"/>
                </a:lnTo>
                <a:lnTo>
                  <a:pt x="148365" y="19578"/>
                </a:lnTo>
                <a:lnTo>
                  <a:pt x="75561" y="5110"/>
                </a:lnTo>
                <a:lnTo>
                  <a:pt x="38105" y="1296"/>
                </a:lnTo>
                <a:lnTo>
                  <a:pt x="659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43154" y="3502462"/>
            <a:ext cx="1837201" cy="657554"/>
          </a:xfrm>
          <a:prstGeom prst="rect">
            <a:avLst/>
          </a:prstGeom>
        </p:spPr>
        <p:txBody>
          <a:bodyPr vert="horz" wrap="square" lIns="0" tIns="11115" rIns="0" bIns="0" rtlCol="0">
            <a:spAutoFit/>
          </a:bodyPr>
          <a:lstStyle/>
          <a:p>
            <a:pPr marL="10104" marR="4042">
              <a:lnSpc>
                <a:spcPct val="99500"/>
              </a:lnSpc>
              <a:spcBef>
                <a:spcPts val="88"/>
              </a:spcBef>
            </a:pPr>
            <a:r>
              <a:rPr spc="-4" dirty="0">
                <a:latin typeface="Calibri"/>
                <a:cs typeface="Calibri"/>
              </a:rPr>
              <a:t>It is </a:t>
            </a:r>
            <a:r>
              <a:rPr dirty="0">
                <a:latin typeface="Calibri"/>
                <a:cs typeface="Calibri"/>
              </a:rPr>
              <a:t>a </a:t>
            </a:r>
            <a:r>
              <a:rPr spc="-4" dirty="0">
                <a:latin typeface="Calibri"/>
                <a:cs typeface="Calibri"/>
              </a:rPr>
              <a:t>neighbour </a:t>
            </a:r>
            <a:r>
              <a:rPr dirty="0">
                <a:latin typeface="Calibri"/>
                <a:cs typeface="Calibri"/>
              </a:rPr>
              <a:t>but  not </a:t>
            </a:r>
            <a:r>
              <a:rPr spc="-4" dirty="0">
                <a:latin typeface="Calibri"/>
                <a:cs typeface="Calibri"/>
              </a:rPr>
              <a:t>adjacent </a:t>
            </a:r>
            <a:r>
              <a:rPr spc="-8" dirty="0">
                <a:latin typeface="Calibri"/>
                <a:cs typeface="Calibri"/>
              </a:rPr>
              <a:t>to </a:t>
            </a:r>
            <a:r>
              <a:rPr i="1" dirty="0">
                <a:latin typeface="Calibri"/>
                <a:cs typeface="Calibri"/>
              </a:rPr>
              <a:t>p</a:t>
            </a:r>
            <a:r>
              <a:rPr i="1" spc="-5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due  </a:t>
            </a:r>
            <a:r>
              <a:rPr spc="-8" dirty="0">
                <a:latin typeface="Calibri"/>
                <a:cs typeface="Calibri"/>
              </a:rPr>
              <a:t>to </a:t>
            </a:r>
            <a:r>
              <a:rPr spc="-12" dirty="0">
                <a:latin typeface="Calibri"/>
                <a:cs typeface="Calibri"/>
              </a:rPr>
              <a:t>different </a:t>
            </a:r>
            <a:r>
              <a:rPr spc="-16" dirty="0">
                <a:latin typeface="Calibri"/>
                <a:cs typeface="Calibri"/>
              </a:rPr>
              <a:t>gray</a:t>
            </a:r>
            <a:r>
              <a:rPr spc="-8" dirty="0">
                <a:latin typeface="Calibri"/>
                <a:cs typeface="Calibri"/>
              </a:rPr>
              <a:t> level</a:t>
            </a:r>
            <a:endParaRPr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75559" y="3055716"/>
            <a:ext cx="1474611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Calibri"/>
                <a:cs typeface="Calibri"/>
              </a:rPr>
              <a:t>It is adjacent </a:t>
            </a:r>
            <a:r>
              <a:rPr spc="-8" dirty="0">
                <a:latin typeface="Calibri"/>
                <a:cs typeface="Calibri"/>
              </a:rPr>
              <a:t>to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p</a:t>
            </a:r>
            <a:endParaRPr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075560" y="3596915"/>
            <a:ext cx="1811219" cy="4410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Calibri"/>
                <a:cs typeface="Calibri"/>
              </a:rPr>
              <a:t>It is </a:t>
            </a:r>
            <a:r>
              <a:rPr dirty="0">
                <a:latin typeface="Calibri"/>
                <a:cs typeface="Calibri"/>
              </a:rPr>
              <a:t>not </a:t>
            </a:r>
            <a:r>
              <a:rPr spc="-4" dirty="0">
                <a:latin typeface="Calibri"/>
                <a:cs typeface="Calibri"/>
              </a:rPr>
              <a:t>adjacent </a:t>
            </a:r>
            <a:r>
              <a:rPr spc="-8" dirty="0">
                <a:latin typeface="Calibri"/>
                <a:cs typeface="Calibri"/>
              </a:rPr>
              <a:t>to</a:t>
            </a:r>
            <a:r>
              <a:rPr spc="-40" dirty="0">
                <a:latin typeface="Calibri"/>
                <a:cs typeface="Calibri"/>
              </a:rPr>
              <a:t> </a:t>
            </a:r>
            <a:r>
              <a:rPr i="1" dirty="0">
                <a:latin typeface="Calibri"/>
                <a:cs typeface="Calibri"/>
              </a:rPr>
              <a:t>p</a:t>
            </a:r>
            <a:endParaRPr>
              <a:latin typeface="Calibri"/>
              <a:cs typeface="Calibri"/>
            </a:endParaRPr>
          </a:p>
          <a:p>
            <a:pPr marL="10104">
              <a:spcBef>
                <a:spcPts val="4"/>
              </a:spcBef>
            </a:pPr>
            <a:r>
              <a:rPr spc="-4" dirty="0">
                <a:latin typeface="Calibri"/>
                <a:cs typeface="Calibri"/>
              </a:rPr>
              <a:t>since </a:t>
            </a:r>
            <a:r>
              <a:rPr i="1" dirty="0">
                <a:latin typeface="Calibri"/>
                <a:cs typeface="Calibri"/>
              </a:rPr>
              <a:t>q </a:t>
            </a:r>
            <a:r>
              <a:rPr dirty="0">
                <a:latin typeface="MS Mincho"/>
                <a:cs typeface="MS Mincho"/>
              </a:rPr>
              <a:t>∉</a:t>
            </a:r>
            <a:r>
              <a:rPr spc="-390" dirty="0">
                <a:latin typeface="MS Mincho"/>
                <a:cs typeface="MS Mincho"/>
              </a:rPr>
              <a:t> </a:t>
            </a:r>
            <a:r>
              <a:rPr i="1" spc="-4" dirty="0">
                <a:latin typeface="Calibri"/>
                <a:cs typeface="Calibri"/>
              </a:rPr>
              <a:t>N</a:t>
            </a:r>
            <a:r>
              <a:rPr spc="-4" dirty="0">
                <a:latin typeface="Calibri"/>
                <a:cs typeface="Calibri"/>
              </a:rPr>
              <a:t>(</a:t>
            </a:r>
            <a:r>
              <a:rPr i="1" spc="-4" dirty="0">
                <a:latin typeface="Calibri"/>
                <a:cs typeface="Calibri"/>
              </a:rPr>
              <a:t>p</a:t>
            </a:r>
            <a:r>
              <a:rPr spc="-4" dirty="0">
                <a:latin typeface="Calibri"/>
                <a:cs typeface="Calibri"/>
              </a:rPr>
              <a:t>)</a:t>
            </a:r>
            <a:endParaRPr>
              <a:latin typeface="Calibri"/>
              <a:cs typeface="Calibri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28194" y="3688773"/>
            <a:ext cx="376447" cy="121255"/>
          </a:xfrm>
          <a:custGeom>
            <a:avLst/>
            <a:gdLst/>
            <a:ahLst/>
            <a:cxnLst/>
            <a:rect l="l" t="t" r="r" b="b"/>
            <a:pathLst>
              <a:path w="414020" h="177800">
                <a:moveTo>
                  <a:pt x="334992" y="0"/>
                </a:moveTo>
                <a:lnTo>
                  <a:pt x="337267" y="29512"/>
                </a:lnTo>
                <a:lnTo>
                  <a:pt x="301003" y="35365"/>
                </a:lnTo>
                <a:lnTo>
                  <a:pt x="268738" y="44335"/>
                </a:lnTo>
                <a:lnTo>
                  <a:pt x="229567" y="61005"/>
                </a:lnTo>
                <a:lnTo>
                  <a:pt x="199236" y="90535"/>
                </a:lnTo>
                <a:lnTo>
                  <a:pt x="196863" y="103270"/>
                </a:lnTo>
                <a:lnTo>
                  <a:pt x="194665" y="107288"/>
                </a:lnTo>
                <a:lnTo>
                  <a:pt x="139513" y="137849"/>
                </a:lnTo>
                <a:lnTo>
                  <a:pt x="74848" y="152886"/>
                </a:lnTo>
                <a:lnTo>
                  <a:pt x="0" y="158634"/>
                </a:lnTo>
                <a:lnTo>
                  <a:pt x="753" y="177669"/>
                </a:lnTo>
                <a:lnTo>
                  <a:pt x="39678" y="176127"/>
                </a:lnTo>
                <a:lnTo>
                  <a:pt x="77743" y="171728"/>
                </a:lnTo>
                <a:lnTo>
                  <a:pt x="145534" y="155948"/>
                </a:lnTo>
                <a:lnTo>
                  <a:pt x="184704" y="139278"/>
                </a:lnTo>
                <a:lnTo>
                  <a:pt x="215035" y="109748"/>
                </a:lnTo>
                <a:lnTo>
                  <a:pt x="217407" y="97014"/>
                </a:lnTo>
                <a:lnTo>
                  <a:pt x="219605" y="92997"/>
                </a:lnTo>
                <a:lnTo>
                  <a:pt x="274758" y="62434"/>
                </a:lnTo>
                <a:lnTo>
                  <a:pt x="338736" y="48572"/>
                </a:lnTo>
                <a:lnTo>
                  <a:pt x="340848" y="75975"/>
                </a:lnTo>
                <a:lnTo>
                  <a:pt x="413895" y="32132"/>
                </a:lnTo>
                <a:lnTo>
                  <a:pt x="334992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47745" y="3693544"/>
            <a:ext cx="256931" cy="116492"/>
          </a:xfrm>
          <a:custGeom>
            <a:avLst/>
            <a:gdLst/>
            <a:ahLst/>
            <a:cxnLst/>
            <a:rect l="l" t="t" r="r" b="b"/>
            <a:pathLst>
              <a:path w="282575" h="170814">
                <a:moveTo>
                  <a:pt x="81400" y="0"/>
                </a:moveTo>
                <a:lnTo>
                  <a:pt x="0" y="25138"/>
                </a:lnTo>
                <a:lnTo>
                  <a:pt x="68950" y="75176"/>
                </a:lnTo>
                <a:lnTo>
                  <a:pt x="73586" y="47181"/>
                </a:lnTo>
                <a:lnTo>
                  <a:pt x="92687" y="54973"/>
                </a:lnTo>
                <a:lnTo>
                  <a:pt x="129264" y="85013"/>
                </a:lnTo>
                <a:lnTo>
                  <a:pt x="132394" y="101810"/>
                </a:lnTo>
                <a:lnTo>
                  <a:pt x="135592" y="110384"/>
                </a:lnTo>
                <a:lnTo>
                  <a:pt x="180748" y="148488"/>
                </a:lnTo>
                <a:lnTo>
                  <a:pt x="227964" y="164619"/>
                </a:lnTo>
                <a:lnTo>
                  <a:pt x="281241" y="170667"/>
                </a:lnTo>
                <a:lnTo>
                  <a:pt x="282347" y="151649"/>
                </a:lnTo>
                <a:lnTo>
                  <a:pt x="256589" y="150153"/>
                </a:lnTo>
                <a:lnTo>
                  <a:pt x="232153" y="146008"/>
                </a:lnTo>
                <a:lnTo>
                  <a:pt x="189106" y="131323"/>
                </a:lnTo>
                <a:lnTo>
                  <a:pt x="152530" y="101283"/>
                </a:lnTo>
                <a:lnTo>
                  <a:pt x="149398" y="84486"/>
                </a:lnTo>
                <a:lnTo>
                  <a:pt x="146201" y="75911"/>
                </a:lnTo>
                <a:lnTo>
                  <a:pt x="101045" y="37809"/>
                </a:lnTo>
                <a:lnTo>
                  <a:pt x="76725" y="28230"/>
                </a:lnTo>
                <a:lnTo>
                  <a:pt x="81400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189558" y="2907036"/>
            <a:ext cx="815250" cy="267628"/>
          </a:xfrm>
          <a:custGeom>
            <a:avLst/>
            <a:gdLst/>
            <a:ahLst/>
            <a:cxnLst/>
            <a:rect l="l" t="t" r="r" b="b"/>
            <a:pathLst>
              <a:path w="896620" h="392429">
                <a:moveTo>
                  <a:pt x="287488" y="0"/>
                </a:moveTo>
                <a:lnTo>
                  <a:pt x="235501" y="5322"/>
                </a:lnTo>
                <a:lnTo>
                  <a:pt x="185300" y="20317"/>
                </a:lnTo>
                <a:lnTo>
                  <a:pt x="138469" y="43563"/>
                </a:lnTo>
                <a:lnTo>
                  <a:pt x="96516" y="73712"/>
                </a:lnTo>
                <a:lnTo>
                  <a:pt x="60971" y="109473"/>
                </a:lnTo>
                <a:lnTo>
                  <a:pt x="33136" y="150067"/>
                </a:lnTo>
                <a:lnTo>
                  <a:pt x="28879" y="162161"/>
                </a:lnTo>
                <a:lnTo>
                  <a:pt x="0" y="155012"/>
                </a:lnTo>
                <a:lnTo>
                  <a:pt x="18675" y="238135"/>
                </a:lnTo>
                <a:lnTo>
                  <a:pt x="73967" y="173320"/>
                </a:lnTo>
                <a:lnTo>
                  <a:pt x="47457" y="166759"/>
                </a:lnTo>
                <a:lnTo>
                  <a:pt x="50425" y="158325"/>
                </a:lnTo>
                <a:lnTo>
                  <a:pt x="75625" y="121676"/>
                </a:lnTo>
                <a:lnTo>
                  <a:pt x="108870" y="88233"/>
                </a:lnTo>
                <a:lnTo>
                  <a:pt x="148310" y="59891"/>
                </a:lnTo>
                <a:lnTo>
                  <a:pt x="192323" y="38044"/>
                </a:lnTo>
                <a:lnTo>
                  <a:pt x="239269" y="24016"/>
                </a:lnTo>
                <a:lnTo>
                  <a:pt x="287580" y="19070"/>
                </a:lnTo>
                <a:lnTo>
                  <a:pt x="311913" y="20104"/>
                </a:lnTo>
                <a:lnTo>
                  <a:pt x="360006" y="28011"/>
                </a:lnTo>
                <a:lnTo>
                  <a:pt x="405880" y="42830"/>
                </a:lnTo>
                <a:lnTo>
                  <a:pt x="467083" y="75727"/>
                </a:lnTo>
                <a:lnTo>
                  <a:pt x="500095" y="102815"/>
                </a:lnTo>
                <a:lnTo>
                  <a:pt x="525362" y="132810"/>
                </a:lnTo>
                <a:lnTo>
                  <a:pt x="545431" y="180121"/>
                </a:lnTo>
                <a:lnTo>
                  <a:pt x="546914" y="196895"/>
                </a:lnTo>
                <a:lnTo>
                  <a:pt x="548981" y="215433"/>
                </a:lnTo>
                <a:lnTo>
                  <a:pt x="565108" y="252886"/>
                </a:lnTo>
                <a:lnTo>
                  <a:pt x="594370" y="287418"/>
                </a:lnTo>
                <a:lnTo>
                  <a:pt x="634399" y="318462"/>
                </a:lnTo>
                <a:lnTo>
                  <a:pt x="683215" y="345285"/>
                </a:lnTo>
                <a:lnTo>
                  <a:pt x="738910" y="366970"/>
                </a:lnTo>
                <a:lnTo>
                  <a:pt x="799575" y="382499"/>
                </a:lnTo>
                <a:lnTo>
                  <a:pt x="863295" y="390799"/>
                </a:lnTo>
                <a:lnTo>
                  <a:pt x="895372" y="391880"/>
                </a:lnTo>
                <a:lnTo>
                  <a:pt x="896014" y="372840"/>
                </a:lnTo>
                <a:lnTo>
                  <a:pt x="864555" y="371781"/>
                </a:lnTo>
                <a:lnTo>
                  <a:pt x="833638" y="368722"/>
                </a:lnTo>
                <a:lnTo>
                  <a:pt x="773471" y="357108"/>
                </a:lnTo>
                <a:lnTo>
                  <a:pt x="717245" y="339074"/>
                </a:lnTo>
                <a:lnTo>
                  <a:pt x="667020" y="315756"/>
                </a:lnTo>
                <a:lnTo>
                  <a:pt x="624869" y="288362"/>
                </a:lnTo>
                <a:lnTo>
                  <a:pt x="592842" y="258239"/>
                </a:lnTo>
                <a:lnTo>
                  <a:pt x="567696" y="211368"/>
                </a:lnTo>
                <a:lnTo>
                  <a:pt x="564268" y="176867"/>
                </a:lnTo>
                <a:lnTo>
                  <a:pt x="559395" y="158098"/>
                </a:lnTo>
                <a:lnTo>
                  <a:pt x="541213" y="122187"/>
                </a:lnTo>
                <a:lnTo>
                  <a:pt x="513444" y="89195"/>
                </a:lnTo>
                <a:lnTo>
                  <a:pt x="477667" y="59850"/>
                </a:lnTo>
                <a:lnTo>
                  <a:pt x="436044" y="35459"/>
                </a:lnTo>
                <a:lnTo>
                  <a:pt x="389187" y="16485"/>
                </a:lnTo>
                <a:lnTo>
                  <a:pt x="339229" y="4316"/>
                </a:lnTo>
                <a:lnTo>
                  <a:pt x="313499" y="1104"/>
                </a:lnTo>
                <a:lnTo>
                  <a:pt x="28748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/>
          <p:nvPr/>
        </p:nvSpPr>
        <p:spPr>
          <a:xfrm>
            <a:off x="608551" y="1203397"/>
            <a:ext cx="5194625" cy="1594091"/>
          </a:xfrm>
          <a:prstGeom prst="rect">
            <a:avLst/>
          </a:prstGeom>
        </p:spPr>
        <p:txBody>
          <a:bodyPr vert="horz" wrap="square" lIns="0" tIns="34354" rIns="0" bIns="0" rtlCol="0">
            <a:spAutoFit/>
          </a:bodyPr>
          <a:lstStyle/>
          <a:p>
            <a:pPr marL="222291" indent="-181874">
              <a:spcBef>
                <a:spcPts val="271"/>
              </a:spcBef>
              <a:buFont typeface="Arial"/>
              <a:buChar char="•"/>
              <a:tabLst>
                <a:tab pos="222291" algn="l"/>
              </a:tabLst>
            </a:pPr>
            <a:r>
              <a:rPr sz="2200" spc="-40" dirty="0">
                <a:latin typeface="Calibri"/>
                <a:cs typeface="Calibri"/>
              </a:rPr>
              <a:t>Two </a:t>
            </a:r>
            <a:r>
              <a:rPr sz="2200" spc="-16" dirty="0">
                <a:latin typeface="Calibri"/>
                <a:cs typeface="Calibri"/>
              </a:rPr>
              <a:t>pixels </a:t>
            </a:r>
            <a:r>
              <a:rPr sz="2200" spc="-12" dirty="0">
                <a:latin typeface="Calibri"/>
                <a:cs typeface="Calibri"/>
              </a:rPr>
              <a:t>are </a:t>
            </a:r>
            <a:r>
              <a:rPr sz="2200" spc="-4" dirty="0">
                <a:latin typeface="Calibri"/>
                <a:cs typeface="Calibri"/>
              </a:rPr>
              <a:t>said </a:t>
            </a:r>
            <a:r>
              <a:rPr sz="2200" spc="-12" dirty="0">
                <a:latin typeface="Calibri"/>
                <a:cs typeface="Calibri"/>
              </a:rPr>
              <a:t>to </a:t>
            </a:r>
            <a:r>
              <a:rPr sz="2200" dirty="0">
                <a:latin typeface="Calibri"/>
                <a:cs typeface="Calibri"/>
              </a:rPr>
              <a:t>be </a:t>
            </a:r>
            <a:r>
              <a:rPr sz="2200" b="1" spc="-4" dirty="0">
                <a:latin typeface="Calibri"/>
                <a:cs typeface="Calibri"/>
              </a:rPr>
              <a:t>adjacent</a:t>
            </a:r>
            <a:r>
              <a:rPr sz="2200" b="1" spc="64" dirty="0">
                <a:latin typeface="Calibri"/>
                <a:cs typeface="Calibri"/>
              </a:rPr>
              <a:t> </a:t>
            </a:r>
            <a:r>
              <a:rPr sz="2200" spc="-8" dirty="0">
                <a:latin typeface="Calibri"/>
                <a:cs typeface="Calibri"/>
              </a:rPr>
              <a:t>if</a:t>
            </a:r>
            <a:endParaRPr sz="2200">
              <a:latin typeface="Calibri"/>
              <a:cs typeface="Calibri"/>
            </a:endParaRPr>
          </a:p>
          <a:p>
            <a:pPr marL="586039" lvl="1" indent="-181874">
              <a:spcBef>
                <a:spcPts val="162"/>
              </a:spcBef>
              <a:buFont typeface="Arial"/>
              <a:buChar char="•"/>
              <a:tabLst>
                <a:tab pos="586039" algn="l"/>
              </a:tabLst>
            </a:pPr>
            <a:r>
              <a:rPr sz="1900" spc="-4" dirty="0">
                <a:latin typeface="Calibri"/>
                <a:cs typeface="Calibri"/>
              </a:rPr>
              <a:t>They </a:t>
            </a:r>
            <a:r>
              <a:rPr sz="1900" spc="-12" dirty="0">
                <a:latin typeface="Calibri"/>
                <a:cs typeface="Calibri"/>
              </a:rPr>
              <a:t>are </a:t>
            </a:r>
            <a:r>
              <a:rPr sz="1900" spc="-8" dirty="0">
                <a:latin typeface="Calibri"/>
                <a:cs typeface="Calibri"/>
              </a:rPr>
              <a:t>neighbours </a:t>
            </a:r>
            <a:r>
              <a:rPr sz="1900" dirty="0">
                <a:latin typeface="Calibri"/>
                <a:cs typeface="Calibri"/>
              </a:rPr>
              <a:t>(</a:t>
            </a:r>
            <a:r>
              <a:rPr sz="1900" i="1" dirty="0">
                <a:latin typeface="Calibri"/>
                <a:cs typeface="Calibri"/>
              </a:rPr>
              <a:t>N</a:t>
            </a:r>
            <a:r>
              <a:rPr sz="1900" baseline="-19097" dirty="0">
                <a:latin typeface="Calibri"/>
                <a:cs typeface="Calibri"/>
              </a:rPr>
              <a:t>4</a:t>
            </a:r>
            <a:r>
              <a:rPr sz="1900" dirty="0">
                <a:latin typeface="Calibri"/>
                <a:cs typeface="Calibri"/>
              </a:rPr>
              <a:t>, </a:t>
            </a:r>
            <a:r>
              <a:rPr sz="1900" i="1" dirty="0">
                <a:latin typeface="Calibri"/>
                <a:cs typeface="Calibri"/>
              </a:rPr>
              <a:t>N</a:t>
            </a:r>
            <a:r>
              <a:rPr sz="1900" baseline="-19097" dirty="0">
                <a:latin typeface="Calibri"/>
                <a:cs typeface="Calibri"/>
              </a:rPr>
              <a:t>D </a:t>
            </a:r>
            <a:r>
              <a:rPr sz="1900" spc="-4" dirty="0">
                <a:latin typeface="Calibri"/>
                <a:cs typeface="Calibri"/>
              </a:rPr>
              <a:t>or </a:t>
            </a:r>
            <a:r>
              <a:rPr sz="1900" i="1" spc="-4" dirty="0">
                <a:latin typeface="Calibri"/>
                <a:cs typeface="Calibri"/>
              </a:rPr>
              <a:t>N</a:t>
            </a:r>
            <a:r>
              <a:rPr sz="1900" spc="-6" baseline="-19097" dirty="0">
                <a:latin typeface="Calibri"/>
                <a:cs typeface="Calibri"/>
              </a:rPr>
              <a:t>8</a:t>
            </a:r>
            <a:r>
              <a:rPr sz="1900" spc="-4" dirty="0">
                <a:latin typeface="Calibri"/>
                <a:cs typeface="Calibri"/>
              </a:rPr>
              <a:t>),</a:t>
            </a:r>
            <a:r>
              <a:rPr sz="1900" spc="-155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and</a:t>
            </a:r>
            <a:endParaRPr sz="1900">
              <a:latin typeface="Calibri"/>
              <a:cs typeface="Calibri"/>
            </a:endParaRPr>
          </a:p>
          <a:p>
            <a:pPr marL="586039" lvl="1" indent="-181874">
              <a:spcBef>
                <a:spcPts val="175"/>
              </a:spcBef>
              <a:buFont typeface="Arial"/>
              <a:buChar char="•"/>
              <a:tabLst>
                <a:tab pos="586039" algn="l"/>
              </a:tabLst>
            </a:pPr>
            <a:r>
              <a:rPr sz="1900" dirty="0">
                <a:latin typeface="Calibri"/>
                <a:cs typeface="Calibri"/>
              </a:rPr>
              <a:t>Their </a:t>
            </a:r>
            <a:r>
              <a:rPr sz="1900" spc="-8" dirty="0">
                <a:latin typeface="Calibri"/>
                <a:cs typeface="Calibri"/>
              </a:rPr>
              <a:t>intensity </a:t>
            </a:r>
            <a:r>
              <a:rPr sz="1900" spc="-4" dirty="0">
                <a:latin typeface="Calibri"/>
                <a:cs typeface="Calibri"/>
              </a:rPr>
              <a:t>values </a:t>
            </a:r>
            <a:r>
              <a:rPr sz="1900" spc="-12" dirty="0">
                <a:latin typeface="Calibri"/>
                <a:cs typeface="Calibri"/>
              </a:rPr>
              <a:t>are </a:t>
            </a:r>
            <a:r>
              <a:rPr sz="1900" spc="-4" dirty="0">
                <a:latin typeface="Calibri"/>
                <a:cs typeface="Calibri"/>
              </a:rPr>
              <a:t>both in </a:t>
            </a:r>
            <a:r>
              <a:rPr sz="1900" dirty="0">
                <a:latin typeface="Calibri"/>
                <a:cs typeface="Calibri"/>
              </a:rPr>
              <a:t>a </a:t>
            </a:r>
            <a:r>
              <a:rPr sz="1900" spc="-4" dirty="0">
                <a:latin typeface="Calibri"/>
                <a:cs typeface="Calibri"/>
              </a:rPr>
              <a:t>set</a:t>
            </a:r>
            <a:r>
              <a:rPr sz="1900" spc="-40" dirty="0">
                <a:latin typeface="Calibri"/>
                <a:cs typeface="Calibri"/>
              </a:rPr>
              <a:t> </a:t>
            </a:r>
            <a:r>
              <a:rPr sz="1900" dirty="0">
                <a:latin typeface="Calibri"/>
                <a:cs typeface="Calibri"/>
              </a:rPr>
              <a:t>V</a:t>
            </a:r>
            <a:endParaRPr sz="1900">
              <a:latin typeface="Calibri"/>
              <a:cs typeface="Calibri"/>
            </a:endParaRPr>
          </a:p>
          <a:p>
            <a:pPr>
              <a:spcBef>
                <a:spcPts val="16"/>
              </a:spcBef>
            </a:pPr>
            <a:endParaRPr sz="2400">
              <a:latin typeface="Calibri"/>
              <a:cs typeface="Calibri"/>
            </a:endParaRPr>
          </a:p>
          <a:p>
            <a:pPr marL="40416"/>
            <a:r>
              <a:rPr spc="-4" dirty="0">
                <a:latin typeface="Calibri"/>
                <a:cs typeface="Calibri"/>
              </a:rPr>
              <a:t>Let </a:t>
            </a:r>
            <a:r>
              <a:rPr dirty="0">
                <a:latin typeface="Calibri"/>
                <a:cs typeface="Calibri"/>
              </a:rPr>
              <a:t>V = </a:t>
            </a:r>
            <a:r>
              <a:rPr spc="-4" dirty="0">
                <a:latin typeface="Calibri"/>
                <a:cs typeface="Calibri"/>
              </a:rPr>
              <a:t>{1} </a:t>
            </a:r>
            <a:r>
              <a:rPr dirty="0">
                <a:latin typeface="Calibri"/>
                <a:cs typeface="Calibri"/>
              </a:rPr>
              <a:t>and </a:t>
            </a:r>
            <a:r>
              <a:rPr spc="-4" dirty="0">
                <a:latin typeface="Calibri"/>
                <a:cs typeface="Calibri"/>
              </a:rPr>
              <a:t>use N</a:t>
            </a:r>
            <a:r>
              <a:rPr spc="-6" baseline="-20833" dirty="0">
                <a:latin typeface="Calibri"/>
                <a:cs typeface="Calibri"/>
              </a:rPr>
              <a:t>8</a:t>
            </a:r>
            <a:r>
              <a:rPr spc="60" baseline="-20833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neighbor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5147280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Three </a:t>
            </a: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types of</a:t>
            </a:r>
            <a:r>
              <a:rPr sz="3400" b="0" spc="-24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Adjacency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4938" y="1160754"/>
            <a:ext cx="5125340" cy="3703282"/>
          </a:xfrm>
          <a:prstGeom prst="rect">
            <a:avLst/>
          </a:prstGeom>
        </p:spPr>
        <p:txBody>
          <a:bodyPr vert="horz" wrap="square" lIns="0" tIns="53047" rIns="0" bIns="0" rtlCol="0">
            <a:spAutoFit/>
          </a:bodyPr>
          <a:lstStyle/>
          <a:p>
            <a:pPr marL="212187" indent="-181874">
              <a:spcBef>
                <a:spcPts val="418"/>
              </a:spcBef>
              <a:buFont typeface="Arial"/>
              <a:buChar char="•"/>
              <a:tabLst>
                <a:tab pos="212187" algn="l"/>
              </a:tabLst>
            </a:pPr>
            <a:r>
              <a:rPr sz="1900" b="1" spc="-4" dirty="0">
                <a:latin typeface="Calibri"/>
                <a:cs typeface="Calibri"/>
              </a:rPr>
              <a:t>4-adjacency</a:t>
            </a:r>
            <a:endParaRPr sz="1900">
              <a:latin typeface="Calibri"/>
              <a:cs typeface="Calibri"/>
            </a:endParaRPr>
          </a:p>
          <a:p>
            <a:pPr marL="575935" lvl="1" indent="-182379">
              <a:spcBef>
                <a:spcPts val="278"/>
              </a:spcBef>
              <a:buFont typeface="Arial"/>
              <a:buChar char="•"/>
              <a:tabLst>
                <a:tab pos="575430" algn="l"/>
                <a:tab pos="575935" algn="l"/>
              </a:tabLst>
            </a:pPr>
            <a:r>
              <a:rPr sz="1600" i="1" spc="-4" dirty="0">
                <a:latin typeface="Calibri"/>
                <a:cs typeface="Calibri"/>
              </a:rPr>
              <a:t>p, </a:t>
            </a:r>
            <a:r>
              <a:rPr sz="1600" i="1" dirty="0">
                <a:latin typeface="Calibri"/>
                <a:cs typeface="Calibri"/>
              </a:rPr>
              <a:t>q </a:t>
            </a:r>
            <a:r>
              <a:rPr sz="1600" dirty="0">
                <a:latin typeface="MS Mincho"/>
                <a:cs typeface="MS Mincho"/>
              </a:rPr>
              <a:t>∈</a:t>
            </a:r>
            <a:r>
              <a:rPr sz="1600" spc="-450" dirty="0">
                <a:latin typeface="MS Mincho"/>
                <a:cs typeface="MS Mincho"/>
              </a:rPr>
              <a:t> </a:t>
            </a:r>
            <a:r>
              <a:rPr sz="1600" i="1" dirty="0">
                <a:latin typeface="Calibri"/>
                <a:cs typeface="Calibri"/>
              </a:rPr>
              <a:t>V</a:t>
            </a:r>
            <a:endParaRPr sz="1600">
              <a:latin typeface="Calibri"/>
              <a:cs typeface="Calibri"/>
            </a:endParaRPr>
          </a:p>
          <a:p>
            <a:pPr marL="575935" lvl="1" indent="-182379">
              <a:spcBef>
                <a:spcPts val="187"/>
              </a:spcBef>
              <a:buFont typeface="Arial"/>
              <a:buChar char="•"/>
              <a:tabLst>
                <a:tab pos="575430" algn="l"/>
                <a:tab pos="575935" algn="l"/>
              </a:tabLst>
            </a:pPr>
            <a:r>
              <a:rPr sz="1600" i="1" dirty="0">
                <a:latin typeface="Calibri"/>
                <a:cs typeface="Calibri"/>
              </a:rPr>
              <a:t>q </a:t>
            </a:r>
            <a:r>
              <a:rPr sz="1600" dirty="0">
                <a:latin typeface="MS Mincho"/>
                <a:cs typeface="MS Mincho"/>
              </a:rPr>
              <a:t>∈</a:t>
            </a:r>
            <a:r>
              <a:rPr sz="1600" spc="-450" dirty="0">
                <a:latin typeface="MS Mincho"/>
                <a:cs typeface="MS Mincho"/>
              </a:rPr>
              <a:t> </a:t>
            </a:r>
            <a:r>
              <a:rPr sz="1600" i="1" dirty="0">
                <a:latin typeface="Calibri"/>
                <a:cs typeface="Calibri"/>
              </a:rPr>
              <a:t>N</a:t>
            </a:r>
            <a:r>
              <a:rPr sz="1600" baseline="-19230" dirty="0">
                <a:latin typeface="Calibri"/>
                <a:cs typeface="Calibri"/>
              </a:rPr>
              <a:t>4</a:t>
            </a:r>
            <a:r>
              <a:rPr sz="1600" dirty="0">
                <a:latin typeface="Calibri"/>
                <a:cs typeface="Calibri"/>
              </a:rPr>
              <a:t>(</a:t>
            </a:r>
            <a:r>
              <a:rPr sz="1600" i="1" dirty="0">
                <a:latin typeface="Calibri"/>
                <a:cs typeface="Calibri"/>
              </a:rPr>
              <a:t>p</a:t>
            </a:r>
            <a:r>
              <a:rPr sz="1600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  <a:p>
            <a:pPr marL="212187" indent="-181874">
              <a:spcBef>
                <a:spcPts val="131"/>
              </a:spcBef>
              <a:buFont typeface="Arial"/>
              <a:buChar char="•"/>
              <a:tabLst>
                <a:tab pos="212187" algn="l"/>
              </a:tabLst>
            </a:pPr>
            <a:r>
              <a:rPr sz="1900" b="1" spc="-4" dirty="0">
                <a:latin typeface="Calibri"/>
                <a:cs typeface="Calibri"/>
              </a:rPr>
              <a:t>8-adjacency</a:t>
            </a:r>
            <a:endParaRPr sz="1900">
              <a:latin typeface="Calibri"/>
              <a:cs typeface="Calibri"/>
            </a:endParaRPr>
          </a:p>
          <a:p>
            <a:pPr marL="575935" lvl="1" indent="-182379">
              <a:spcBef>
                <a:spcPts val="255"/>
              </a:spcBef>
              <a:buFont typeface="Arial"/>
              <a:buChar char="•"/>
              <a:tabLst>
                <a:tab pos="575430" algn="l"/>
                <a:tab pos="575935" algn="l"/>
              </a:tabLst>
            </a:pPr>
            <a:r>
              <a:rPr sz="1600" i="1" spc="-4" dirty="0">
                <a:latin typeface="Calibri"/>
                <a:cs typeface="Calibri"/>
              </a:rPr>
              <a:t>p, </a:t>
            </a:r>
            <a:r>
              <a:rPr sz="1600" i="1" dirty="0">
                <a:latin typeface="Calibri"/>
                <a:cs typeface="Calibri"/>
              </a:rPr>
              <a:t>q </a:t>
            </a:r>
            <a:r>
              <a:rPr sz="1600" dirty="0">
                <a:latin typeface="MS Mincho"/>
                <a:cs typeface="MS Mincho"/>
              </a:rPr>
              <a:t>∈</a:t>
            </a:r>
            <a:r>
              <a:rPr sz="1600" spc="-450" dirty="0">
                <a:latin typeface="MS Mincho"/>
                <a:cs typeface="MS Mincho"/>
              </a:rPr>
              <a:t> </a:t>
            </a:r>
            <a:r>
              <a:rPr sz="1600" i="1" dirty="0">
                <a:latin typeface="Calibri"/>
                <a:cs typeface="Calibri"/>
              </a:rPr>
              <a:t>V</a:t>
            </a:r>
            <a:endParaRPr sz="1600">
              <a:latin typeface="Calibri"/>
              <a:cs typeface="Calibri"/>
            </a:endParaRPr>
          </a:p>
          <a:p>
            <a:pPr marL="575935" lvl="1" indent="-182379">
              <a:spcBef>
                <a:spcPts val="215"/>
              </a:spcBef>
              <a:buFont typeface="Arial"/>
              <a:buChar char="•"/>
              <a:tabLst>
                <a:tab pos="575430" algn="l"/>
                <a:tab pos="575935" algn="l"/>
              </a:tabLst>
            </a:pPr>
            <a:r>
              <a:rPr sz="1600" i="1" dirty="0">
                <a:latin typeface="Calibri"/>
                <a:cs typeface="Calibri"/>
              </a:rPr>
              <a:t>q </a:t>
            </a:r>
            <a:r>
              <a:rPr sz="1600" dirty="0">
                <a:latin typeface="MS Mincho"/>
                <a:cs typeface="MS Mincho"/>
              </a:rPr>
              <a:t>∈</a:t>
            </a:r>
            <a:r>
              <a:rPr sz="1600" spc="-450" dirty="0">
                <a:latin typeface="MS Mincho"/>
                <a:cs typeface="MS Mincho"/>
              </a:rPr>
              <a:t> </a:t>
            </a:r>
            <a:r>
              <a:rPr sz="1600" i="1" dirty="0">
                <a:latin typeface="Calibri"/>
                <a:cs typeface="Calibri"/>
              </a:rPr>
              <a:t>N</a:t>
            </a:r>
            <a:r>
              <a:rPr sz="1600" baseline="-19230" dirty="0">
                <a:latin typeface="Calibri"/>
                <a:cs typeface="Calibri"/>
              </a:rPr>
              <a:t>8</a:t>
            </a:r>
            <a:r>
              <a:rPr sz="1600" dirty="0">
                <a:latin typeface="Calibri"/>
                <a:cs typeface="Calibri"/>
              </a:rPr>
              <a:t>(</a:t>
            </a:r>
            <a:r>
              <a:rPr sz="1600" i="1" dirty="0">
                <a:latin typeface="Calibri"/>
                <a:cs typeface="Calibri"/>
              </a:rPr>
              <a:t>p</a:t>
            </a:r>
            <a:r>
              <a:rPr sz="1600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  <a:p>
            <a:pPr marL="212187" indent="-181874">
              <a:spcBef>
                <a:spcPts val="103"/>
              </a:spcBef>
              <a:buFont typeface="Arial"/>
              <a:buChar char="•"/>
              <a:tabLst>
                <a:tab pos="212187" algn="l"/>
              </a:tabLst>
            </a:pPr>
            <a:r>
              <a:rPr sz="1900" b="1" spc="-4" dirty="0">
                <a:latin typeface="Calibri"/>
                <a:cs typeface="Calibri"/>
              </a:rPr>
              <a:t>m-adjacency </a:t>
            </a:r>
            <a:r>
              <a:rPr sz="1900" b="1" spc="-12" dirty="0">
                <a:latin typeface="Calibri"/>
                <a:cs typeface="Calibri"/>
              </a:rPr>
              <a:t>(mixed </a:t>
            </a:r>
            <a:r>
              <a:rPr sz="1900" b="1" spc="-4" dirty="0">
                <a:latin typeface="Calibri"/>
                <a:cs typeface="Calibri"/>
              </a:rPr>
              <a:t>adjacency)</a:t>
            </a:r>
            <a:endParaRPr sz="1900">
              <a:latin typeface="Calibri"/>
              <a:cs typeface="Calibri"/>
            </a:endParaRPr>
          </a:p>
          <a:p>
            <a:pPr marL="575935" lvl="1" indent="-182379">
              <a:spcBef>
                <a:spcPts val="255"/>
              </a:spcBef>
              <a:buFont typeface="Arial"/>
              <a:buChar char="•"/>
              <a:tabLst>
                <a:tab pos="575430" algn="l"/>
                <a:tab pos="575935" algn="l"/>
              </a:tabLst>
            </a:pPr>
            <a:r>
              <a:rPr sz="1600" i="1" spc="-4" dirty="0">
                <a:latin typeface="Calibri"/>
                <a:cs typeface="Calibri"/>
              </a:rPr>
              <a:t>p, </a:t>
            </a:r>
            <a:r>
              <a:rPr sz="1600" i="1" dirty="0">
                <a:latin typeface="Calibri"/>
                <a:cs typeface="Calibri"/>
              </a:rPr>
              <a:t>q </a:t>
            </a:r>
            <a:r>
              <a:rPr sz="1600" dirty="0">
                <a:latin typeface="MS Mincho"/>
                <a:cs typeface="MS Mincho"/>
              </a:rPr>
              <a:t>∈</a:t>
            </a:r>
            <a:r>
              <a:rPr sz="1600" spc="-450" dirty="0">
                <a:latin typeface="MS Mincho"/>
                <a:cs typeface="MS Mincho"/>
              </a:rPr>
              <a:t> </a:t>
            </a:r>
            <a:r>
              <a:rPr sz="1600" i="1" dirty="0">
                <a:latin typeface="Calibri"/>
                <a:cs typeface="Calibri"/>
              </a:rPr>
              <a:t>V</a:t>
            </a:r>
            <a:endParaRPr sz="1600">
              <a:latin typeface="Calibri"/>
              <a:cs typeface="Calibri"/>
            </a:endParaRPr>
          </a:p>
          <a:p>
            <a:pPr marL="575935" lvl="1" indent="-182379">
              <a:spcBef>
                <a:spcPts val="215"/>
              </a:spcBef>
              <a:buFont typeface="Arial"/>
              <a:buChar char="•"/>
              <a:tabLst>
                <a:tab pos="575430" algn="l"/>
                <a:tab pos="575935" algn="l"/>
              </a:tabLst>
            </a:pPr>
            <a:r>
              <a:rPr sz="1600" i="1" dirty="0">
                <a:latin typeface="Calibri"/>
                <a:cs typeface="Calibri"/>
              </a:rPr>
              <a:t>q </a:t>
            </a:r>
            <a:r>
              <a:rPr sz="1600" dirty="0">
                <a:latin typeface="MS Mincho"/>
                <a:cs typeface="MS Mincho"/>
              </a:rPr>
              <a:t>∈</a:t>
            </a:r>
            <a:r>
              <a:rPr sz="1600" spc="-450" dirty="0">
                <a:latin typeface="MS Mincho"/>
                <a:cs typeface="MS Mincho"/>
              </a:rPr>
              <a:t> </a:t>
            </a:r>
            <a:r>
              <a:rPr sz="1600" i="1" dirty="0">
                <a:latin typeface="Calibri"/>
                <a:cs typeface="Calibri"/>
              </a:rPr>
              <a:t>N</a:t>
            </a:r>
            <a:r>
              <a:rPr sz="1600" baseline="-19230" dirty="0">
                <a:latin typeface="Calibri"/>
                <a:cs typeface="Calibri"/>
              </a:rPr>
              <a:t>4</a:t>
            </a:r>
            <a:r>
              <a:rPr sz="1600" dirty="0">
                <a:latin typeface="Calibri"/>
                <a:cs typeface="Calibri"/>
              </a:rPr>
              <a:t>(</a:t>
            </a:r>
            <a:r>
              <a:rPr sz="1600" i="1" dirty="0">
                <a:latin typeface="Calibri"/>
                <a:cs typeface="Calibri"/>
              </a:rPr>
              <a:t>p</a:t>
            </a:r>
            <a:r>
              <a:rPr sz="1600" dirty="0">
                <a:latin typeface="Calibri"/>
                <a:cs typeface="Calibri"/>
              </a:rPr>
              <a:t>) </a:t>
            </a:r>
            <a:r>
              <a:rPr sz="1600" b="1" spc="-4" dirty="0">
                <a:solidFill>
                  <a:srgbClr val="70AD47"/>
                </a:solidFill>
                <a:latin typeface="Calibri"/>
                <a:cs typeface="Calibri"/>
              </a:rPr>
              <a:t>or</a:t>
            </a:r>
            <a:endParaRPr sz="1600">
              <a:latin typeface="Calibri"/>
              <a:cs typeface="Calibri"/>
            </a:endParaRPr>
          </a:p>
          <a:p>
            <a:pPr marL="575935" lvl="1" indent="-182379">
              <a:spcBef>
                <a:spcPts val="211"/>
              </a:spcBef>
              <a:buFont typeface="Arial"/>
              <a:buChar char="•"/>
              <a:tabLst>
                <a:tab pos="575430" algn="l"/>
                <a:tab pos="575935" algn="l"/>
              </a:tabLst>
            </a:pPr>
            <a:r>
              <a:rPr sz="1600" i="1" dirty="0">
                <a:latin typeface="Calibri"/>
                <a:cs typeface="Calibri"/>
              </a:rPr>
              <a:t>q </a:t>
            </a:r>
            <a:r>
              <a:rPr sz="1600" dirty="0">
                <a:latin typeface="MS Mincho"/>
                <a:cs typeface="MS Mincho"/>
              </a:rPr>
              <a:t>∈</a:t>
            </a:r>
            <a:r>
              <a:rPr sz="1600" spc="-473" dirty="0">
                <a:latin typeface="MS Mincho"/>
                <a:cs typeface="MS Mincho"/>
              </a:rPr>
              <a:t> </a:t>
            </a:r>
            <a:r>
              <a:rPr sz="1600" i="1" dirty="0">
                <a:latin typeface="Calibri"/>
                <a:cs typeface="Calibri"/>
              </a:rPr>
              <a:t>N</a:t>
            </a:r>
            <a:r>
              <a:rPr sz="1600" baseline="-19230" dirty="0">
                <a:latin typeface="Calibri"/>
                <a:cs typeface="Calibri"/>
              </a:rPr>
              <a:t>D</a:t>
            </a:r>
            <a:r>
              <a:rPr sz="1600" dirty="0">
                <a:latin typeface="Calibri"/>
                <a:cs typeface="Calibri"/>
              </a:rPr>
              <a:t>(</a:t>
            </a:r>
            <a:r>
              <a:rPr sz="1600" i="1" dirty="0">
                <a:latin typeface="Calibri"/>
                <a:cs typeface="Calibri"/>
              </a:rPr>
              <a:t>p</a:t>
            </a:r>
            <a:r>
              <a:rPr sz="1600" dirty="0">
                <a:latin typeface="Calibri"/>
                <a:cs typeface="Calibri"/>
              </a:rPr>
              <a:t>) </a:t>
            </a:r>
            <a:r>
              <a:rPr sz="1600" b="1" dirty="0">
                <a:solidFill>
                  <a:srgbClr val="FF0000"/>
                </a:solidFill>
                <a:latin typeface="Calibri"/>
                <a:cs typeface="Calibri"/>
              </a:rPr>
              <a:t>and </a:t>
            </a:r>
            <a:r>
              <a:rPr sz="1600" i="1" dirty="0">
                <a:latin typeface="Calibri"/>
                <a:cs typeface="Calibri"/>
              </a:rPr>
              <a:t>N</a:t>
            </a:r>
            <a:r>
              <a:rPr sz="1600" baseline="-19230" dirty="0">
                <a:latin typeface="Calibri"/>
                <a:cs typeface="Calibri"/>
              </a:rPr>
              <a:t>4</a:t>
            </a:r>
            <a:r>
              <a:rPr sz="1600" dirty="0">
                <a:latin typeface="Calibri"/>
                <a:cs typeface="Calibri"/>
              </a:rPr>
              <a:t>(</a:t>
            </a:r>
            <a:r>
              <a:rPr sz="1600" i="1" dirty="0">
                <a:latin typeface="Calibri"/>
                <a:cs typeface="Calibri"/>
              </a:rPr>
              <a:t>p</a:t>
            </a:r>
            <a:r>
              <a:rPr sz="1600" dirty="0">
                <a:latin typeface="Calibri"/>
                <a:cs typeface="Calibri"/>
              </a:rPr>
              <a:t>) ∩ </a:t>
            </a:r>
            <a:r>
              <a:rPr sz="1600" i="1" dirty="0">
                <a:latin typeface="Calibri"/>
                <a:cs typeface="Calibri"/>
              </a:rPr>
              <a:t>N</a:t>
            </a:r>
            <a:r>
              <a:rPr sz="1600" baseline="-19230" dirty="0">
                <a:latin typeface="Calibri"/>
                <a:cs typeface="Calibri"/>
              </a:rPr>
              <a:t>4</a:t>
            </a:r>
            <a:r>
              <a:rPr sz="1600" dirty="0">
                <a:latin typeface="Calibri"/>
                <a:cs typeface="Calibri"/>
              </a:rPr>
              <a:t>(</a:t>
            </a:r>
            <a:r>
              <a:rPr sz="1600" i="1" dirty="0">
                <a:latin typeface="Calibri"/>
                <a:cs typeface="Calibri"/>
              </a:rPr>
              <a:t>q</a:t>
            </a:r>
            <a:r>
              <a:rPr sz="1600" dirty="0">
                <a:latin typeface="Calibri"/>
                <a:cs typeface="Calibri"/>
              </a:rPr>
              <a:t>) = </a:t>
            </a:r>
            <a:r>
              <a:rPr sz="1600" dirty="0">
                <a:latin typeface="MS Mincho"/>
                <a:cs typeface="MS Mincho"/>
              </a:rPr>
              <a:t>∅</a:t>
            </a:r>
            <a:endParaRPr sz="1600">
              <a:latin typeface="MS Mincho"/>
              <a:cs typeface="MS Mincho"/>
            </a:endParaRPr>
          </a:p>
          <a:p>
            <a:pPr>
              <a:spcBef>
                <a:spcPts val="48"/>
              </a:spcBef>
            </a:pPr>
            <a:endParaRPr sz="2400">
              <a:latin typeface="MS Mincho"/>
              <a:cs typeface="MS Mincho"/>
            </a:endParaRPr>
          </a:p>
          <a:p>
            <a:pPr marL="1673242" marR="14146">
              <a:lnSpc>
                <a:spcPts val="1695"/>
              </a:lnSpc>
            </a:pPr>
            <a:r>
              <a:rPr dirty="0">
                <a:latin typeface="Calibri"/>
                <a:cs typeface="Calibri"/>
              </a:rPr>
              <a:t>No </a:t>
            </a:r>
            <a:r>
              <a:rPr spc="-12" dirty="0">
                <a:latin typeface="Calibri"/>
                <a:cs typeface="Calibri"/>
              </a:rPr>
              <a:t>pixels </a:t>
            </a:r>
            <a:r>
              <a:rPr spc="-4" dirty="0">
                <a:latin typeface="Calibri"/>
                <a:cs typeface="Calibri"/>
              </a:rPr>
              <a:t>in the set </a:t>
            </a:r>
            <a:r>
              <a:rPr dirty="0">
                <a:latin typeface="Calibri"/>
                <a:cs typeface="Calibri"/>
              </a:rPr>
              <a:t>of 4 </a:t>
            </a:r>
            <a:r>
              <a:rPr spc="-4" dirty="0">
                <a:latin typeface="Calibri"/>
                <a:cs typeface="Calibri"/>
              </a:rPr>
              <a:t>neighbours </a:t>
            </a:r>
            <a:r>
              <a:rPr dirty="0">
                <a:latin typeface="Calibri"/>
                <a:cs typeface="Calibri"/>
              </a:rPr>
              <a:t>of  </a:t>
            </a:r>
            <a:r>
              <a:rPr spc="-4" dirty="0">
                <a:latin typeface="Calibri"/>
                <a:cs typeface="Calibri"/>
              </a:rPr>
              <a:t>both </a:t>
            </a:r>
            <a:r>
              <a:rPr i="1" dirty="0">
                <a:latin typeface="Calibri"/>
                <a:cs typeface="Calibri"/>
              </a:rPr>
              <a:t>p </a:t>
            </a:r>
            <a:r>
              <a:rPr dirty="0">
                <a:latin typeface="Calibri"/>
                <a:cs typeface="Calibri"/>
              </a:rPr>
              <a:t>and </a:t>
            </a:r>
            <a:r>
              <a:rPr i="1" dirty="0">
                <a:latin typeface="Calibri"/>
                <a:cs typeface="Calibri"/>
              </a:rPr>
              <a:t>q </a:t>
            </a:r>
            <a:r>
              <a:rPr spc="-12" dirty="0">
                <a:latin typeface="Calibri"/>
                <a:cs typeface="Calibri"/>
              </a:rPr>
              <a:t>have </a:t>
            </a:r>
            <a:r>
              <a:rPr spc="-8" dirty="0">
                <a:latin typeface="Calibri"/>
                <a:cs typeface="Calibri"/>
              </a:rPr>
              <a:t>values from</a:t>
            </a:r>
            <a:r>
              <a:rPr spc="32" dirty="0">
                <a:latin typeface="Calibri"/>
                <a:cs typeface="Calibri"/>
              </a:rPr>
              <a:t> </a:t>
            </a:r>
            <a:r>
              <a:rPr dirty="0">
                <a:latin typeface="Calibri"/>
                <a:cs typeface="Calibri"/>
              </a:rPr>
              <a:t>V</a:t>
            </a:r>
            <a:endParaRPr>
              <a:latin typeface="Calibri"/>
              <a:cs typeface="Calibri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222377" y="3679864"/>
            <a:ext cx="69285" cy="238613"/>
          </a:xfrm>
          <a:custGeom>
            <a:avLst/>
            <a:gdLst/>
            <a:ahLst/>
            <a:cxnLst/>
            <a:rect l="l" t="t" r="r" b="b"/>
            <a:pathLst>
              <a:path w="76200" h="349885">
                <a:moveTo>
                  <a:pt x="38100" y="0"/>
                </a:moveTo>
                <a:lnTo>
                  <a:pt x="0" y="76200"/>
                </a:lnTo>
                <a:lnTo>
                  <a:pt x="33865" y="76200"/>
                </a:lnTo>
                <a:lnTo>
                  <a:pt x="33865" y="349694"/>
                </a:lnTo>
                <a:lnTo>
                  <a:pt x="42331" y="349694"/>
                </a:lnTo>
                <a:lnTo>
                  <a:pt x="42332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4472C4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3" y="422421"/>
            <a:ext cx="3945767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What </a:t>
            </a:r>
            <a:r>
              <a:rPr sz="3400" b="0" spc="36" dirty="0">
                <a:solidFill>
                  <a:srgbClr val="000000"/>
                </a:solidFill>
                <a:latin typeface="Calibri Light"/>
                <a:cs typeface="Calibri Light"/>
              </a:rPr>
              <a:t>is</a:t>
            </a:r>
            <a:r>
              <a:rPr sz="3400" b="0" spc="-48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adjacency?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194" y="1224246"/>
            <a:ext cx="7023742" cy="666567"/>
          </a:xfrm>
          <a:prstGeom prst="rect">
            <a:avLst/>
          </a:prstGeom>
        </p:spPr>
        <p:txBody>
          <a:bodyPr vert="horz" wrap="square" lIns="0" tIns="50521" rIns="0" bIns="0" rtlCol="0">
            <a:spAutoFit/>
          </a:bodyPr>
          <a:lstStyle/>
          <a:p>
            <a:pPr marL="191978" marR="4042" indent="-181874">
              <a:lnSpc>
                <a:spcPts val="2387"/>
              </a:lnSpc>
              <a:spcBef>
                <a:spcPts val="398"/>
              </a:spcBef>
              <a:buFont typeface="Arial"/>
              <a:buChar char="•"/>
              <a:tabLst>
                <a:tab pos="191978" algn="l"/>
              </a:tabLst>
            </a:pPr>
            <a:r>
              <a:rPr sz="2200" spc="-16" dirty="0">
                <a:latin typeface="Calibri"/>
                <a:cs typeface="Calibri"/>
              </a:rPr>
              <a:t>Mixed </a:t>
            </a:r>
            <a:r>
              <a:rPr sz="2200" spc="-4" dirty="0">
                <a:latin typeface="Calibri"/>
                <a:cs typeface="Calibri"/>
              </a:rPr>
              <a:t>adjacency is </a:t>
            </a:r>
            <a:r>
              <a:rPr sz="2200" spc="-8" dirty="0">
                <a:latin typeface="Calibri"/>
                <a:cs typeface="Calibri"/>
              </a:rPr>
              <a:t>introduced </a:t>
            </a:r>
            <a:r>
              <a:rPr sz="2200" spc="-12" dirty="0">
                <a:latin typeface="Calibri"/>
                <a:cs typeface="Calibri"/>
              </a:rPr>
              <a:t>to </a:t>
            </a:r>
            <a:r>
              <a:rPr sz="2200" spc="-8" dirty="0">
                <a:latin typeface="Calibri"/>
                <a:cs typeface="Calibri"/>
              </a:rPr>
              <a:t>eliminate </a:t>
            </a:r>
            <a:r>
              <a:rPr sz="2200" spc="-4" dirty="0">
                <a:latin typeface="Calibri"/>
                <a:cs typeface="Calibri"/>
              </a:rPr>
              <a:t>multiple  </a:t>
            </a:r>
            <a:r>
              <a:rPr sz="2200" spc="-8" dirty="0">
                <a:latin typeface="Calibri"/>
                <a:cs typeface="Calibri"/>
              </a:rPr>
              <a:t>path </a:t>
            </a:r>
            <a:r>
              <a:rPr sz="2200" spc="-4" dirty="0">
                <a:latin typeface="Calibri"/>
                <a:cs typeface="Calibri"/>
              </a:rPr>
              <a:t>connections </a:t>
            </a:r>
            <a:r>
              <a:rPr sz="2200" spc="-8" dirty="0">
                <a:latin typeface="Calibri"/>
                <a:cs typeface="Calibri"/>
              </a:rPr>
              <a:t>that often </a:t>
            </a:r>
            <a:r>
              <a:rPr sz="2200" spc="-4" dirty="0">
                <a:latin typeface="Calibri"/>
                <a:cs typeface="Calibri"/>
              </a:rPr>
              <a:t>arise with</a:t>
            </a:r>
            <a:r>
              <a:rPr sz="2200" spc="32" dirty="0">
                <a:latin typeface="Calibri"/>
                <a:cs typeface="Calibri"/>
              </a:rPr>
              <a:t> </a:t>
            </a:r>
            <a:r>
              <a:rPr sz="2200" spc="-4" dirty="0">
                <a:latin typeface="Calibri"/>
                <a:cs typeface="Calibri"/>
              </a:rPr>
              <a:t>8-adjacency</a:t>
            </a:r>
            <a:endParaRPr sz="22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46916" y="3550550"/>
            <a:ext cx="1393201" cy="3025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900" b="1" spc="-4" dirty="0">
                <a:latin typeface="Calibri"/>
                <a:cs typeface="Calibri"/>
              </a:rPr>
              <a:t>4-adjacency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886914" y="2602723"/>
            <a:ext cx="0" cy="944059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316359" y="2602723"/>
            <a:ext cx="0" cy="944059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51693" y="2918853"/>
            <a:ext cx="1300244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296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451693" y="3230653"/>
            <a:ext cx="1300244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296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457467" y="2602723"/>
            <a:ext cx="0" cy="944059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45807" y="2602723"/>
            <a:ext cx="0" cy="944059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451693" y="2607053"/>
            <a:ext cx="1300244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296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451693" y="3542452"/>
            <a:ext cx="1300244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296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57467" y="2607054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86914" y="2607054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316360" y="2607054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457467" y="2918854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4020083" y="2926951"/>
            <a:ext cx="163974" cy="3025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90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316360" y="2918854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3457467" y="3230653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886914" y="3230653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4316360" y="3230653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397709" y="3550550"/>
            <a:ext cx="1393201" cy="3025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900" b="1" spc="-4" dirty="0">
                <a:latin typeface="Calibri"/>
                <a:cs typeface="Calibri"/>
              </a:rPr>
              <a:t>8-adjacency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6516351" y="2602723"/>
            <a:ext cx="0" cy="944059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945797" y="2602723"/>
            <a:ext cx="0" cy="944059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081131" y="2918853"/>
            <a:ext cx="1300244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296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6081131" y="3230653"/>
            <a:ext cx="1300244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296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6086905" y="2602723"/>
            <a:ext cx="0" cy="944059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7375243" y="2602723"/>
            <a:ext cx="0" cy="944059"/>
          </a:xfrm>
          <a:custGeom>
            <a:avLst/>
            <a:gdLst/>
            <a:ahLst/>
            <a:cxnLst/>
            <a:rect l="l" t="t" r="r" b="b"/>
            <a:pathLst>
              <a:path h="1384300">
                <a:moveTo>
                  <a:pt x="0" y="0"/>
                </a:moveTo>
                <a:lnTo>
                  <a:pt x="0" y="138430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6081131" y="2607053"/>
            <a:ext cx="1300244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296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6081131" y="3542452"/>
            <a:ext cx="1300244" cy="0"/>
          </a:xfrm>
          <a:custGeom>
            <a:avLst/>
            <a:gdLst/>
            <a:ahLst/>
            <a:cxnLst/>
            <a:rect l="l" t="t" r="r" b="b"/>
            <a:pathLst>
              <a:path w="1430020">
                <a:moveTo>
                  <a:pt x="0" y="0"/>
                </a:moveTo>
                <a:lnTo>
                  <a:pt x="1429627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1" name="object 31"/>
          <p:cNvGraphicFramePr>
            <a:graphicFrameLocks noGrp="1"/>
          </p:cNvGraphicFramePr>
          <p:nvPr/>
        </p:nvGraphicFramePr>
        <p:xfrm>
          <a:off x="900900" y="2602723"/>
          <a:ext cx="1289272" cy="973329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29565"/>
                <a:gridCol w="218824"/>
                <a:gridCol w="210741"/>
                <a:gridCol w="155313"/>
                <a:gridCol w="274829"/>
              </a:tblGrid>
              <a:tr h="311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4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4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9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456" marB="0"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</a:tr>
              <a:tr h="83031">
                <a:tc row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4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FF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L w="38100">
                      <a:solidFill>
                        <a:srgbClr val="FF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</a:tcPr>
                </a:tc>
                <a:tc rowSpan="2"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4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rowSpan="2"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228768">
                <a:tc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ts val="2115"/>
                        </a:lnSpc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24130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 v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  <a:tr h="311799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4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0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4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190"/>
                        </a:spcBef>
                      </a:pPr>
                      <a:r>
                        <a:rPr sz="1600" dirty="0">
                          <a:latin typeface="Calibri"/>
                          <a:cs typeface="Calibri"/>
                        </a:rPr>
                        <a:t>1</a:t>
                      </a:r>
                      <a:endParaRPr sz="1600">
                        <a:latin typeface="Calibri"/>
                        <a:cs typeface="Calibri"/>
                      </a:endParaRPr>
                    </a:p>
                  </a:txBody>
                  <a:tcPr marL="0" marR="0" marT="16456" marB="0">
                    <a:lnL w="19050">
                      <a:solidFill>
                        <a:srgbClr val="000000"/>
                      </a:solidFill>
                      <a:prstDash val="solid"/>
                    </a:lnL>
                    <a:lnR w="19050">
                      <a:solidFill>
                        <a:srgbClr val="000000"/>
                      </a:solidFill>
                      <a:prstDash val="solid"/>
                    </a:lnR>
                    <a:lnT w="19050">
                      <a:solidFill>
                        <a:srgbClr val="000000"/>
                      </a:solidFill>
                      <a:prstDash val="solid"/>
                    </a:lnT>
                    <a:lnB w="19050">
                      <a:solidFill>
                        <a:srgbClr val="000000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</a:tr>
            </a:tbl>
          </a:graphicData>
        </a:graphic>
      </p:graphicFrame>
      <p:sp>
        <p:nvSpPr>
          <p:cNvPr id="32" name="object 32"/>
          <p:cNvSpPr txBox="1"/>
          <p:nvPr/>
        </p:nvSpPr>
        <p:spPr>
          <a:xfrm>
            <a:off x="6086905" y="2607054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6516351" y="2607054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7078966" y="2615152"/>
            <a:ext cx="163974" cy="3025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90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086905" y="2918854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649520" y="2926951"/>
            <a:ext cx="163974" cy="3025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90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6945797" y="2918854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086905" y="3230653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6516351" y="3230653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0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6945797" y="3230653"/>
            <a:ext cx="429565" cy="311799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19198" rIns="0" bIns="0" rtlCol="0">
            <a:spAutoFit/>
          </a:bodyPr>
          <a:lstStyle/>
          <a:p>
            <a:pPr algn="ctr">
              <a:spcBef>
                <a:spcPts val="151"/>
              </a:spcBef>
            </a:pPr>
            <a:r>
              <a:rPr sz="1900" dirty="0">
                <a:latin typeface="Calibri"/>
                <a:cs typeface="Calibri"/>
              </a:rPr>
              <a:t>1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986008" y="3550550"/>
            <a:ext cx="1475765" cy="3025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900" b="1" i="1" spc="-4" dirty="0">
                <a:latin typeface="Calibri"/>
                <a:cs typeface="Calibri"/>
              </a:rPr>
              <a:t>m</a:t>
            </a:r>
            <a:r>
              <a:rPr sz="1900" b="1" spc="-4" dirty="0">
                <a:latin typeface="Calibri"/>
                <a:cs typeface="Calibri"/>
              </a:rPr>
              <a:t>-adjacency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4174990" y="2782391"/>
            <a:ext cx="297347" cy="0"/>
          </a:xfrm>
          <a:custGeom>
            <a:avLst/>
            <a:gdLst/>
            <a:ahLst/>
            <a:cxnLst/>
            <a:rect l="l" t="t" r="r" b="b"/>
            <a:pathLst>
              <a:path w="327025">
                <a:moveTo>
                  <a:pt x="0" y="0"/>
                </a:moveTo>
                <a:lnTo>
                  <a:pt x="326908" y="1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106393" y="2870304"/>
            <a:ext cx="0" cy="131649"/>
          </a:xfrm>
          <a:custGeom>
            <a:avLst/>
            <a:gdLst/>
            <a:ahLst/>
            <a:cxnLst/>
            <a:rect l="l" t="t" r="r" b="b"/>
            <a:pathLst>
              <a:path h="193039">
                <a:moveTo>
                  <a:pt x="0" y="0"/>
                </a:moveTo>
                <a:lnTo>
                  <a:pt x="1" y="19294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106393" y="3209489"/>
            <a:ext cx="366054" cy="190977"/>
          </a:xfrm>
          <a:custGeom>
            <a:avLst/>
            <a:gdLst/>
            <a:ahLst/>
            <a:cxnLst/>
            <a:rect l="l" t="t" r="r" b="b"/>
            <a:pathLst>
              <a:path w="402589" h="280035">
                <a:moveTo>
                  <a:pt x="0" y="0"/>
                </a:moveTo>
                <a:lnTo>
                  <a:pt x="402350" y="279783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174990" y="2870305"/>
            <a:ext cx="297347" cy="194009"/>
          </a:xfrm>
          <a:custGeom>
            <a:avLst/>
            <a:gdLst/>
            <a:ahLst/>
            <a:cxnLst/>
            <a:rect l="l" t="t" r="r" b="b"/>
            <a:pathLst>
              <a:path w="327025" h="284479">
                <a:moveTo>
                  <a:pt x="0" y="284318"/>
                </a:moveTo>
                <a:lnTo>
                  <a:pt x="326908" y="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789847" y="2780857"/>
            <a:ext cx="297347" cy="0"/>
          </a:xfrm>
          <a:custGeom>
            <a:avLst/>
            <a:gdLst/>
            <a:ahLst/>
            <a:cxnLst/>
            <a:rect l="l" t="t" r="r" b="b"/>
            <a:pathLst>
              <a:path w="327025">
                <a:moveTo>
                  <a:pt x="0" y="0"/>
                </a:moveTo>
                <a:lnTo>
                  <a:pt x="326908" y="1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6721252" y="2868770"/>
            <a:ext cx="0" cy="131649"/>
          </a:xfrm>
          <a:custGeom>
            <a:avLst/>
            <a:gdLst/>
            <a:ahLst/>
            <a:cxnLst/>
            <a:rect l="l" t="t" r="r" b="b"/>
            <a:pathLst>
              <a:path h="193039">
                <a:moveTo>
                  <a:pt x="0" y="0"/>
                </a:moveTo>
                <a:lnTo>
                  <a:pt x="1" y="192940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21252" y="3207954"/>
            <a:ext cx="366054" cy="190977"/>
          </a:xfrm>
          <a:custGeom>
            <a:avLst/>
            <a:gdLst/>
            <a:ahLst/>
            <a:cxnLst/>
            <a:rect l="l" t="t" r="r" b="b"/>
            <a:pathLst>
              <a:path w="402590" h="280035">
                <a:moveTo>
                  <a:pt x="0" y="0"/>
                </a:moveTo>
                <a:lnTo>
                  <a:pt x="402350" y="279783"/>
                </a:lnTo>
              </a:path>
            </a:pathLst>
          </a:custGeom>
          <a:ln w="28575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3" y="422421"/>
            <a:ext cx="937654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-12" dirty="0">
                <a:solidFill>
                  <a:srgbClr val="000000"/>
                </a:solidFill>
                <a:latin typeface="Calibri Light"/>
                <a:cs typeface="Calibri Light"/>
              </a:rPr>
              <a:t>P</a:t>
            </a:r>
            <a:r>
              <a:rPr sz="3400" b="0" spc="24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th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1515" y="2900486"/>
            <a:ext cx="3519666" cy="1457715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30312" marR="24250" algn="just">
              <a:lnSpc>
                <a:spcPct val="112200"/>
              </a:lnSpc>
              <a:spcBef>
                <a:spcPts val="80"/>
              </a:spcBef>
            </a:pPr>
            <a:r>
              <a:rPr sz="2100" dirty="0">
                <a:latin typeface="Calibri"/>
                <a:cs typeface="Calibri"/>
              </a:rPr>
              <a:t>(</a:t>
            </a:r>
            <a:r>
              <a:rPr sz="2100" i="1" dirty="0">
                <a:latin typeface="Calibri"/>
                <a:cs typeface="Calibri"/>
              </a:rPr>
              <a:t>x</a:t>
            </a:r>
            <a:r>
              <a:rPr sz="2000" baseline="-21241" dirty="0">
                <a:latin typeface="Calibri"/>
                <a:cs typeface="Calibri"/>
              </a:rPr>
              <a:t>0</a:t>
            </a:r>
            <a:r>
              <a:rPr sz="2100" dirty="0">
                <a:latin typeface="Calibri"/>
                <a:cs typeface="Calibri"/>
              </a:rPr>
              <a:t>, </a:t>
            </a:r>
            <a:r>
              <a:rPr sz="2100" i="1" dirty="0">
                <a:latin typeface="Calibri"/>
                <a:cs typeface="Calibri"/>
              </a:rPr>
              <a:t>y</a:t>
            </a:r>
            <a:r>
              <a:rPr sz="2000" baseline="-21241" dirty="0">
                <a:latin typeface="Calibri"/>
                <a:cs typeface="Calibri"/>
              </a:rPr>
              <a:t>0</a:t>
            </a:r>
            <a:r>
              <a:rPr sz="2100" dirty="0">
                <a:latin typeface="Calibri"/>
                <a:cs typeface="Calibri"/>
              </a:rPr>
              <a:t>) = </a:t>
            </a:r>
            <a:r>
              <a:rPr sz="2100" spc="-4" dirty="0">
                <a:latin typeface="Calibri"/>
                <a:cs typeface="Calibri"/>
              </a:rPr>
              <a:t>(</a:t>
            </a:r>
            <a:r>
              <a:rPr sz="2100" i="1" spc="-4" dirty="0">
                <a:latin typeface="Calibri"/>
                <a:cs typeface="Calibri"/>
              </a:rPr>
              <a:t>x</a:t>
            </a:r>
            <a:r>
              <a:rPr sz="2100" spc="-4" dirty="0">
                <a:latin typeface="Calibri"/>
                <a:cs typeface="Calibri"/>
              </a:rPr>
              <a:t>, </a:t>
            </a:r>
            <a:r>
              <a:rPr sz="2100" i="1" spc="-4" dirty="0">
                <a:latin typeface="Calibri"/>
                <a:cs typeface="Calibri"/>
              </a:rPr>
              <a:t>y</a:t>
            </a:r>
            <a:r>
              <a:rPr sz="2100" spc="-4" dirty="0">
                <a:latin typeface="Calibri"/>
                <a:cs typeface="Calibri"/>
              </a:rPr>
              <a:t>), </a:t>
            </a:r>
            <a:r>
              <a:rPr sz="2100" dirty="0">
                <a:latin typeface="Calibri"/>
                <a:cs typeface="Calibri"/>
              </a:rPr>
              <a:t>(</a:t>
            </a:r>
            <a:r>
              <a:rPr sz="2100" i="1" dirty="0">
                <a:latin typeface="Calibri"/>
                <a:cs typeface="Calibri"/>
              </a:rPr>
              <a:t>x</a:t>
            </a:r>
            <a:r>
              <a:rPr sz="2000" i="1" baseline="-21241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, </a:t>
            </a:r>
            <a:r>
              <a:rPr sz="2100" i="1" dirty="0">
                <a:latin typeface="Calibri"/>
                <a:cs typeface="Calibri"/>
              </a:rPr>
              <a:t>y</a:t>
            </a:r>
            <a:r>
              <a:rPr sz="2000" i="1" baseline="-21241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) = </a:t>
            </a:r>
            <a:r>
              <a:rPr sz="2100" spc="-4" dirty="0">
                <a:latin typeface="Calibri"/>
                <a:cs typeface="Calibri"/>
              </a:rPr>
              <a:t>(</a:t>
            </a:r>
            <a:r>
              <a:rPr sz="2100" i="1" spc="-4" dirty="0">
                <a:latin typeface="Calibri"/>
                <a:cs typeface="Calibri"/>
              </a:rPr>
              <a:t>s</a:t>
            </a:r>
            <a:r>
              <a:rPr sz="2100" spc="-4" dirty="0">
                <a:latin typeface="Calibri"/>
                <a:cs typeface="Calibri"/>
              </a:rPr>
              <a:t>, </a:t>
            </a:r>
            <a:r>
              <a:rPr sz="2100" i="1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)  </a:t>
            </a:r>
            <a:r>
              <a:rPr sz="2100" spc="-4" dirty="0">
                <a:latin typeface="Calibri"/>
                <a:cs typeface="Calibri"/>
              </a:rPr>
              <a:t>(</a:t>
            </a:r>
            <a:r>
              <a:rPr sz="2100" i="1" spc="-4" dirty="0">
                <a:latin typeface="Calibri"/>
                <a:cs typeface="Calibri"/>
              </a:rPr>
              <a:t>x</a:t>
            </a:r>
            <a:r>
              <a:rPr sz="2000" i="1" spc="-6" baseline="-21241" dirty="0">
                <a:latin typeface="Calibri"/>
                <a:cs typeface="Calibri"/>
              </a:rPr>
              <a:t>i</a:t>
            </a:r>
            <a:r>
              <a:rPr sz="2100" spc="-4" dirty="0">
                <a:latin typeface="Calibri"/>
                <a:cs typeface="Calibri"/>
              </a:rPr>
              <a:t>, </a:t>
            </a:r>
            <a:r>
              <a:rPr sz="2100" i="1" dirty="0">
                <a:latin typeface="Calibri"/>
                <a:cs typeface="Calibri"/>
              </a:rPr>
              <a:t>y</a:t>
            </a:r>
            <a:r>
              <a:rPr sz="2000" i="1" baseline="-21241" dirty="0">
                <a:latin typeface="Calibri"/>
                <a:cs typeface="Calibri"/>
              </a:rPr>
              <a:t>i</a:t>
            </a:r>
            <a:r>
              <a:rPr sz="2100" dirty="0">
                <a:latin typeface="Calibri"/>
                <a:cs typeface="Calibri"/>
              </a:rPr>
              <a:t>) is </a:t>
            </a:r>
            <a:r>
              <a:rPr sz="2100" spc="-8" dirty="0">
                <a:latin typeface="Calibri"/>
                <a:cs typeface="Calibri"/>
              </a:rPr>
              <a:t>adjacent to </a:t>
            </a:r>
            <a:r>
              <a:rPr sz="2100" dirty="0">
                <a:latin typeface="Calibri"/>
                <a:cs typeface="Calibri"/>
              </a:rPr>
              <a:t>(</a:t>
            </a:r>
            <a:r>
              <a:rPr sz="2100" i="1" dirty="0">
                <a:latin typeface="Calibri"/>
                <a:cs typeface="Calibri"/>
              </a:rPr>
              <a:t>x</a:t>
            </a:r>
            <a:r>
              <a:rPr sz="2000" i="1" baseline="-21241" dirty="0">
                <a:latin typeface="Calibri"/>
                <a:cs typeface="Calibri"/>
              </a:rPr>
              <a:t>i</a:t>
            </a:r>
            <a:r>
              <a:rPr sz="2000" baseline="-21241" dirty="0">
                <a:latin typeface="Calibri"/>
                <a:cs typeface="Calibri"/>
              </a:rPr>
              <a:t>-1</a:t>
            </a:r>
            <a:r>
              <a:rPr sz="2100" dirty="0">
                <a:latin typeface="Calibri"/>
                <a:cs typeface="Calibri"/>
              </a:rPr>
              <a:t>, </a:t>
            </a:r>
            <a:r>
              <a:rPr sz="2100" i="1" dirty="0">
                <a:latin typeface="Calibri"/>
                <a:cs typeface="Calibri"/>
              </a:rPr>
              <a:t>y</a:t>
            </a:r>
            <a:r>
              <a:rPr sz="2000" i="1" baseline="-21241" dirty="0">
                <a:latin typeface="Calibri"/>
                <a:cs typeface="Calibri"/>
              </a:rPr>
              <a:t>i</a:t>
            </a:r>
            <a:r>
              <a:rPr sz="2000" baseline="-21241" dirty="0">
                <a:latin typeface="Calibri"/>
                <a:cs typeface="Calibri"/>
              </a:rPr>
              <a:t>-1</a:t>
            </a:r>
            <a:r>
              <a:rPr sz="2100" dirty="0">
                <a:latin typeface="Calibri"/>
                <a:cs typeface="Calibri"/>
              </a:rPr>
              <a:t>)  </a:t>
            </a:r>
            <a:r>
              <a:rPr sz="2100" spc="-16" dirty="0">
                <a:latin typeface="Calibri"/>
                <a:cs typeface="Calibri"/>
              </a:rPr>
              <a:t>for </a:t>
            </a:r>
            <a:r>
              <a:rPr sz="2100" dirty="0">
                <a:latin typeface="Calibri"/>
                <a:cs typeface="Calibri"/>
              </a:rPr>
              <a:t>1 ≤ </a:t>
            </a:r>
            <a:r>
              <a:rPr sz="2100" i="1" dirty="0">
                <a:latin typeface="Calibri"/>
                <a:cs typeface="Calibri"/>
              </a:rPr>
              <a:t>i </a:t>
            </a:r>
            <a:r>
              <a:rPr sz="2100" dirty="0">
                <a:latin typeface="Calibri"/>
                <a:cs typeface="Calibri"/>
              </a:rPr>
              <a:t>≤ </a:t>
            </a:r>
            <a:r>
              <a:rPr sz="2100" i="1" dirty="0">
                <a:latin typeface="Calibri"/>
                <a:cs typeface="Calibri"/>
              </a:rPr>
              <a:t>n</a:t>
            </a:r>
            <a:endParaRPr sz="2100">
              <a:latin typeface="Calibri"/>
              <a:cs typeface="Calibri"/>
            </a:endParaRPr>
          </a:p>
          <a:p>
            <a:pPr marL="30312" algn="just">
              <a:spcBef>
                <a:spcPts val="302"/>
              </a:spcBef>
            </a:pPr>
            <a:r>
              <a:rPr sz="2100" dirty="0">
                <a:latin typeface="Calibri"/>
                <a:cs typeface="Calibri"/>
              </a:rPr>
              <a:t>n = </a:t>
            </a:r>
            <a:r>
              <a:rPr sz="2100" spc="-8" dirty="0">
                <a:latin typeface="Calibri"/>
                <a:cs typeface="Calibri"/>
              </a:rPr>
              <a:t>length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path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08551" y="1204022"/>
            <a:ext cx="6634592" cy="1741108"/>
          </a:xfrm>
          <a:prstGeom prst="rect">
            <a:avLst/>
          </a:prstGeom>
        </p:spPr>
        <p:txBody>
          <a:bodyPr vert="horz" wrap="square" lIns="0" tIns="70729" rIns="0" bIns="0" rtlCol="0">
            <a:spAutoFit/>
          </a:bodyPr>
          <a:lstStyle/>
          <a:p>
            <a:pPr marL="222291" marR="34354" indent="-181874">
              <a:lnSpc>
                <a:spcPts val="1989"/>
              </a:lnSpc>
              <a:spcBef>
                <a:spcPts val="557"/>
              </a:spcBef>
              <a:buFont typeface="Arial"/>
              <a:buChar char="•"/>
              <a:tabLst>
                <a:tab pos="222291" algn="l"/>
              </a:tabLst>
            </a:pPr>
            <a:r>
              <a:rPr sz="2100" dirty="0">
                <a:latin typeface="Calibri"/>
                <a:cs typeface="Calibri"/>
              </a:rPr>
              <a:t>A </a:t>
            </a:r>
            <a:r>
              <a:rPr sz="2100" spc="-8" dirty="0">
                <a:latin typeface="Calibri"/>
                <a:cs typeface="Calibri"/>
              </a:rPr>
              <a:t>path </a:t>
            </a:r>
            <a:r>
              <a:rPr sz="2100" spc="-12" dirty="0">
                <a:latin typeface="Calibri"/>
                <a:cs typeface="Calibri"/>
              </a:rPr>
              <a:t>from </a:t>
            </a:r>
            <a:r>
              <a:rPr sz="2100" i="1" spc="-4" dirty="0">
                <a:latin typeface="Calibri"/>
                <a:cs typeface="Calibri"/>
              </a:rPr>
              <a:t>p</a:t>
            </a:r>
            <a:r>
              <a:rPr sz="2100" spc="-4" dirty="0">
                <a:latin typeface="Calibri"/>
                <a:cs typeface="Calibri"/>
              </a:rPr>
              <a:t>(</a:t>
            </a:r>
            <a:r>
              <a:rPr sz="2100" i="1" spc="-4" dirty="0">
                <a:latin typeface="Calibri"/>
                <a:cs typeface="Calibri"/>
              </a:rPr>
              <a:t>x</a:t>
            </a:r>
            <a:r>
              <a:rPr sz="2100" spc="-4" dirty="0">
                <a:latin typeface="Calibri"/>
                <a:cs typeface="Calibri"/>
              </a:rPr>
              <a:t>, </a:t>
            </a:r>
            <a:r>
              <a:rPr sz="2100" i="1" spc="-4" dirty="0">
                <a:latin typeface="Calibri"/>
                <a:cs typeface="Calibri"/>
              </a:rPr>
              <a:t>y</a:t>
            </a:r>
            <a:r>
              <a:rPr sz="2100" spc="-4" dirty="0">
                <a:latin typeface="Calibri"/>
                <a:cs typeface="Calibri"/>
              </a:rPr>
              <a:t>) </a:t>
            </a:r>
            <a:r>
              <a:rPr sz="2100" spc="-8" dirty="0">
                <a:latin typeface="Calibri"/>
                <a:cs typeface="Calibri"/>
              </a:rPr>
              <a:t>to </a:t>
            </a:r>
            <a:r>
              <a:rPr sz="2100" i="1" spc="-4" dirty="0">
                <a:latin typeface="Calibri"/>
                <a:cs typeface="Calibri"/>
              </a:rPr>
              <a:t>q</a:t>
            </a:r>
            <a:r>
              <a:rPr sz="2100" spc="-4" dirty="0">
                <a:latin typeface="Calibri"/>
                <a:cs typeface="Calibri"/>
              </a:rPr>
              <a:t>(</a:t>
            </a:r>
            <a:r>
              <a:rPr sz="2100" i="1" spc="-4" dirty="0">
                <a:latin typeface="Calibri"/>
                <a:cs typeface="Calibri"/>
              </a:rPr>
              <a:t>s</a:t>
            </a:r>
            <a:r>
              <a:rPr sz="2100" spc="-4" dirty="0">
                <a:latin typeface="Calibri"/>
                <a:cs typeface="Calibri"/>
              </a:rPr>
              <a:t>, </a:t>
            </a:r>
            <a:r>
              <a:rPr sz="2100" i="1" dirty="0">
                <a:latin typeface="Calibri"/>
                <a:cs typeface="Calibri"/>
              </a:rPr>
              <a:t>t</a:t>
            </a:r>
            <a:r>
              <a:rPr sz="2100" dirty="0">
                <a:latin typeface="Calibri"/>
                <a:cs typeface="Calibri"/>
              </a:rPr>
              <a:t>) is a </a:t>
            </a:r>
            <a:r>
              <a:rPr sz="2100" spc="-4" dirty="0">
                <a:latin typeface="Calibri"/>
                <a:cs typeface="Calibri"/>
              </a:rPr>
              <a:t>sequence </a:t>
            </a:r>
            <a:r>
              <a:rPr sz="2100" dirty="0">
                <a:latin typeface="Calibri"/>
                <a:cs typeface="Calibri"/>
              </a:rPr>
              <a:t>of </a:t>
            </a:r>
            <a:r>
              <a:rPr sz="2100" spc="-8" dirty="0">
                <a:latin typeface="Calibri"/>
                <a:cs typeface="Calibri"/>
              </a:rPr>
              <a:t>distinct  </a:t>
            </a:r>
            <a:r>
              <a:rPr sz="2100" spc="-12" dirty="0">
                <a:latin typeface="Calibri"/>
                <a:cs typeface="Calibri"/>
              </a:rPr>
              <a:t>pixels</a:t>
            </a:r>
            <a:endParaRPr sz="2100">
              <a:latin typeface="Calibri"/>
              <a:cs typeface="Calibri"/>
            </a:endParaRPr>
          </a:p>
          <a:p>
            <a:pPr>
              <a:spcBef>
                <a:spcPts val="40"/>
              </a:spcBef>
            </a:pPr>
            <a:endParaRPr sz="2500">
              <a:latin typeface="Calibri"/>
              <a:cs typeface="Calibri"/>
            </a:endParaRPr>
          </a:p>
          <a:p>
            <a:pPr marL="767408">
              <a:spcBef>
                <a:spcPts val="4"/>
              </a:spcBef>
            </a:pPr>
            <a:r>
              <a:rPr sz="2100" dirty="0">
                <a:latin typeface="Calibri"/>
                <a:cs typeface="Calibri"/>
              </a:rPr>
              <a:t>(</a:t>
            </a:r>
            <a:r>
              <a:rPr sz="2100" i="1" dirty="0">
                <a:latin typeface="Calibri"/>
                <a:cs typeface="Calibri"/>
              </a:rPr>
              <a:t>x</a:t>
            </a:r>
            <a:r>
              <a:rPr sz="2000" baseline="-21241" dirty="0">
                <a:latin typeface="Calibri"/>
                <a:cs typeface="Calibri"/>
              </a:rPr>
              <a:t>0</a:t>
            </a:r>
            <a:r>
              <a:rPr sz="2100" dirty="0">
                <a:latin typeface="Calibri"/>
                <a:cs typeface="Calibri"/>
              </a:rPr>
              <a:t>, </a:t>
            </a:r>
            <a:r>
              <a:rPr sz="2100" i="1" dirty="0">
                <a:latin typeface="Calibri"/>
                <a:cs typeface="Calibri"/>
              </a:rPr>
              <a:t>y</a:t>
            </a:r>
            <a:r>
              <a:rPr sz="2000" baseline="-21241" dirty="0">
                <a:latin typeface="Calibri"/>
                <a:cs typeface="Calibri"/>
              </a:rPr>
              <a:t>0</a:t>
            </a:r>
            <a:r>
              <a:rPr sz="2100" dirty="0">
                <a:latin typeface="Calibri"/>
                <a:cs typeface="Calibri"/>
              </a:rPr>
              <a:t>), (</a:t>
            </a:r>
            <a:r>
              <a:rPr sz="2100" i="1" dirty="0">
                <a:latin typeface="Calibri"/>
                <a:cs typeface="Calibri"/>
              </a:rPr>
              <a:t>x</a:t>
            </a:r>
            <a:r>
              <a:rPr sz="2000" baseline="-21241" dirty="0">
                <a:latin typeface="Calibri"/>
                <a:cs typeface="Calibri"/>
              </a:rPr>
              <a:t>1</a:t>
            </a:r>
            <a:r>
              <a:rPr sz="2100" dirty="0">
                <a:latin typeface="Calibri"/>
                <a:cs typeface="Calibri"/>
              </a:rPr>
              <a:t>, </a:t>
            </a:r>
            <a:r>
              <a:rPr sz="2100" i="1" dirty="0">
                <a:latin typeface="Calibri"/>
                <a:cs typeface="Calibri"/>
              </a:rPr>
              <a:t>y</a:t>
            </a:r>
            <a:r>
              <a:rPr sz="2000" baseline="-21241" dirty="0">
                <a:latin typeface="Calibri"/>
                <a:cs typeface="Calibri"/>
              </a:rPr>
              <a:t>1</a:t>
            </a:r>
            <a:r>
              <a:rPr sz="2100" dirty="0">
                <a:latin typeface="Calibri"/>
                <a:cs typeface="Calibri"/>
              </a:rPr>
              <a:t>), (</a:t>
            </a:r>
            <a:r>
              <a:rPr sz="2100" i="1" dirty="0">
                <a:latin typeface="Calibri"/>
                <a:cs typeface="Calibri"/>
              </a:rPr>
              <a:t>x</a:t>
            </a:r>
            <a:r>
              <a:rPr sz="2000" baseline="-21241" dirty="0">
                <a:latin typeface="Calibri"/>
                <a:cs typeface="Calibri"/>
              </a:rPr>
              <a:t>2</a:t>
            </a:r>
            <a:r>
              <a:rPr sz="2100" dirty="0">
                <a:latin typeface="Calibri"/>
                <a:cs typeface="Calibri"/>
              </a:rPr>
              <a:t>, </a:t>
            </a:r>
            <a:r>
              <a:rPr sz="2100" i="1" dirty="0">
                <a:latin typeface="Calibri"/>
                <a:cs typeface="Calibri"/>
              </a:rPr>
              <a:t>y</a:t>
            </a:r>
            <a:r>
              <a:rPr sz="2000" baseline="-21241" dirty="0">
                <a:latin typeface="Calibri"/>
                <a:cs typeface="Calibri"/>
              </a:rPr>
              <a:t>2</a:t>
            </a:r>
            <a:r>
              <a:rPr sz="2100" dirty="0">
                <a:latin typeface="Calibri"/>
                <a:cs typeface="Calibri"/>
              </a:rPr>
              <a:t>), … , (</a:t>
            </a:r>
            <a:r>
              <a:rPr sz="2100" i="1" dirty="0">
                <a:latin typeface="Calibri"/>
                <a:cs typeface="Calibri"/>
              </a:rPr>
              <a:t>x</a:t>
            </a:r>
            <a:r>
              <a:rPr sz="2000" baseline="-21241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,</a:t>
            </a:r>
            <a:r>
              <a:rPr sz="2100" spc="-20" dirty="0">
                <a:latin typeface="Calibri"/>
                <a:cs typeface="Calibri"/>
              </a:rPr>
              <a:t> </a:t>
            </a:r>
            <a:r>
              <a:rPr sz="2100" i="1" dirty="0">
                <a:latin typeface="Calibri"/>
                <a:cs typeface="Calibri"/>
              </a:rPr>
              <a:t>y</a:t>
            </a:r>
            <a:r>
              <a:rPr sz="2000" baseline="-21241" dirty="0">
                <a:latin typeface="Calibri"/>
                <a:cs typeface="Calibri"/>
              </a:rPr>
              <a:t>n</a:t>
            </a:r>
            <a:r>
              <a:rPr sz="2100" dirty="0">
                <a:latin typeface="Calibri"/>
                <a:cs typeface="Calibri"/>
              </a:rPr>
              <a:t>)</a:t>
            </a:r>
            <a:endParaRPr sz="2100">
              <a:latin typeface="Calibri"/>
              <a:cs typeface="Calibri"/>
            </a:endParaRPr>
          </a:p>
          <a:p>
            <a:pPr marR="46478" algn="r">
              <a:lnSpc>
                <a:spcPts val="1675"/>
              </a:lnSpc>
              <a:spcBef>
                <a:spcPts val="1643"/>
              </a:spcBef>
            </a:pPr>
            <a:r>
              <a:rPr sz="1600" i="1" spc="-4" dirty="0">
                <a:latin typeface="Calibri"/>
                <a:cs typeface="Calibri"/>
              </a:rPr>
              <a:t>p</a:t>
            </a:r>
            <a:r>
              <a:rPr sz="1600" spc="-4" dirty="0">
                <a:latin typeface="Calibri"/>
                <a:cs typeface="Calibri"/>
              </a:rPr>
              <a:t>(</a:t>
            </a:r>
            <a:r>
              <a:rPr sz="1600" i="1" spc="-4" dirty="0">
                <a:latin typeface="Calibri"/>
                <a:cs typeface="Calibri"/>
              </a:rPr>
              <a:t>x</a:t>
            </a:r>
            <a:r>
              <a:rPr sz="1600" spc="-4" dirty="0">
                <a:latin typeface="Calibri"/>
                <a:cs typeface="Calibri"/>
              </a:rPr>
              <a:t>,</a:t>
            </a:r>
            <a:r>
              <a:rPr sz="1600" spc="-68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y</a:t>
            </a:r>
            <a:r>
              <a:rPr sz="1600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  <a:p>
            <a:pPr marL="40416">
              <a:lnSpc>
                <a:spcPts val="2248"/>
              </a:lnSpc>
            </a:pPr>
            <a:r>
              <a:rPr sz="2100" spc="-8" dirty="0">
                <a:latin typeface="Calibri"/>
                <a:cs typeface="Calibri"/>
              </a:rPr>
              <a:t>where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298433" y="4070804"/>
            <a:ext cx="559474" cy="256424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600" i="1" spc="-4" dirty="0">
                <a:latin typeface="Calibri"/>
                <a:cs typeface="Calibri"/>
              </a:rPr>
              <a:t>q</a:t>
            </a:r>
            <a:r>
              <a:rPr sz="1600" spc="-4" dirty="0">
                <a:latin typeface="Calibri"/>
                <a:cs typeface="Calibri"/>
              </a:rPr>
              <a:t>(</a:t>
            </a:r>
            <a:r>
              <a:rPr sz="1600" i="1" spc="-4" dirty="0">
                <a:latin typeface="Calibri"/>
                <a:cs typeface="Calibri"/>
              </a:rPr>
              <a:t>s</a:t>
            </a:r>
            <a:r>
              <a:rPr sz="1600" spc="-4" dirty="0">
                <a:latin typeface="Calibri"/>
                <a:cs typeface="Calibri"/>
              </a:rPr>
              <a:t>,</a:t>
            </a:r>
            <a:r>
              <a:rPr sz="1600" spc="-56" dirty="0">
                <a:latin typeface="Calibri"/>
                <a:cs typeface="Calibri"/>
              </a:rPr>
              <a:t> </a:t>
            </a:r>
            <a:r>
              <a:rPr sz="1600" i="1" dirty="0">
                <a:latin typeface="Calibri"/>
                <a:cs typeface="Calibri"/>
              </a:rPr>
              <a:t>t</a:t>
            </a:r>
            <a:r>
              <a:rPr sz="1600" dirty="0">
                <a:latin typeface="Calibri"/>
                <a:cs typeface="Calibri"/>
              </a:rPr>
              <a:t>)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906030" y="2738132"/>
            <a:ext cx="681300" cy="1322116"/>
          </a:xfrm>
          <a:custGeom>
            <a:avLst/>
            <a:gdLst/>
            <a:ahLst/>
            <a:cxnLst/>
            <a:rect l="l" t="t" r="r" b="b"/>
            <a:pathLst>
              <a:path w="749300" h="1938654">
                <a:moveTo>
                  <a:pt x="0" y="0"/>
                </a:moveTo>
                <a:lnTo>
                  <a:pt x="1046" y="63158"/>
                </a:lnTo>
                <a:lnTo>
                  <a:pt x="4125" y="126077"/>
                </a:lnTo>
                <a:lnTo>
                  <a:pt x="9143" y="188518"/>
                </a:lnTo>
                <a:lnTo>
                  <a:pt x="16008" y="250242"/>
                </a:lnTo>
                <a:lnTo>
                  <a:pt x="24628" y="311011"/>
                </a:lnTo>
                <a:lnTo>
                  <a:pt x="34911" y="370585"/>
                </a:lnTo>
                <a:lnTo>
                  <a:pt x="46763" y="428725"/>
                </a:lnTo>
                <a:lnTo>
                  <a:pt x="60093" y="485193"/>
                </a:lnTo>
                <a:lnTo>
                  <a:pt x="74809" y="539750"/>
                </a:lnTo>
                <a:lnTo>
                  <a:pt x="90817" y="592156"/>
                </a:lnTo>
                <a:lnTo>
                  <a:pt x="108027" y="642172"/>
                </a:lnTo>
                <a:lnTo>
                  <a:pt x="126344" y="689561"/>
                </a:lnTo>
                <a:lnTo>
                  <a:pt x="145677" y="734082"/>
                </a:lnTo>
                <a:lnTo>
                  <a:pt x="165934" y="775497"/>
                </a:lnTo>
                <a:lnTo>
                  <a:pt x="187023" y="813567"/>
                </a:lnTo>
                <a:lnTo>
                  <a:pt x="208850" y="848053"/>
                </a:lnTo>
                <a:lnTo>
                  <a:pt x="254351" y="905317"/>
                </a:lnTo>
                <a:lnTo>
                  <a:pt x="301699" y="945379"/>
                </a:lnTo>
                <a:lnTo>
                  <a:pt x="350155" y="966325"/>
                </a:lnTo>
                <a:lnTo>
                  <a:pt x="398981" y="971741"/>
                </a:lnTo>
                <a:lnTo>
                  <a:pt x="423302" y="979705"/>
                </a:lnTo>
                <a:lnTo>
                  <a:pt x="471297" y="1010448"/>
                </a:lnTo>
                <a:lnTo>
                  <a:pt x="517814" y="1059350"/>
                </a:lnTo>
                <a:lnTo>
                  <a:pt x="562114" y="1124499"/>
                </a:lnTo>
                <a:lnTo>
                  <a:pt x="583203" y="1162569"/>
                </a:lnTo>
                <a:lnTo>
                  <a:pt x="603459" y="1203984"/>
                </a:lnTo>
                <a:lnTo>
                  <a:pt x="622793" y="1248505"/>
                </a:lnTo>
                <a:lnTo>
                  <a:pt x="641110" y="1295894"/>
                </a:lnTo>
                <a:lnTo>
                  <a:pt x="658319" y="1345910"/>
                </a:lnTo>
                <a:lnTo>
                  <a:pt x="674328" y="1398316"/>
                </a:lnTo>
                <a:lnTo>
                  <a:pt x="689043" y="1452873"/>
                </a:lnTo>
                <a:lnTo>
                  <a:pt x="702373" y="1509341"/>
                </a:lnTo>
                <a:lnTo>
                  <a:pt x="714226" y="1567481"/>
                </a:lnTo>
                <a:lnTo>
                  <a:pt x="724508" y="1627055"/>
                </a:lnTo>
                <a:lnTo>
                  <a:pt x="733128" y="1687824"/>
                </a:lnTo>
                <a:lnTo>
                  <a:pt x="739993" y="1749548"/>
                </a:lnTo>
                <a:lnTo>
                  <a:pt x="745011" y="1811989"/>
                </a:lnTo>
                <a:lnTo>
                  <a:pt x="748090" y="1874908"/>
                </a:lnTo>
                <a:lnTo>
                  <a:pt x="749137" y="1938067"/>
                </a:lnTo>
              </a:path>
            </a:pathLst>
          </a:custGeom>
          <a:ln w="571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504031" y="3362815"/>
            <a:ext cx="408780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dirty="0">
                <a:latin typeface="Calibri"/>
                <a:cs typeface="Calibri"/>
              </a:rPr>
              <a:t>p</a:t>
            </a:r>
            <a:r>
              <a:rPr spc="-16" dirty="0">
                <a:latin typeface="Calibri"/>
                <a:cs typeface="Calibri"/>
              </a:rPr>
              <a:t>a</a:t>
            </a:r>
            <a:r>
              <a:rPr spc="-4" dirty="0">
                <a:latin typeface="Calibri"/>
                <a:cs typeface="Calibri"/>
              </a:rPr>
              <a:t>t</a:t>
            </a:r>
            <a:r>
              <a:rPr dirty="0">
                <a:latin typeface="Calibri"/>
                <a:cs typeface="Calibri"/>
              </a:rPr>
              <a:t>h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4760440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Connected</a:t>
            </a:r>
            <a:r>
              <a:rPr sz="3400" b="0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Component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194" y="1235809"/>
            <a:ext cx="3297377" cy="1991119"/>
          </a:xfrm>
          <a:prstGeom prst="rect">
            <a:avLst/>
          </a:prstGeom>
        </p:spPr>
        <p:txBody>
          <a:bodyPr vert="horz" wrap="square" lIns="0" tIns="34859" rIns="0" bIns="0" rtlCol="0">
            <a:spAutoFit/>
          </a:bodyPr>
          <a:lstStyle/>
          <a:p>
            <a:pPr marL="191978" marR="4042" indent="-181874">
              <a:lnSpc>
                <a:spcPct val="89800"/>
              </a:lnSpc>
              <a:spcBef>
                <a:spcPts val="274"/>
              </a:spcBef>
              <a:buFont typeface="Arial"/>
              <a:buChar char="•"/>
              <a:tabLst>
                <a:tab pos="191473" algn="l"/>
                <a:tab pos="191978" algn="l"/>
              </a:tabLst>
            </a:pPr>
            <a:r>
              <a:rPr sz="1600" spc="-4" dirty="0">
                <a:latin typeface="Calibri"/>
                <a:cs typeface="Calibri"/>
              </a:rPr>
              <a:t>Let </a:t>
            </a:r>
            <a:r>
              <a:rPr sz="1600" dirty="0">
                <a:latin typeface="Calibri"/>
                <a:cs typeface="Calibri"/>
              </a:rPr>
              <a:t>S </a:t>
            </a:r>
            <a:r>
              <a:rPr sz="1600" spc="-4" dirty="0">
                <a:latin typeface="Calibri"/>
                <a:cs typeface="Calibri"/>
              </a:rPr>
              <a:t>be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4" dirty="0">
                <a:latin typeface="Calibri"/>
                <a:cs typeface="Calibri"/>
              </a:rPr>
              <a:t>subset of </a:t>
            </a:r>
            <a:r>
              <a:rPr sz="1600" spc="-8" dirty="0">
                <a:latin typeface="Calibri"/>
                <a:cs typeface="Calibri"/>
              </a:rPr>
              <a:t>pixels, </a:t>
            </a:r>
            <a:r>
              <a:rPr sz="1600" dirty="0">
                <a:latin typeface="Calibri"/>
                <a:cs typeface="Calibri"/>
              </a:rPr>
              <a:t>p </a:t>
            </a:r>
            <a:r>
              <a:rPr sz="1600" spc="-4" dirty="0">
                <a:latin typeface="Calibri"/>
                <a:cs typeface="Calibri"/>
              </a:rPr>
              <a:t>and  </a:t>
            </a:r>
            <a:r>
              <a:rPr sz="1600" dirty="0">
                <a:latin typeface="Calibri"/>
                <a:cs typeface="Calibri"/>
              </a:rPr>
              <a:t>q </a:t>
            </a:r>
            <a:r>
              <a:rPr sz="1600" spc="-8" dirty="0">
                <a:latin typeface="Calibri"/>
                <a:cs typeface="Calibri"/>
              </a:rPr>
              <a:t>are </a:t>
            </a:r>
            <a:r>
              <a:rPr sz="1600" dirty="0">
                <a:latin typeface="Calibri"/>
                <a:cs typeface="Calibri"/>
              </a:rPr>
              <a:t>said </a:t>
            </a:r>
            <a:r>
              <a:rPr sz="1600" spc="-8" dirty="0">
                <a:latin typeface="Calibri"/>
                <a:cs typeface="Calibri"/>
              </a:rPr>
              <a:t>to </a:t>
            </a:r>
            <a:r>
              <a:rPr sz="1600" spc="-4" dirty="0">
                <a:latin typeface="Calibri"/>
                <a:cs typeface="Calibri"/>
              </a:rPr>
              <a:t>be </a:t>
            </a:r>
            <a:r>
              <a:rPr sz="1600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connected in </a:t>
            </a:r>
            <a:r>
              <a:rPr sz="1600" b="1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</a:t>
            </a:r>
            <a:r>
              <a:rPr sz="1600" b="1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if  </a:t>
            </a:r>
            <a:r>
              <a:rPr sz="1600" spc="-4" dirty="0">
                <a:latin typeface="Calibri"/>
                <a:cs typeface="Calibri"/>
              </a:rPr>
              <a:t>there </a:t>
            </a:r>
            <a:r>
              <a:rPr sz="1600" spc="-8" dirty="0">
                <a:latin typeface="Calibri"/>
                <a:cs typeface="Calibri"/>
              </a:rPr>
              <a:t>exists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spc="-4" dirty="0">
                <a:latin typeface="Calibri"/>
                <a:cs typeface="Calibri"/>
              </a:rPr>
              <a:t>path between  </a:t>
            </a:r>
            <a:r>
              <a:rPr sz="1600" dirty="0">
                <a:latin typeface="Calibri"/>
                <a:cs typeface="Calibri"/>
              </a:rPr>
              <a:t>them </a:t>
            </a:r>
            <a:r>
              <a:rPr sz="1600" spc="-4" dirty="0">
                <a:latin typeface="Calibri"/>
                <a:cs typeface="Calibri"/>
              </a:rPr>
              <a:t>that </a:t>
            </a:r>
            <a:r>
              <a:rPr sz="1600" spc="-8" dirty="0">
                <a:latin typeface="Calibri"/>
                <a:cs typeface="Calibri"/>
              </a:rPr>
              <a:t>are </a:t>
            </a:r>
            <a:r>
              <a:rPr sz="1600" spc="-4" dirty="0">
                <a:latin typeface="Calibri"/>
                <a:cs typeface="Calibri"/>
              </a:rPr>
              <a:t>completely </a:t>
            </a:r>
            <a:r>
              <a:rPr sz="1600" dirty="0">
                <a:latin typeface="Calibri"/>
                <a:cs typeface="Calibri"/>
              </a:rPr>
              <a:t>in</a:t>
            </a:r>
            <a:r>
              <a:rPr sz="1600" spc="-32" dirty="0">
                <a:latin typeface="Calibri"/>
                <a:cs typeface="Calibri"/>
              </a:rPr>
              <a:t> </a:t>
            </a:r>
            <a:r>
              <a:rPr sz="1600" dirty="0">
                <a:latin typeface="Calibri"/>
                <a:cs typeface="Calibri"/>
              </a:rPr>
              <a:t>S.</a:t>
            </a:r>
            <a:endParaRPr sz="1600">
              <a:latin typeface="Calibri"/>
              <a:cs typeface="Calibri"/>
            </a:endParaRPr>
          </a:p>
          <a:p>
            <a:pPr>
              <a:spcBef>
                <a:spcPts val="36"/>
              </a:spcBef>
              <a:buFont typeface="Arial"/>
              <a:buChar char="•"/>
            </a:pPr>
            <a:endParaRPr sz="2700">
              <a:latin typeface="Calibri"/>
              <a:cs typeface="Calibri"/>
            </a:endParaRPr>
          </a:p>
          <a:p>
            <a:pPr marL="191978" marR="83864" indent="-181874">
              <a:lnSpc>
                <a:spcPts val="1726"/>
              </a:lnSpc>
              <a:buFont typeface="Arial"/>
              <a:buChar char="•"/>
              <a:tabLst>
                <a:tab pos="191473" algn="l"/>
                <a:tab pos="191978" algn="l"/>
              </a:tabLst>
            </a:pPr>
            <a:r>
              <a:rPr sz="1600" spc="-8" dirty="0">
                <a:latin typeface="Calibri"/>
                <a:cs typeface="Calibri"/>
              </a:rPr>
              <a:t>For </a:t>
            </a:r>
            <a:r>
              <a:rPr sz="1600" spc="-12" dirty="0">
                <a:latin typeface="Calibri"/>
                <a:cs typeface="Calibri"/>
              </a:rPr>
              <a:t>any pixel </a:t>
            </a:r>
            <a:r>
              <a:rPr sz="1600" spc="-4" dirty="0">
                <a:latin typeface="Calibri"/>
                <a:cs typeface="Calibri"/>
              </a:rPr>
              <a:t>p, </a:t>
            </a:r>
            <a:r>
              <a:rPr sz="1600" dirty="0">
                <a:latin typeface="Calibri"/>
                <a:cs typeface="Calibri"/>
              </a:rPr>
              <a:t>the </a:t>
            </a:r>
            <a:r>
              <a:rPr sz="1600" spc="-4" dirty="0">
                <a:latin typeface="Calibri"/>
                <a:cs typeface="Calibri"/>
              </a:rPr>
              <a:t>set of </a:t>
            </a:r>
            <a:r>
              <a:rPr sz="1600" spc="-12" dirty="0">
                <a:latin typeface="Calibri"/>
                <a:cs typeface="Calibri"/>
              </a:rPr>
              <a:t>pixels  </a:t>
            </a:r>
            <a:r>
              <a:rPr sz="1600" spc="-4" dirty="0">
                <a:latin typeface="Calibri"/>
                <a:cs typeface="Calibri"/>
              </a:rPr>
              <a:t>that </a:t>
            </a:r>
            <a:r>
              <a:rPr sz="1600" spc="-8" dirty="0">
                <a:latin typeface="Calibri"/>
                <a:cs typeface="Calibri"/>
              </a:rPr>
              <a:t>are </a:t>
            </a:r>
            <a:r>
              <a:rPr sz="1600" spc="-4" dirty="0">
                <a:latin typeface="Calibri"/>
                <a:cs typeface="Calibri"/>
              </a:rPr>
              <a:t>connected </a:t>
            </a:r>
            <a:r>
              <a:rPr sz="1600" spc="-8" dirty="0">
                <a:latin typeface="Calibri"/>
                <a:cs typeface="Calibri"/>
              </a:rPr>
              <a:t>to </a:t>
            </a:r>
            <a:r>
              <a:rPr sz="1600" dirty="0">
                <a:latin typeface="Calibri"/>
                <a:cs typeface="Calibri"/>
              </a:rPr>
              <a:t>it in S is  </a:t>
            </a:r>
            <a:r>
              <a:rPr sz="1600" spc="-4" dirty="0">
                <a:latin typeface="Calibri"/>
                <a:cs typeface="Calibri"/>
              </a:rPr>
              <a:t>called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connected</a:t>
            </a:r>
            <a:r>
              <a:rPr sz="1600" b="1" u="sng" spc="-60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component</a:t>
            </a:r>
            <a:r>
              <a:rPr sz="1600" spc="-4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43194" y="3265348"/>
            <a:ext cx="3258693" cy="690755"/>
          </a:xfrm>
          <a:prstGeom prst="rect">
            <a:avLst/>
          </a:prstGeom>
        </p:spPr>
        <p:txBody>
          <a:bodyPr vert="horz" wrap="square" lIns="0" tIns="36375" rIns="0" bIns="0" rtlCol="0">
            <a:spAutoFit/>
          </a:bodyPr>
          <a:lstStyle/>
          <a:p>
            <a:pPr marL="191978" marR="4042" indent="-181874">
              <a:lnSpc>
                <a:spcPts val="1726"/>
              </a:lnSpc>
              <a:spcBef>
                <a:spcPts val="286"/>
              </a:spcBef>
              <a:buFont typeface="Arial"/>
              <a:buChar char="•"/>
              <a:tabLst>
                <a:tab pos="191473" algn="l"/>
                <a:tab pos="191978" algn="l"/>
              </a:tabLst>
            </a:pPr>
            <a:r>
              <a:rPr sz="1600" spc="-4" dirty="0">
                <a:latin typeface="Calibri"/>
                <a:cs typeface="Calibri"/>
              </a:rPr>
              <a:t>If </a:t>
            </a:r>
            <a:r>
              <a:rPr sz="1600" dirty="0">
                <a:latin typeface="Calibri"/>
                <a:cs typeface="Calibri"/>
              </a:rPr>
              <a:t>S </a:t>
            </a:r>
            <a:r>
              <a:rPr sz="1600" spc="-8" dirty="0">
                <a:latin typeface="Calibri"/>
                <a:cs typeface="Calibri"/>
              </a:rPr>
              <a:t>contains </a:t>
            </a:r>
            <a:r>
              <a:rPr sz="1600" spc="-4" dirty="0">
                <a:latin typeface="Calibri"/>
                <a:cs typeface="Calibri"/>
              </a:rPr>
              <a:t>only one connected  component, </a:t>
            </a:r>
            <a:r>
              <a:rPr sz="1600" dirty="0">
                <a:latin typeface="Calibri"/>
                <a:cs typeface="Calibri"/>
              </a:rPr>
              <a:t>it is </a:t>
            </a:r>
            <a:r>
              <a:rPr sz="1600" spc="-4" dirty="0">
                <a:latin typeface="Calibri"/>
                <a:cs typeface="Calibri"/>
              </a:rPr>
              <a:t>called </a:t>
            </a:r>
            <a:r>
              <a:rPr sz="1600" dirty="0">
                <a:latin typeface="Calibri"/>
                <a:cs typeface="Calibri"/>
              </a:rPr>
              <a:t>a </a:t>
            </a:r>
            <a:r>
              <a:rPr sz="1600" u="sng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connected</a:t>
            </a:r>
            <a:r>
              <a:rPr sz="1600" b="1" u="sng" spc="-8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 </a:t>
            </a:r>
            <a:r>
              <a:rPr sz="1600" b="1" u="sng" spc="-4" dirty="0">
                <a:uFill>
                  <a:solidFill>
                    <a:srgbClr val="000000"/>
                  </a:solidFill>
                </a:uFill>
                <a:latin typeface="Calibri"/>
                <a:cs typeface="Calibri"/>
              </a:rPr>
              <a:t>set</a:t>
            </a:r>
            <a:r>
              <a:rPr sz="1600" spc="-4" dirty="0">
                <a:latin typeface="Calibri"/>
                <a:cs typeface="Calibri"/>
              </a:rPr>
              <a:t>.</a:t>
            </a:r>
            <a:endParaRPr sz="1600">
              <a:latin typeface="Calibri"/>
              <a:cs typeface="Calibri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360052" y="1697155"/>
            <a:ext cx="3533523" cy="15537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408552" y="3368115"/>
            <a:ext cx="3103957" cy="455912"/>
          </a:xfrm>
          <a:prstGeom prst="rect">
            <a:avLst/>
          </a:prstGeom>
        </p:spPr>
        <p:txBody>
          <a:bodyPr vert="horz" wrap="square" lIns="0" tIns="19703" rIns="0" bIns="0" rtlCol="0">
            <a:spAutoFit/>
          </a:bodyPr>
          <a:lstStyle/>
          <a:p>
            <a:pPr marL="30312" marR="24250">
              <a:lnSpc>
                <a:spcPts val="1695"/>
              </a:lnSpc>
              <a:spcBef>
                <a:spcPts val="155"/>
              </a:spcBef>
            </a:pPr>
            <a:r>
              <a:rPr spc="-4" dirty="0">
                <a:latin typeface="Calibri"/>
                <a:cs typeface="Calibri"/>
              </a:rPr>
              <a:t>How </a:t>
            </a:r>
            <a:r>
              <a:rPr spc="-8" dirty="0">
                <a:latin typeface="Calibri"/>
                <a:cs typeface="Calibri"/>
              </a:rPr>
              <a:t>many </a:t>
            </a:r>
            <a:r>
              <a:rPr spc="-4" dirty="0">
                <a:latin typeface="Calibri"/>
                <a:cs typeface="Calibri"/>
              </a:rPr>
              <a:t>connected components?  Using </a:t>
            </a:r>
            <a:r>
              <a:rPr dirty="0">
                <a:latin typeface="Calibri"/>
                <a:cs typeface="Calibri"/>
              </a:rPr>
              <a:t>N</a:t>
            </a:r>
            <a:r>
              <a:rPr baseline="-20833" dirty="0">
                <a:latin typeface="Calibri"/>
                <a:cs typeface="Calibri"/>
              </a:rPr>
              <a:t>4 </a:t>
            </a:r>
            <a:r>
              <a:rPr dirty="0">
                <a:latin typeface="Calibri"/>
                <a:cs typeface="Calibri"/>
              </a:rPr>
              <a:t>and </a:t>
            </a:r>
            <a:r>
              <a:rPr spc="-4" dirty="0">
                <a:latin typeface="Calibri"/>
                <a:cs typeface="Calibri"/>
              </a:rPr>
              <a:t>N</a:t>
            </a:r>
            <a:r>
              <a:rPr spc="-6" baseline="-20833" dirty="0">
                <a:latin typeface="Calibri"/>
                <a:cs typeface="Calibri"/>
              </a:rPr>
              <a:t>8</a:t>
            </a:r>
            <a:r>
              <a:rPr spc="12" baseline="-20833" dirty="0">
                <a:latin typeface="Calibri"/>
                <a:cs typeface="Calibri"/>
              </a:rPr>
              <a:t> </a:t>
            </a:r>
            <a:r>
              <a:rPr spc="-12" dirty="0">
                <a:latin typeface="Calibri"/>
                <a:cs typeface="Calibri"/>
              </a:rPr>
              <a:t>respectively.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1611448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Regions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3195" y="1183842"/>
            <a:ext cx="3418625" cy="3333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91978" indent="-181874">
              <a:spcBef>
                <a:spcPts val="80"/>
              </a:spcBef>
              <a:buFont typeface="Arial"/>
              <a:buChar char="•"/>
              <a:tabLst>
                <a:tab pos="191978" algn="l"/>
              </a:tabLst>
            </a:pPr>
            <a:r>
              <a:rPr sz="2100" dirty="0">
                <a:latin typeface="Calibri"/>
                <a:cs typeface="Calibri"/>
              </a:rPr>
              <a:t>R is </a:t>
            </a:r>
            <a:r>
              <a:rPr sz="2100" spc="-8" dirty="0">
                <a:latin typeface="Calibri"/>
                <a:cs typeface="Calibri"/>
              </a:rPr>
              <a:t>called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-8" dirty="0">
                <a:latin typeface="Calibri"/>
                <a:cs typeface="Calibri"/>
              </a:rPr>
              <a:t>region </a:t>
            </a:r>
            <a:r>
              <a:rPr sz="2100" dirty="0">
                <a:latin typeface="Calibri"/>
                <a:cs typeface="Calibri"/>
              </a:rPr>
              <a:t>if it is</a:t>
            </a:r>
            <a:r>
              <a:rPr sz="2100" spc="-52" dirty="0">
                <a:latin typeface="Calibri"/>
                <a:cs typeface="Calibri"/>
              </a:rPr>
              <a:t> </a:t>
            </a:r>
            <a:r>
              <a:rPr sz="2100" dirty="0">
                <a:latin typeface="Calibri"/>
                <a:cs typeface="Calibri"/>
              </a:rPr>
              <a:t>a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51049" y="1374386"/>
            <a:ext cx="1810064" cy="3333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100" spc="-8" dirty="0">
                <a:latin typeface="Calibri"/>
                <a:cs typeface="Calibri"/>
              </a:rPr>
              <a:t>connected</a:t>
            </a:r>
            <a:r>
              <a:rPr sz="2100" spc="-56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set.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43195" y="1925809"/>
            <a:ext cx="3415161" cy="3333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91978" indent="-181874">
              <a:spcBef>
                <a:spcPts val="80"/>
              </a:spcBef>
              <a:buFont typeface="Arial"/>
              <a:buChar char="•"/>
              <a:tabLst>
                <a:tab pos="191978" algn="l"/>
              </a:tabLst>
            </a:pPr>
            <a:r>
              <a:rPr sz="2100" spc="-36" dirty="0">
                <a:latin typeface="Calibri"/>
                <a:cs typeface="Calibri"/>
              </a:rPr>
              <a:t>Two </a:t>
            </a:r>
            <a:r>
              <a:rPr sz="2100" spc="-8" dirty="0">
                <a:latin typeface="Calibri"/>
                <a:cs typeface="Calibri"/>
              </a:rPr>
              <a:t>regions are </a:t>
            </a:r>
            <a:r>
              <a:rPr sz="2100" spc="-4" dirty="0">
                <a:latin typeface="Calibri"/>
                <a:cs typeface="Calibri"/>
              </a:rPr>
              <a:t>said </a:t>
            </a:r>
            <a:r>
              <a:rPr sz="2100" spc="-8" dirty="0">
                <a:latin typeface="Calibri"/>
                <a:cs typeface="Calibri"/>
              </a:rPr>
              <a:t>to</a:t>
            </a:r>
            <a:r>
              <a:rPr sz="2100" spc="-4" dirty="0">
                <a:latin typeface="Calibri"/>
                <a:cs typeface="Calibri"/>
              </a:rPr>
              <a:t> be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51049" y="2113422"/>
            <a:ext cx="2718849" cy="3333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100" spc="-8" dirty="0">
                <a:latin typeface="Calibri"/>
                <a:cs typeface="Calibri"/>
              </a:rPr>
              <a:t>adjacent </a:t>
            </a:r>
            <a:r>
              <a:rPr sz="2100" dirty="0">
                <a:latin typeface="Calibri"/>
                <a:cs typeface="Calibri"/>
              </a:rPr>
              <a:t>if </a:t>
            </a:r>
            <a:r>
              <a:rPr sz="2100" spc="-4" dirty="0">
                <a:latin typeface="Calibri"/>
                <a:cs typeface="Calibri"/>
              </a:rPr>
              <a:t>their</a:t>
            </a:r>
            <a:r>
              <a:rPr sz="2100" spc="-2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union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51049" y="2303966"/>
            <a:ext cx="2677856" cy="3333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100" spc="-12" dirty="0">
                <a:latin typeface="Calibri"/>
                <a:cs typeface="Calibri"/>
              </a:rPr>
              <a:t>form </a:t>
            </a:r>
            <a:r>
              <a:rPr sz="2100" dirty="0">
                <a:latin typeface="Calibri"/>
                <a:cs typeface="Calibri"/>
              </a:rPr>
              <a:t>a </a:t>
            </a:r>
            <a:r>
              <a:rPr sz="2100" spc="-8" dirty="0">
                <a:latin typeface="Calibri"/>
                <a:cs typeface="Calibri"/>
              </a:rPr>
              <a:t>connected</a:t>
            </a:r>
            <a:r>
              <a:rPr sz="2100" spc="-48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set,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51049" y="2491667"/>
            <a:ext cx="3197491" cy="3333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100" spc="-4" dirty="0">
                <a:latin typeface="Calibri"/>
                <a:cs typeface="Calibri"/>
              </a:rPr>
              <a:t>otherwise </a:t>
            </a:r>
            <a:r>
              <a:rPr sz="2100" spc="-8" dirty="0">
                <a:latin typeface="Calibri"/>
                <a:cs typeface="Calibri"/>
              </a:rPr>
              <a:t>they are </a:t>
            </a:r>
            <a:r>
              <a:rPr sz="2100" spc="-4" dirty="0">
                <a:latin typeface="Calibri"/>
                <a:cs typeface="Calibri"/>
              </a:rPr>
              <a:t>said</a:t>
            </a:r>
            <a:r>
              <a:rPr sz="2100" spc="-32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to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51049" y="2682211"/>
            <a:ext cx="1372416" cy="3333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100" spc="-4" dirty="0">
                <a:latin typeface="Calibri"/>
                <a:cs typeface="Calibri"/>
              </a:rPr>
              <a:t>be</a:t>
            </a:r>
            <a:r>
              <a:rPr sz="2100" spc="-68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disjoint.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43194" y="3233635"/>
            <a:ext cx="3300264" cy="3333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91978" indent="-181874">
              <a:spcBef>
                <a:spcPts val="80"/>
              </a:spcBef>
              <a:buFont typeface="Arial"/>
              <a:buChar char="•"/>
              <a:tabLst>
                <a:tab pos="191978" algn="l"/>
              </a:tabLst>
            </a:pPr>
            <a:r>
              <a:rPr sz="2100" spc="-4" dirty="0">
                <a:latin typeface="Calibri"/>
                <a:cs typeface="Calibri"/>
              </a:rPr>
              <a:t>The boundary </a:t>
            </a:r>
            <a:r>
              <a:rPr sz="2100" dirty="0">
                <a:latin typeface="Calibri"/>
                <a:cs typeface="Calibri"/>
              </a:rPr>
              <a:t>of a</a:t>
            </a:r>
            <a:r>
              <a:rPr sz="2100" spc="-44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region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51049" y="3421248"/>
            <a:ext cx="3153611" cy="3333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100" dirty="0">
                <a:latin typeface="Calibri"/>
                <a:cs typeface="Calibri"/>
              </a:rPr>
              <a:t>R is a </a:t>
            </a:r>
            <a:r>
              <a:rPr sz="2100" spc="-8" dirty="0">
                <a:latin typeface="Calibri"/>
                <a:cs typeface="Calibri"/>
              </a:rPr>
              <a:t>subset </a:t>
            </a:r>
            <a:r>
              <a:rPr sz="2100" dirty="0">
                <a:latin typeface="Calibri"/>
                <a:cs typeface="Calibri"/>
              </a:rPr>
              <a:t>of R in</a:t>
            </a:r>
            <a:r>
              <a:rPr sz="2100" spc="-64" dirty="0">
                <a:latin typeface="Calibri"/>
                <a:cs typeface="Calibri"/>
              </a:rPr>
              <a:t> </a:t>
            </a:r>
            <a:r>
              <a:rPr sz="2100" spc="-4" dirty="0">
                <a:latin typeface="Calibri"/>
                <a:cs typeface="Calibri"/>
              </a:rPr>
              <a:t>which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51049" y="3611792"/>
            <a:ext cx="3186521" cy="3333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100" dirty="0">
                <a:latin typeface="Calibri"/>
                <a:cs typeface="Calibri"/>
              </a:rPr>
              <a:t>all </a:t>
            </a:r>
            <a:r>
              <a:rPr sz="2100" spc="-4" dirty="0">
                <a:latin typeface="Calibri"/>
                <a:cs typeface="Calibri"/>
              </a:rPr>
              <a:t>the </a:t>
            </a:r>
            <a:r>
              <a:rPr sz="2100" spc="-8" dirty="0">
                <a:latin typeface="Calibri"/>
                <a:cs typeface="Calibri"/>
              </a:rPr>
              <a:t>points are</a:t>
            </a:r>
            <a:r>
              <a:rPr sz="2100" spc="-32" dirty="0">
                <a:latin typeface="Calibri"/>
                <a:cs typeface="Calibri"/>
              </a:rPr>
              <a:t> </a:t>
            </a:r>
            <a:r>
              <a:rPr sz="2100" spc="-8" dirty="0">
                <a:latin typeface="Calibri"/>
                <a:cs typeface="Calibri"/>
              </a:rPr>
              <a:t>adjacent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51049" y="3799493"/>
            <a:ext cx="2990792" cy="3333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100" spc="-8" dirty="0">
                <a:latin typeface="Calibri"/>
                <a:cs typeface="Calibri"/>
              </a:rPr>
              <a:t>to </a:t>
            </a:r>
            <a:r>
              <a:rPr sz="2100" spc="-4" dirty="0">
                <a:latin typeface="Calibri"/>
                <a:cs typeface="Calibri"/>
              </a:rPr>
              <a:t>the </a:t>
            </a:r>
            <a:r>
              <a:rPr sz="2100" spc="-8" dirty="0">
                <a:latin typeface="Calibri"/>
                <a:cs typeface="Calibri"/>
              </a:rPr>
              <a:t>complement </a:t>
            </a:r>
            <a:r>
              <a:rPr sz="2100" dirty="0">
                <a:latin typeface="Calibri"/>
                <a:cs typeface="Calibri"/>
              </a:rPr>
              <a:t>of</a:t>
            </a:r>
            <a:r>
              <a:rPr sz="2100" spc="-56" dirty="0">
                <a:latin typeface="Calibri"/>
                <a:cs typeface="Calibri"/>
              </a:rPr>
              <a:t> </a:t>
            </a:r>
            <a:r>
              <a:rPr sz="2100" spc="4" dirty="0">
                <a:latin typeface="Calibri"/>
                <a:cs typeface="Calibri"/>
              </a:rPr>
              <a:t>R.</a:t>
            </a:r>
            <a:endParaRPr sz="2100">
              <a:latin typeface="Calibri"/>
              <a:cs typeface="Calibri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6761740" y="1481257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4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299682" y="1481257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4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85854" y="1847839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4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7299682" y="1847839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4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5482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47913" y="2214423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685854" y="2214423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223798" y="2214423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09969" y="2581006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47913" y="2581006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85854" y="2581006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6223798" y="2581006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61740" y="2581006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609969" y="2947590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85854" y="2947590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6223798" y="2947590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2E75B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609969" y="3314172"/>
            <a:ext cx="538112" cy="366797"/>
          </a:xfrm>
          <a:custGeom>
            <a:avLst/>
            <a:gdLst/>
            <a:ahLst/>
            <a:cxnLst/>
            <a:rect l="l" t="t" r="r" b="b"/>
            <a:pathLst>
              <a:path w="591820" h="537845">
                <a:moveTo>
                  <a:pt x="591633" y="0"/>
                </a:moveTo>
                <a:lnTo>
                  <a:pt x="0" y="0"/>
                </a:lnTo>
                <a:lnTo>
                  <a:pt x="0" y="537530"/>
                </a:lnTo>
                <a:lnTo>
                  <a:pt x="591633" y="537530"/>
                </a:lnTo>
                <a:lnTo>
                  <a:pt x="591633" y="0"/>
                </a:lnTo>
                <a:close/>
              </a:path>
            </a:pathLst>
          </a:custGeom>
          <a:solidFill>
            <a:srgbClr val="C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47912" y="1476925"/>
            <a:ext cx="0" cy="2208579"/>
          </a:xfrm>
          <a:custGeom>
            <a:avLst/>
            <a:gdLst/>
            <a:ahLst/>
            <a:cxnLst/>
            <a:rect l="l" t="t" r="r" b="b"/>
            <a:pathLst>
              <a:path h="3238500">
                <a:moveTo>
                  <a:pt x="0" y="0"/>
                </a:moveTo>
                <a:lnTo>
                  <a:pt x="0" y="32378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685855" y="1476925"/>
            <a:ext cx="0" cy="2208579"/>
          </a:xfrm>
          <a:custGeom>
            <a:avLst/>
            <a:gdLst/>
            <a:ahLst/>
            <a:cxnLst/>
            <a:rect l="l" t="t" r="r" b="b"/>
            <a:pathLst>
              <a:path h="3238500">
                <a:moveTo>
                  <a:pt x="0" y="0"/>
                </a:moveTo>
                <a:lnTo>
                  <a:pt x="0" y="32378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223797" y="1476925"/>
            <a:ext cx="0" cy="2208579"/>
          </a:xfrm>
          <a:custGeom>
            <a:avLst/>
            <a:gdLst/>
            <a:ahLst/>
            <a:cxnLst/>
            <a:rect l="l" t="t" r="r" b="b"/>
            <a:pathLst>
              <a:path h="3238500">
                <a:moveTo>
                  <a:pt x="0" y="0"/>
                </a:moveTo>
                <a:lnTo>
                  <a:pt x="0" y="32378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61740" y="1476925"/>
            <a:ext cx="0" cy="2208579"/>
          </a:xfrm>
          <a:custGeom>
            <a:avLst/>
            <a:gdLst/>
            <a:ahLst/>
            <a:cxnLst/>
            <a:rect l="l" t="t" r="r" b="b"/>
            <a:pathLst>
              <a:path h="3238500">
                <a:moveTo>
                  <a:pt x="0" y="0"/>
                </a:moveTo>
                <a:lnTo>
                  <a:pt x="0" y="32378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7299682" y="1476925"/>
            <a:ext cx="0" cy="2208579"/>
          </a:xfrm>
          <a:custGeom>
            <a:avLst/>
            <a:gdLst/>
            <a:ahLst/>
            <a:cxnLst/>
            <a:rect l="l" t="t" r="r" b="b"/>
            <a:pathLst>
              <a:path h="3238500">
                <a:moveTo>
                  <a:pt x="0" y="0"/>
                </a:moveTo>
                <a:lnTo>
                  <a:pt x="0" y="32378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04196" y="1847839"/>
            <a:ext cx="3239640" cy="0"/>
          </a:xfrm>
          <a:custGeom>
            <a:avLst/>
            <a:gdLst/>
            <a:ahLst/>
            <a:cxnLst/>
            <a:rect l="l" t="t" r="r" b="b"/>
            <a:pathLst>
              <a:path w="3562984">
                <a:moveTo>
                  <a:pt x="0" y="0"/>
                </a:moveTo>
                <a:lnTo>
                  <a:pt x="3562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604196" y="2214423"/>
            <a:ext cx="3239640" cy="0"/>
          </a:xfrm>
          <a:custGeom>
            <a:avLst/>
            <a:gdLst/>
            <a:ahLst/>
            <a:cxnLst/>
            <a:rect l="l" t="t" r="r" b="b"/>
            <a:pathLst>
              <a:path w="3562984">
                <a:moveTo>
                  <a:pt x="0" y="0"/>
                </a:moveTo>
                <a:lnTo>
                  <a:pt x="3562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4604196" y="2581006"/>
            <a:ext cx="3239640" cy="0"/>
          </a:xfrm>
          <a:custGeom>
            <a:avLst/>
            <a:gdLst/>
            <a:ahLst/>
            <a:cxnLst/>
            <a:rect l="l" t="t" r="r" b="b"/>
            <a:pathLst>
              <a:path w="3562984">
                <a:moveTo>
                  <a:pt x="0" y="0"/>
                </a:moveTo>
                <a:lnTo>
                  <a:pt x="3562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604196" y="2947589"/>
            <a:ext cx="3239640" cy="0"/>
          </a:xfrm>
          <a:custGeom>
            <a:avLst/>
            <a:gdLst/>
            <a:ahLst/>
            <a:cxnLst/>
            <a:rect l="l" t="t" r="r" b="b"/>
            <a:pathLst>
              <a:path w="3562984">
                <a:moveTo>
                  <a:pt x="0" y="0"/>
                </a:moveTo>
                <a:lnTo>
                  <a:pt x="3562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604196" y="3314172"/>
            <a:ext cx="3239640" cy="0"/>
          </a:xfrm>
          <a:custGeom>
            <a:avLst/>
            <a:gdLst/>
            <a:ahLst/>
            <a:cxnLst/>
            <a:rect l="l" t="t" r="r" b="b"/>
            <a:pathLst>
              <a:path w="3562984">
                <a:moveTo>
                  <a:pt x="0" y="0"/>
                </a:moveTo>
                <a:lnTo>
                  <a:pt x="3562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4609970" y="1476925"/>
            <a:ext cx="0" cy="2208579"/>
          </a:xfrm>
          <a:custGeom>
            <a:avLst/>
            <a:gdLst/>
            <a:ahLst/>
            <a:cxnLst/>
            <a:rect l="l" t="t" r="r" b="b"/>
            <a:pathLst>
              <a:path h="3238500">
                <a:moveTo>
                  <a:pt x="0" y="0"/>
                </a:moveTo>
                <a:lnTo>
                  <a:pt x="0" y="32378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837625" y="1476925"/>
            <a:ext cx="0" cy="2208579"/>
          </a:xfrm>
          <a:custGeom>
            <a:avLst/>
            <a:gdLst/>
            <a:ahLst/>
            <a:cxnLst/>
            <a:rect l="l" t="t" r="r" b="b"/>
            <a:pathLst>
              <a:path h="3238500">
                <a:moveTo>
                  <a:pt x="0" y="0"/>
                </a:moveTo>
                <a:lnTo>
                  <a:pt x="0" y="3237886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4604196" y="1481255"/>
            <a:ext cx="3239640" cy="0"/>
          </a:xfrm>
          <a:custGeom>
            <a:avLst/>
            <a:gdLst/>
            <a:ahLst/>
            <a:cxnLst/>
            <a:rect l="l" t="t" r="r" b="b"/>
            <a:pathLst>
              <a:path w="3562984">
                <a:moveTo>
                  <a:pt x="0" y="0"/>
                </a:moveTo>
                <a:lnTo>
                  <a:pt x="3562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604196" y="3680756"/>
            <a:ext cx="3239640" cy="0"/>
          </a:xfrm>
          <a:custGeom>
            <a:avLst/>
            <a:gdLst/>
            <a:ahLst/>
            <a:cxnLst/>
            <a:rect l="l" t="t" r="r" b="b"/>
            <a:pathLst>
              <a:path w="3562984">
                <a:moveTo>
                  <a:pt x="0" y="0"/>
                </a:moveTo>
                <a:lnTo>
                  <a:pt x="3562504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5685854" y="2214423"/>
            <a:ext cx="538112" cy="241971"/>
          </a:xfrm>
          <a:prstGeom prst="rect">
            <a:avLst/>
          </a:prstGeom>
          <a:ln w="12700">
            <a:solidFill>
              <a:srgbClr val="000000"/>
            </a:solidFill>
          </a:ln>
        </p:spPr>
        <p:txBody>
          <a:bodyPr vert="horz" wrap="square" lIns="0" tIns="26271" rIns="0" bIns="0" rtlCol="0">
            <a:spAutoFit/>
          </a:bodyPr>
          <a:lstStyle/>
          <a:p>
            <a:pPr marL="72750">
              <a:spcBef>
                <a:spcPts val="207"/>
              </a:spcBef>
            </a:pPr>
            <a:r>
              <a:rPr dirty="0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4593693" y="1132952"/>
            <a:ext cx="1399552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latin typeface="Calibri"/>
                <a:cs typeface="Calibri"/>
              </a:rPr>
              <a:t>Use</a:t>
            </a:r>
            <a:r>
              <a:rPr spc="-28" dirty="0">
                <a:latin typeface="Calibri"/>
                <a:cs typeface="Calibri"/>
              </a:rPr>
              <a:t> </a:t>
            </a:r>
            <a:r>
              <a:rPr spc="-4" dirty="0">
                <a:latin typeface="Calibri"/>
                <a:cs typeface="Calibri"/>
              </a:rPr>
              <a:t>4-adjacency</a:t>
            </a:r>
            <a:endParaRPr>
              <a:latin typeface="Calibri"/>
              <a:cs typeface="Calibri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6363842" y="3148414"/>
            <a:ext cx="334876" cy="726666"/>
          </a:xfrm>
          <a:custGeom>
            <a:avLst/>
            <a:gdLst/>
            <a:ahLst/>
            <a:cxnLst/>
            <a:rect l="l" t="t" r="r" b="b"/>
            <a:pathLst>
              <a:path w="368300" h="1065529">
                <a:moveTo>
                  <a:pt x="20681" y="0"/>
                </a:moveTo>
                <a:lnTo>
                  <a:pt x="0" y="126105"/>
                </a:lnTo>
                <a:lnTo>
                  <a:pt x="36385" y="114807"/>
                </a:lnTo>
                <a:lnTo>
                  <a:pt x="331449" y="1065015"/>
                </a:lnTo>
                <a:lnTo>
                  <a:pt x="367836" y="1053716"/>
                </a:lnTo>
                <a:lnTo>
                  <a:pt x="72772" y="103508"/>
                </a:lnTo>
                <a:lnTo>
                  <a:pt x="109157" y="92209"/>
                </a:lnTo>
                <a:lnTo>
                  <a:pt x="20681" y="0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6454243" y="3884735"/>
            <a:ext cx="1426689" cy="455912"/>
          </a:xfrm>
          <a:prstGeom prst="rect">
            <a:avLst/>
          </a:prstGeom>
        </p:spPr>
        <p:txBody>
          <a:bodyPr vert="horz" wrap="square" lIns="0" tIns="19703" rIns="0" bIns="0" rtlCol="0">
            <a:spAutoFit/>
          </a:bodyPr>
          <a:lstStyle/>
          <a:p>
            <a:pPr marL="10104" marR="4042">
              <a:lnSpc>
                <a:spcPts val="1695"/>
              </a:lnSpc>
              <a:spcBef>
                <a:spcPts val="155"/>
              </a:spcBef>
            </a:pPr>
            <a:r>
              <a:rPr dirty="0">
                <a:solidFill>
                  <a:srgbClr val="BF9000"/>
                </a:solidFill>
                <a:latin typeface="Calibri"/>
                <a:cs typeface="Calibri"/>
              </a:rPr>
              <a:t>a boundary</a:t>
            </a:r>
            <a:r>
              <a:rPr spc="-44" dirty="0">
                <a:solidFill>
                  <a:srgbClr val="BF9000"/>
                </a:solidFill>
                <a:latin typeface="Calibri"/>
                <a:cs typeface="Calibri"/>
              </a:rPr>
              <a:t> </a:t>
            </a:r>
            <a:r>
              <a:rPr spc="-12" dirty="0">
                <a:solidFill>
                  <a:srgbClr val="BF9000"/>
                </a:solidFill>
                <a:latin typeface="Calibri"/>
                <a:cs typeface="Calibri"/>
              </a:rPr>
              <a:t>pixel  </a:t>
            </a:r>
            <a:r>
              <a:rPr dirty="0">
                <a:solidFill>
                  <a:srgbClr val="BF9000"/>
                </a:solidFill>
                <a:latin typeface="Calibri"/>
                <a:cs typeface="Calibri"/>
              </a:rPr>
              <a:t>of R</a:t>
            </a:r>
            <a:endParaRPr>
              <a:latin typeface="Calibri"/>
              <a:cs typeface="Calibri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7429543" y="1215516"/>
            <a:ext cx="166861" cy="408371"/>
          </a:xfrm>
          <a:custGeom>
            <a:avLst/>
            <a:gdLst/>
            <a:ahLst/>
            <a:cxnLst/>
            <a:rect l="l" t="t" r="r" b="b"/>
            <a:pathLst>
              <a:path w="183515" h="598805">
                <a:moveTo>
                  <a:pt x="145874" y="0"/>
                </a:moveTo>
                <a:lnTo>
                  <a:pt x="37169" y="482747"/>
                </a:lnTo>
                <a:lnTo>
                  <a:pt x="0" y="474378"/>
                </a:lnTo>
                <a:lnTo>
                  <a:pt x="30645" y="598440"/>
                </a:lnTo>
                <a:lnTo>
                  <a:pt x="111508" y="499487"/>
                </a:lnTo>
                <a:lnTo>
                  <a:pt x="74338" y="491116"/>
                </a:lnTo>
                <a:lnTo>
                  <a:pt x="183043" y="8369"/>
                </a:lnTo>
                <a:lnTo>
                  <a:pt x="145874" y="0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811572" y="980351"/>
            <a:ext cx="1260983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solidFill>
                  <a:srgbClr val="BF9000"/>
                </a:solidFill>
                <a:latin typeface="Calibri"/>
                <a:cs typeface="Calibri"/>
              </a:rPr>
              <a:t>disjoint </a:t>
            </a:r>
            <a:r>
              <a:rPr spc="-8" dirty="0">
                <a:solidFill>
                  <a:srgbClr val="BF9000"/>
                </a:solidFill>
                <a:latin typeface="Calibri"/>
                <a:cs typeface="Calibri"/>
              </a:rPr>
              <a:t>from</a:t>
            </a:r>
            <a:r>
              <a:rPr spc="-64" dirty="0">
                <a:solidFill>
                  <a:srgbClr val="BF9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F9000"/>
                </a:solidFill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  <p:sp>
        <p:nvSpPr>
          <p:cNvPr id="50" name="object 50"/>
          <p:cNvSpPr/>
          <p:nvPr/>
        </p:nvSpPr>
        <p:spPr>
          <a:xfrm>
            <a:off x="4612873" y="3400289"/>
            <a:ext cx="216515" cy="644386"/>
          </a:xfrm>
          <a:custGeom>
            <a:avLst/>
            <a:gdLst/>
            <a:ahLst/>
            <a:cxnLst/>
            <a:rect l="l" t="t" r="r" b="b"/>
            <a:pathLst>
              <a:path w="238125" h="944879">
                <a:moveTo>
                  <a:pt x="203949" y="0"/>
                </a:moveTo>
                <a:lnTo>
                  <a:pt x="125796" y="101105"/>
                </a:lnTo>
                <a:lnTo>
                  <a:pt x="163178" y="108466"/>
                </a:lnTo>
                <a:lnTo>
                  <a:pt x="0" y="937255"/>
                </a:lnTo>
                <a:lnTo>
                  <a:pt x="37382" y="944615"/>
                </a:lnTo>
                <a:lnTo>
                  <a:pt x="200560" y="115826"/>
                </a:lnTo>
                <a:lnTo>
                  <a:pt x="237942" y="123186"/>
                </a:lnTo>
                <a:lnTo>
                  <a:pt x="203949" y="0"/>
                </a:lnTo>
                <a:close/>
              </a:path>
            </a:pathLst>
          </a:custGeom>
          <a:solidFill>
            <a:srgbClr val="BF9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 txBox="1"/>
          <p:nvPr/>
        </p:nvSpPr>
        <p:spPr>
          <a:xfrm>
            <a:off x="4362179" y="4055843"/>
            <a:ext cx="1135115" cy="225646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pc="-4" dirty="0">
                <a:solidFill>
                  <a:srgbClr val="BF9000"/>
                </a:solidFill>
                <a:latin typeface="Calibri"/>
                <a:cs typeface="Calibri"/>
              </a:rPr>
              <a:t>adjacent </a:t>
            </a:r>
            <a:r>
              <a:rPr spc="-8" dirty="0">
                <a:solidFill>
                  <a:srgbClr val="BF9000"/>
                </a:solidFill>
                <a:latin typeface="Calibri"/>
                <a:cs typeface="Calibri"/>
              </a:rPr>
              <a:t>to</a:t>
            </a:r>
            <a:r>
              <a:rPr spc="-56" dirty="0">
                <a:solidFill>
                  <a:srgbClr val="BF9000"/>
                </a:solidFill>
                <a:latin typeface="Calibri"/>
                <a:cs typeface="Calibri"/>
              </a:rPr>
              <a:t> </a:t>
            </a:r>
            <a:r>
              <a:rPr dirty="0">
                <a:solidFill>
                  <a:srgbClr val="BF9000"/>
                </a:solidFill>
                <a:latin typeface="Calibri"/>
                <a:cs typeface="Calibri"/>
              </a:rPr>
              <a:t>R</a:t>
            </a:r>
            <a:endParaRPr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1963068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Di</a:t>
            </a:r>
            <a:r>
              <a:rPr sz="3400" b="0" spc="-8" dirty="0">
                <a:solidFill>
                  <a:srgbClr val="000000"/>
                </a:solidFill>
                <a:latin typeface="Calibri Light"/>
                <a:cs typeface="Calibri Light"/>
              </a:rPr>
              <a:t>st</a:t>
            </a:r>
            <a:r>
              <a:rPr sz="3400" b="0" spc="60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nc</a:t>
            </a: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e</a:t>
            </a:r>
            <a:r>
              <a:rPr sz="3400" b="0" spc="44" dirty="0">
                <a:solidFill>
                  <a:srgbClr val="000000"/>
                </a:solidFill>
                <a:latin typeface="Calibri Light"/>
                <a:cs typeface="Calibri Light"/>
              </a:rPr>
              <a:t>s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445715" y="1822694"/>
            <a:ext cx="1123568" cy="255914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1600" spc="-8" dirty="0">
                <a:latin typeface="Times New Roman"/>
                <a:cs typeface="Times New Roman"/>
              </a:rPr>
              <a:t>(symmetry)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10469" y="1835765"/>
            <a:ext cx="1679001" cy="255914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1600" i="1" spc="20" dirty="0">
                <a:latin typeface="Times New Roman"/>
                <a:cs typeface="Times New Roman"/>
              </a:rPr>
              <a:t>D</a:t>
            </a:r>
            <a:r>
              <a:rPr sz="1600" spc="20" dirty="0">
                <a:latin typeface="Times New Roman"/>
                <a:cs typeface="Times New Roman"/>
              </a:rPr>
              <a:t>(</a:t>
            </a:r>
            <a:r>
              <a:rPr sz="1600" spc="-167" dirty="0">
                <a:latin typeface="Times New Roman"/>
                <a:cs typeface="Times New Roman"/>
              </a:rPr>
              <a:t> </a:t>
            </a:r>
            <a:r>
              <a:rPr sz="1600" i="1" spc="8" dirty="0">
                <a:latin typeface="Times New Roman"/>
                <a:cs typeface="Times New Roman"/>
              </a:rPr>
              <a:t>p</a:t>
            </a:r>
            <a:r>
              <a:rPr sz="1600" spc="8" dirty="0">
                <a:latin typeface="Times New Roman"/>
                <a:cs typeface="Times New Roman"/>
              </a:rPr>
              <a:t>,</a:t>
            </a:r>
            <a:r>
              <a:rPr sz="1600" spc="-235" dirty="0">
                <a:latin typeface="Times New Roman"/>
                <a:cs typeface="Times New Roman"/>
              </a:rPr>
              <a:t> </a:t>
            </a:r>
            <a:r>
              <a:rPr sz="1600" i="1" spc="20" dirty="0">
                <a:latin typeface="Times New Roman"/>
                <a:cs typeface="Times New Roman"/>
              </a:rPr>
              <a:t>q</a:t>
            </a:r>
            <a:r>
              <a:rPr sz="1600" spc="20" dirty="0">
                <a:latin typeface="Times New Roman"/>
                <a:cs typeface="Times New Roman"/>
              </a:rPr>
              <a:t>)</a:t>
            </a:r>
            <a:r>
              <a:rPr sz="1600" spc="-36" dirty="0">
                <a:latin typeface="Times New Roman"/>
                <a:cs typeface="Times New Roman"/>
              </a:rPr>
              <a:t> </a:t>
            </a:r>
            <a:r>
              <a:rPr sz="1600" spc="-4" dirty="0">
                <a:latin typeface="Symbol"/>
                <a:cs typeface="Symbol"/>
              </a:rPr>
              <a:t></a:t>
            </a:r>
            <a:r>
              <a:rPr sz="1600" spc="16" dirty="0">
                <a:latin typeface="Times New Roman"/>
                <a:cs typeface="Times New Roman"/>
              </a:rPr>
              <a:t> </a:t>
            </a:r>
            <a:r>
              <a:rPr sz="1600" i="1" spc="28" dirty="0">
                <a:latin typeface="Times New Roman"/>
                <a:cs typeface="Times New Roman"/>
              </a:rPr>
              <a:t>D</a:t>
            </a:r>
            <a:r>
              <a:rPr sz="1600" spc="28" dirty="0">
                <a:latin typeface="Times New Roman"/>
                <a:cs typeface="Times New Roman"/>
              </a:rPr>
              <a:t>(</a:t>
            </a:r>
            <a:r>
              <a:rPr sz="1600" i="1" spc="28" dirty="0">
                <a:latin typeface="Times New Roman"/>
                <a:cs typeface="Times New Roman"/>
              </a:rPr>
              <a:t>q</a:t>
            </a:r>
            <a:r>
              <a:rPr sz="1600" spc="28" dirty="0">
                <a:latin typeface="Times New Roman"/>
                <a:cs typeface="Times New Roman"/>
              </a:rPr>
              <a:t>,</a:t>
            </a:r>
            <a:r>
              <a:rPr sz="1600" spc="-68" dirty="0">
                <a:latin typeface="Times New Roman"/>
                <a:cs typeface="Times New Roman"/>
              </a:rPr>
              <a:t> </a:t>
            </a:r>
            <a:r>
              <a:rPr sz="1600" i="1" spc="28" dirty="0">
                <a:latin typeface="Times New Roman"/>
                <a:cs typeface="Times New Roman"/>
              </a:rPr>
              <a:t>p</a:t>
            </a:r>
            <a:r>
              <a:rPr sz="1600" spc="28" dirty="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9111" y="2077901"/>
            <a:ext cx="4741964" cy="255914"/>
          </a:xfrm>
          <a:prstGeom prst="rect">
            <a:avLst/>
          </a:prstGeom>
        </p:spPr>
        <p:txBody>
          <a:bodyPr vert="horz" wrap="square" lIns="0" tIns="9599" rIns="0" bIns="0" rtlCol="0">
            <a:spAutoFit/>
          </a:bodyPr>
          <a:lstStyle/>
          <a:p>
            <a:pPr marL="10104">
              <a:spcBef>
                <a:spcPts val="76"/>
              </a:spcBef>
            </a:pPr>
            <a:r>
              <a:rPr sz="2400" i="1" spc="29" baseline="-2710" dirty="0">
                <a:latin typeface="Times New Roman"/>
                <a:cs typeface="Times New Roman"/>
              </a:rPr>
              <a:t>D</a:t>
            </a:r>
            <a:r>
              <a:rPr sz="2400" spc="29" baseline="-2710" dirty="0">
                <a:latin typeface="Times New Roman"/>
                <a:cs typeface="Times New Roman"/>
              </a:rPr>
              <a:t>(</a:t>
            </a:r>
            <a:r>
              <a:rPr sz="2400" spc="-232" baseline="-2710" dirty="0">
                <a:latin typeface="Times New Roman"/>
                <a:cs typeface="Times New Roman"/>
              </a:rPr>
              <a:t> </a:t>
            </a:r>
            <a:r>
              <a:rPr sz="2400" i="1" spc="12" baseline="-2710" dirty="0">
                <a:latin typeface="Times New Roman"/>
                <a:cs typeface="Times New Roman"/>
              </a:rPr>
              <a:t>p</a:t>
            </a:r>
            <a:r>
              <a:rPr sz="2400" spc="12" baseline="-2710" dirty="0">
                <a:latin typeface="Times New Roman"/>
                <a:cs typeface="Times New Roman"/>
              </a:rPr>
              <a:t>,</a:t>
            </a:r>
            <a:r>
              <a:rPr sz="2400" spc="-263" baseline="-2710" dirty="0">
                <a:latin typeface="Times New Roman"/>
                <a:cs typeface="Times New Roman"/>
              </a:rPr>
              <a:t> </a:t>
            </a:r>
            <a:r>
              <a:rPr sz="2400" i="1" spc="60" baseline="-2710" dirty="0">
                <a:latin typeface="Times New Roman"/>
                <a:cs typeface="Times New Roman"/>
              </a:rPr>
              <a:t>z</a:t>
            </a:r>
            <a:r>
              <a:rPr sz="2400" spc="60" baseline="-2710" dirty="0">
                <a:latin typeface="Times New Roman"/>
                <a:cs typeface="Times New Roman"/>
              </a:rPr>
              <a:t>)</a:t>
            </a:r>
            <a:r>
              <a:rPr sz="2400" spc="-65" baseline="-2710" dirty="0">
                <a:latin typeface="Times New Roman"/>
                <a:cs typeface="Times New Roman"/>
              </a:rPr>
              <a:t> </a:t>
            </a:r>
            <a:r>
              <a:rPr sz="2400" spc="-220" baseline="-2710" dirty="0">
                <a:latin typeface="Symbol"/>
                <a:cs typeface="Symbol"/>
              </a:rPr>
              <a:t>Š</a:t>
            </a:r>
            <a:r>
              <a:rPr sz="2400" spc="53" baseline="-2710" dirty="0">
                <a:latin typeface="Times New Roman"/>
                <a:cs typeface="Times New Roman"/>
              </a:rPr>
              <a:t> </a:t>
            </a:r>
            <a:r>
              <a:rPr sz="2400" i="1" spc="41" baseline="-2710" dirty="0">
                <a:latin typeface="Times New Roman"/>
                <a:cs typeface="Times New Roman"/>
              </a:rPr>
              <a:t>D</a:t>
            </a:r>
            <a:r>
              <a:rPr sz="2400" spc="41" baseline="-2710" dirty="0">
                <a:latin typeface="Times New Roman"/>
                <a:cs typeface="Times New Roman"/>
              </a:rPr>
              <a:t>(</a:t>
            </a:r>
            <a:r>
              <a:rPr sz="2400" i="1" spc="41" baseline="-2710" dirty="0">
                <a:latin typeface="Times New Roman"/>
                <a:cs typeface="Times New Roman"/>
              </a:rPr>
              <a:t>q</a:t>
            </a:r>
            <a:r>
              <a:rPr sz="2400" spc="41" baseline="-2710" dirty="0">
                <a:latin typeface="Times New Roman"/>
                <a:cs typeface="Times New Roman"/>
              </a:rPr>
              <a:t>,</a:t>
            </a:r>
            <a:r>
              <a:rPr sz="2400" spc="-77" baseline="-2710" dirty="0">
                <a:latin typeface="Times New Roman"/>
                <a:cs typeface="Times New Roman"/>
              </a:rPr>
              <a:t> </a:t>
            </a:r>
            <a:r>
              <a:rPr sz="2400" i="1" spc="41" baseline="-2710" dirty="0">
                <a:latin typeface="Times New Roman"/>
                <a:cs typeface="Times New Roman"/>
              </a:rPr>
              <a:t>p</a:t>
            </a:r>
            <a:r>
              <a:rPr sz="2400" spc="41" baseline="-2710" dirty="0">
                <a:latin typeface="Times New Roman"/>
                <a:cs typeface="Times New Roman"/>
              </a:rPr>
              <a:t>)</a:t>
            </a:r>
            <a:r>
              <a:rPr sz="2400" spc="-166" baseline="-2710" dirty="0">
                <a:latin typeface="Times New Roman"/>
                <a:cs typeface="Times New Roman"/>
              </a:rPr>
              <a:t> </a:t>
            </a:r>
            <a:r>
              <a:rPr sz="2400" spc="-6" baseline="-2710" dirty="0">
                <a:latin typeface="Symbol"/>
                <a:cs typeface="Symbol"/>
              </a:rPr>
              <a:t></a:t>
            </a:r>
            <a:r>
              <a:rPr sz="2400" spc="-60" baseline="-2710" dirty="0">
                <a:latin typeface="Times New Roman"/>
                <a:cs typeface="Times New Roman"/>
              </a:rPr>
              <a:t> </a:t>
            </a:r>
            <a:r>
              <a:rPr sz="2400" i="1" spc="41" baseline="-2710" dirty="0">
                <a:latin typeface="Times New Roman"/>
                <a:cs typeface="Times New Roman"/>
              </a:rPr>
              <a:t>D</a:t>
            </a:r>
            <a:r>
              <a:rPr sz="2400" spc="41" baseline="-2710" dirty="0">
                <a:latin typeface="Times New Roman"/>
                <a:cs typeface="Times New Roman"/>
              </a:rPr>
              <a:t>(</a:t>
            </a:r>
            <a:r>
              <a:rPr sz="2400" i="1" spc="41" baseline="-2710" dirty="0">
                <a:latin typeface="Times New Roman"/>
                <a:cs typeface="Times New Roman"/>
              </a:rPr>
              <a:t>q</a:t>
            </a:r>
            <a:r>
              <a:rPr sz="2400" spc="41" baseline="-2710" dirty="0">
                <a:latin typeface="Times New Roman"/>
                <a:cs typeface="Times New Roman"/>
              </a:rPr>
              <a:t>,</a:t>
            </a:r>
            <a:r>
              <a:rPr sz="2400" spc="-263" baseline="-2710" dirty="0">
                <a:latin typeface="Times New Roman"/>
                <a:cs typeface="Times New Roman"/>
              </a:rPr>
              <a:t> </a:t>
            </a:r>
            <a:r>
              <a:rPr sz="2400" i="1" spc="53" baseline="-2710" dirty="0">
                <a:latin typeface="Times New Roman"/>
                <a:cs typeface="Times New Roman"/>
              </a:rPr>
              <a:t>z</a:t>
            </a:r>
            <a:r>
              <a:rPr sz="2400" spc="53" baseline="-2710" dirty="0">
                <a:latin typeface="Times New Roman"/>
                <a:cs typeface="Times New Roman"/>
              </a:rPr>
              <a:t>)</a:t>
            </a:r>
            <a:r>
              <a:rPr sz="2400" spc="543" baseline="-2710" dirty="0">
                <a:latin typeface="Times New Roman"/>
                <a:cs typeface="Times New Roman"/>
              </a:rPr>
              <a:t> </a:t>
            </a:r>
            <a:r>
              <a:rPr sz="1600" spc="-4" dirty="0">
                <a:latin typeface="Times New Roman"/>
                <a:cs typeface="Times New Roman"/>
              </a:rPr>
              <a:t>(triangular</a:t>
            </a:r>
            <a:r>
              <a:rPr sz="1600" dirty="0">
                <a:latin typeface="Times New Roman"/>
                <a:cs typeface="Times New Roman"/>
              </a:rPr>
              <a:t> </a:t>
            </a:r>
            <a:r>
              <a:rPr sz="1600" spc="-52" dirty="0">
                <a:latin typeface="Times New Roman"/>
                <a:cs typeface="Times New Roman"/>
              </a:rPr>
              <a:t>inequality)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639191" y="1756920"/>
            <a:ext cx="1442855" cy="330421"/>
          </a:xfrm>
          <a:custGeom>
            <a:avLst/>
            <a:gdLst/>
            <a:ahLst/>
            <a:cxnLst/>
            <a:rect l="l" t="t" r="r" b="b"/>
            <a:pathLst>
              <a:path w="1586865" h="484505">
                <a:moveTo>
                  <a:pt x="0" y="484071"/>
                </a:moveTo>
                <a:lnTo>
                  <a:pt x="823624" y="0"/>
                </a:lnTo>
                <a:lnTo>
                  <a:pt x="1586449" y="357206"/>
                </a:lnTo>
              </a:path>
            </a:pathLst>
          </a:custGeom>
          <a:ln w="1767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39191" y="2000525"/>
            <a:ext cx="1442855" cy="81847"/>
          </a:xfrm>
          <a:custGeom>
            <a:avLst/>
            <a:gdLst/>
            <a:ahLst/>
            <a:cxnLst/>
            <a:rect l="l" t="t" r="r" b="b"/>
            <a:pathLst>
              <a:path w="1586865" h="120014">
                <a:moveTo>
                  <a:pt x="0" y="119777"/>
                </a:moveTo>
                <a:lnTo>
                  <a:pt x="1586449" y="0"/>
                </a:lnTo>
              </a:path>
            </a:pathLst>
          </a:custGeom>
          <a:ln w="17674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582004" y="2079834"/>
            <a:ext cx="557742" cy="227176"/>
          </a:xfrm>
          <a:prstGeom prst="rect">
            <a:avLst/>
          </a:prstGeom>
        </p:spPr>
        <p:txBody>
          <a:bodyPr vert="horz" wrap="square" lIns="0" tIns="11619" rIns="0" bIns="0" rtlCol="0">
            <a:spAutoFit/>
          </a:bodyPr>
          <a:lstStyle/>
          <a:p>
            <a:pPr marL="10104">
              <a:spcBef>
                <a:spcPts val="91"/>
              </a:spcBef>
            </a:pPr>
            <a:r>
              <a:rPr i="1" spc="20" dirty="0">
                <a:latin typeface="Times New Roman"/>
                <a:cs typeface="Times New Roman"/>
              </a:rPr>
              <a:t>p</a:t>
            </a:r>
            <a:r>
              <a:rPr spc="20" dirty="0">
                <a:latin typeface="Times New Roman"/>
                <a:cs typeface="Times New Roman"/>
              </a:rPr>
              <a:t>(</a:t>
            </a:r>
            <a:r>
              <a:rPr spc="-235" dirty="0">
                <a:latin typeface="Times New Roman"/>
                <a:cs typeface="Times New Roman"/>
              </a:rPr>
              <a:t> </a:t>
            </a:r>
            <a:r>
              <a:rPr i="1" spc="12" dirty="0">
                <a:latin typeface="Times New Roman"/>
                <a:cs typeface="Times New Roman"/>
              </a:rPr>
              <a:t>x</a:t>
            </a:r>
            <a:r>
              <a:rPr spc="12" dirty="0">
                <a:latin typeface="Times New Roman"/>
                <a:cs typeface="Times New Roman"/>
              </a:rPr>
              <a:t>,</a:t>
            </a:r>
            <a:r>
              <a:rPr spc="-99" dirty="0">
                <a:latin typeface="Times New Roman"/>
                <a:cs typeface="Times New Roman"/>
              </a:rPr>
              <a:t> </a:t>
            </a:r>
            <a:r>
              <a:rPr i="1" spc="40" dirty="0">
                <a:latin typeface="Times New Roman"/>
                <a:cs typeface="Times New Roman"/>
              </a:rPr>
              <a:t>y</a:t>
            </a:r>
            <a:r>
              <a:rPr spc="40" dirty="0">
                <a:latin typeface="Times New Roman"/>
                <a:cs typeface="Times New Roman"/>
              </a:rPr>
              <a:t>)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27403" y="1558311"/>
            <a:ext cx="478065" cy="227176"/>
          </a:xfrm>
          <a:prstGeom prst="rect">
            <a:avLst/>
          </a:prstGeom>
        </p:spPr>
        <p:txBody>
          <a:bodyPr vert="horz" wrap="square" lIns="0" tIns="11619" rIns="0" bIns="0" rtlCol="0">
            <a:spAutoFit/>
          </a:bodyPr>
          <a:lstStyle/>
          <a:p>
            <a:pPr marL="10104">
              <a:spcBef>
                <a:spcPts val="91"/>
              </a:spcBef>
            </a:pPr>
            <a:r>
              <a:rPr i="1" spc="48" dirty="0">
                <a:latin typeface="Times New Roman"/>
                <a:cs typeface="Times New Roman"/>
              </a:rPr>
              <a:t>q</a:t>
            </a:r>
            <a:r>
              <a:rPr spc="48" dirty="0">
                <a:latin typeface="Times New Roman"/>
                <a:cs typeface="Times New Roman"/>
              </a:rPr>
              <a:t>(</a:t>
            </a:r>
            <a:r>
              <a:rPr i="1" spc="48" dirty="0">
                <a:latin typeface="Times New Roman"/>
                <a:cs typeface="Times New Roman"/>
              </a:rPr>
              <a:t>s</a:t>
            </a:r>
            <a:r>
              <a:rPr spc="48" dirty="0">
                <a:latin typeface="Times New Roman"/>
                <a:cs typeface="Times New Roman"/>
              </a:rPr>
              <a:t>,</a:t>
            </a:r>
            <a:r>
              <a:rPr i="1" spc="48" dirty="0">
                <a:latin typeface="Times New Roman"/>
                <a:cs typeface="Times New Roman"/>
              </a:rPr>
              <a:t>t</a:t>
            </a:r>
            <a:r>
              <a:rPr spc="48" dirty="0">
                <a:latin typeface="Times New Roman"/>
                <a:cs typeface="Times New Roman"/>
              </a:rPr>
              <a:t>)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831645" y="2007932"/>
            <a:ext cx="543308" cy="228197"/>
          </a:xfrm>
          <a:prstGeom prst="rect">
            <a:avLst/>
          </a:prstGeom>
        </p:spPr>
        <p:txBody>
          <a:bodyPr vert="horz" wrap="square" lIns="0" tIns="12630" rIns="0" bIns="0" rtlCol="0">
            <a:spAutoFit/>
          </a:bodyPr>
          <a:lstStyle/>
          <a:p>
            <a:pPr marL="10104">
              <a:spcBef>
                <a:spcPts val="99"/>
              </a:spcBef>
            </a:pPr>
            <a:r>
              <a:rPr i="1" spc="32" dirty="0">
                <a:latin typeface="Times New Roman"/>
                <a:cs typeface="Times New Roman"/>
              </a:rPr>
              <a:t>z</a:t>
            </a:r>
            <a:r>
              <a:rPr spc="32" dirty="0">
                <a:latin typeface="Times New Roman"/>
                <a:cs typeface="Times New Roman"/>
              </a:rPr>
              <a:t>(</a:t>
            </a:r>
            <a:r>
              <a:rPr i="1" spc="32" dirty="0">
                <a:latin typeface="Times New Roman"/>
                <a:cs typeface="Times New Roman"/>
              </a:rPr>
              <a:t>v</a:t>
            </a:r>
            <a:r>
              <a:rPr spc="32" dirty="0">
                <a:latin typeface="Times New Roman"/>
                <a:cs typeface="Times New Roman"/>
              </a:rPr>
              <a:t>,</a:t>
            </a:r>
            <a:r>
              <a:rPr spc="-231" dirty="0">
                <a:latin typeface="Times New Roman"/>
                <a:cs typeface="Times New Roman"/>
              </a:rPr>
              <a:t> </a:t>
            </a:r>
            <a:r>
              <a:rPr i="1" spc="8" dirty="0">
                <a:latin typeface="Times New Roman"/>
                <a:cs typeface="Times New Roman"/>
              </a:rPr>
              <a:t>w</a:t>
            </a:r>
            <a:r>
              <a:rPr spc="8" dirty="0">
                <a:latin typeface="Times New Roman"/>
                <a:cs typeface="Times New Roman"/>
              </a:rPr>
              <a:t>)</a:t>
            </a:r>
            <a:endParaRPr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28841" y="3087826"/>
            <a:ext cx="1807177" cy="247707"/>
          </a:xfrm>
          <a:custGeom>
            <a:avLst/>
            <a:gdLst/>
            <a:ahLst/>
            <a:cxnLst/>
            <a:rect l="l" t="t" r="r" b="b"/>
            <a:pathLst>
              <a:path w="1987550" h="363220">
                <a:moveTo>
                  <a:pt x="0" y="244425"/>
                </a:moveTo>
                <a:lnTo>
                  <a:pt x="26557" y="225734"/>
                </a:lnTo>
                <a:lnTo>
                  <a:pt x="90439" y="363043"/>
                </a:lnTo>
                <a:lnTo>
                  <a:pt x="160781" y="0"/>
                </a:lnTo>
                <a:lnTo>
                  <a:pt x="1987522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6883" y="3083413"/>
            <a:ext cx="1809486" cy="252038"/>
          </a:xfrm>
          <a:custGeom>
            <a:avLst/>
            <a:gdLst/>
            <a:ahLst/>
            <a:cxnLst/>
            <a:rect l="l" t="t" r="r" b="b"/>
            <a:pathLst>
              <a:path w="1990089" h="369570">
                <a:moveTo>
                  <a:pt x="1989675" y="0"/>
                </a:moveTo>
                <a:lnTo>
                  <a:pt x="157192" y="0"/>
                </a:lnTo>
                <a:lnTo>
                  <a:pt x="93310" y="334288"/>
                </a:lnTo>
                <a:lnTo>
                  <a:pt x="36606" y="222139"/>
                </a:lnTo>
                <a:lnTo>
                  <a:pt x="0" y="248019"/>
                </a:lnTo>
                <a:lnTo>
                  <a:pt x="4306" y="254490"/>
                </a:lnTo>
                <a:lnTo>
                  <a:pt x="21534" y="242269"/>
                </a:lnTo>
                <a:lnTo>
                  <a:pt x="86851" y="369514"/>
                </a:lnTo>
                <a:lnTo>
                  <a:pt x="99771" y="369514"/>
                </a:lnTo>
                <a:lnTo>
                  <a:pt x="167960" y="12940"/>
                </a:lnTo>
                <a:lnTo>
                  <a:pt x="1989675" y="12940"/>
                </a:lnTo>
                <a:lnTo>
                  <a:pt x="198967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242341" y="3094385"/>
            <a:ext cx="2918043" cy="294882"/>
          </a:xfrm>
          <a:prstGeom prst="rect">
            <a:avLst/>
          </a:prstGeom>
        </p:spPr>
        <p:txBody>
          <a:bodyPr vert="horz" wrap="square" lIns="0" tIns="12630" rIns="0" bIns="0" rtlCol="0">
            <a:spAutoFit/>
          </a:bodyPr>
          <a:lstStyle/>
          <a:p>
            <a:pPr marL="40416">
              <a:lnSpc>
                <a:spcPts val="1528"/>
              </a:lnSpc>
              <a:spcBef>
                <a:spcPts val="99"/>
              </a:spcBef>
              <a:tabLst>
                <a:tab pos="1083162" algn="l"/>
              </a:tabLst>
            </a:pPr>
            <a:r>
              <a:rPr sz="1600" i="1" spc="12" dirty="0">
                <a:latin typeface="Times New Roman"/>
                <a:cs typeface="Times New Roman"/>
              </a:rPr>
              <a:t>D </a:t>
            </a:r>
            <a:r>
              <a:rPr sz="1600" spc="4" dirty="0">
                <a:latin typeface="Times New Roman"/>
                <a:cs typeface="Times New Roman"/>
              </a:rPr>
              <a:t>( </a:t>
            </a:r>
            <a:r>
              <a:rPr sz="1600" i="1" spc="16" dirty="0">
                <a:latin typeface="Times New Roman"/>
                <a:cs typeface="Times New Roman"/>
              </a:rPr>
              <a:t>p</a:t>
            </a:r>
            <a:r>
              <a:rPr sz="1600" spc="16" dirty="0">
                <a:latin typeface="Times New Roman"/>
                <a:cs typeface="Times New Roman"/>
              </a:rPr>
              <a:t>,</a:t>
            </a:r>
            <a:r>
              <a:rPr sz="1600" spc="-239" dirty="0">
                <a:latin typeface="Times New Roman"/>
                <a:cs typeface="Times New Roman"/>
              </a:rPr>
              <a:t> </a:t>
            </a:r>
            <a:r>
              <a:rPr sz="1600" i="1" spc="28" dirty="0">
                <a:latin typeface="Times New Roman"/>
                <a:cs typeface="Times New Roman"/>
              </a:rPr>
              <a:t>q</a:t>
            </a:r>
            <a:r>
              <a:rPr sz="1600" spc="28" dirty="0">
                <a:latin typeface="Times New Roman"/>
                <a:cs typeface="Times New Roman"/>
              </a:rPr>
              <a:t>)</a:t>
            </a:r>
            <a:r>
              <a:rPr sz="1600" spc="-16" dirty="0">
                <a:latin typeface="Times New Roman"/>
                <a:cs typeface="Times New Roman"/>
              </a:rPr>
              <a:t> </a:t>
            </a:r>
            <a:r>
              <a:rPr sz="1600" spc="8" dirty="0">
                <a:latin typeface="Symbol"/>
                <a:cs typeface="Symbol"/>
              </a:rPr>
              <a:t></a:t>
            </a:r>
            <a:r>
              <a:rPr sz="1600" spc="8" dirty="0">
                <a:latin typeface="Times New Roman"/>
                <a:cs typeface="Times New Roman"/>
              </a:rPr>
              <a:t>	</a:t>
            </a:r>
            <a:r>
              <a:rPr sz="1600" spc="4" dirty="0">
                <a:latin typeface="Times New Roman"/>
                <a:cs typeface="Times New Roman"/>
              </a:rPr>
              <a:t>(</a:t>
            </a:r>
            <a:r>
              <a:rPr sz="1600" spc="-259" dirty="0">
                <a:latin typeface="Times New Roman"/>
                <a:cs typeface="Times New Roman"/>
              </a:rPr>
              <a:t> </a:t>
            </a:r>
            <a:r>
              <a:rPr sz="1600" i="1" spc="4" dirty="0">
                <a:latin typeface="Times New Roman"/>
                <a:cs typeface="Times New Roman"/>
              </a:rPr>
              <a:t>x</a:t>
            </a:r>
            <a:r>
              <a:rPr sz="1600" i="1" spc="-68" dirty="0">
                <a:latin typeface="Times New Roman"/>
                <a:cs typeface="Times New Roman"/>
              </a:rPr>
              <a:t> </a:t>
            </a:r>
            <a:r>
              <a:rPr sz="1600" spc="8" dirty="0">
                <a:latin typeface="Symbol"/>
                <a:cs typeface="Symbol"/>
              </a:rPr>
              <a:t></a:t>
            </a:r>
            <a:r>
              <a:rPr sz="1600" spc="-80" dirty="0">
                <a:latin typeface="Times New Roman"/>
                <a:cs typeface="Times New Roman"/>
              </a:rPr>
              <a:t> </a:t>
            </a:r>
            <a:r>
              <a:rPr sz="1600" i="1" spc="44" dirty="0">
                <a:latin typeface="Times New Roman"/>
                <a:cs typeface="Times New Roman"/>
              </a:rPr>
              <a:t>s</a:t>
            </a:r>
            <a:r>
              <a:rPr sz="1600" spc="44" dirty="0">
                <a:latin typeface="Times New Roman"/>
                <a:cs typeface="Times New Roman"/>
              </a:rPr>
              <a:t>)</a:t>
            </a:r>
            <a:r>
              <a:rPr spc="65" baseline="43981" dirty="0">
                <a:latin typeface="Times New Roman"/>
                <a:cs typeface="Times New Roman"/>
              </a:rPr>
              <a:t>2</a:t>
            </a:r>
            <a:r>
              <a:rPr spc="310" baseline="43981" dirty="0">
                <a:latin typeface="Times New Roman"/>
                <a:cs typeface="Times New Roman"/>
              </a:rPr>
              <a:t> </a:t>
            </a:r>
            <a:r>
              <a:rPr sz="1600" spc="8" dirty="0">
                <a:latin typeface="Symbol"/>
                <a:cs typeface="Symbol"/>
              </a:rPr>
              <a:t></a:t>
            </a:r>
            <a:r>
              <a:rPr sz="1600" spc="-123" dirty="0">
                <a:latin typeface="Times New Roman"/>
                <a:cs typeface="Times New Roman"/>
              </a:rPr>
              <a:t> </a:t>
            </a:r>
            <a:r>
              <a:rPr sz="1600" spc="4" dirty="0">
                <a:latin typeface="Times New Roman"/>
                <a:cs typeface="Times New Roman"/>
              </a:rPr>
              <a:t>(</a:t>
            </a:r>
            <a:r>
              <a:rPr sz="1600" spc="-171" dirty="0">
                <a:latin typeface="Times New Roman"/>
                <a:cs typeface="Times New Roman"/>
              </a:rPr>
              <a:t> </a:t>
            </a:r>
            <a:r>
              <a:rPr sz="1600" i="1" spc="4" dirty="0">
                <a:latin typeface="Times New Roman"/>
                <a:cs typeface="Times New Roman"/>
              </a:rPr>
              <a:t>y</a:t>
            </a:r>
            <a:r>
              <a:rPr sz="1600" i="1" spc="-52" dirty="0">
                <a:latin typeface="Times New Roman"/>
                <a:cs typeface="Times New Roman"/>
              </a:rPr>
              <a:t> </a:t>
            </a:r>
            <a:r>
              <a:rPr sz="1600" spc="8" dirty="0">
                <a:latin typeface="Symbol"/>
                <a:cs typeface="Symbol"/>
              </a:rPr>
              <a:t></a:t>
            </a:r>
            <a:r>
              <a:rPr sz="1600" spc="-143" dirty="0">
                <a:latin typeface="Times New Roman"/>
                <a:cs typeface="Times New Roman"/>
              </a:rPr>
              <a:t> </a:t>
            </a:r>
            <a:r>
              <a:rPr sz="1600" i="1" spc="52" dirty="0">
                <a:latin typeface="Times New Roman"/>
                <a:cs typeface="Times New Roman"/>
              </a:rPr>
              <a:t>t</a:t>
            </a:r>
            <a:r>
              <a:rPr sz="1600" spc="52" dirty="0">
                <a:latin typeface="Times New Roman"/>
                <a:cs typeface="Times New Roman"/>
              </a:rPr>
              <a:t>)</a:t>
            </a:r>
            <a:r>
              <a:rPr spc="77" baseline="43981" dirty="0">
                <a:latin typeface="Times New Roman"/>
                <a:cs typeface="Times New Roman"/>
              </a:rPr>
              <a:t>2</a:t>
            </a:r>
            <a:endParaRPr baseline="43981">
              <a:latin typeface="Times New Roman"/>
              <a:cs typeface="Times New Roman"/>
            </a:endParaRPr>
          </a:p>
          <a:p>
            <a:pPr marL="185915">
              <a:lnSpc>
                <a:spcPts val="716"/>
              </a:lnSpc>
            </a:pPr>
            <a:r>
              <a:rPr sz="1000" i="1" dirty="0">
                <a:latin typeface="Times New Roman"/>
                <a:cs typeface="Times New Roman"/>
              </a:rPr>
              <a:t>e</a:t>
            </a:r>
            <a:endParaRPr sz="1000">
              <a:latin typeface="Times New Roman"/>
              <a:cs typeface="Times New Roman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979553" y="3904457"/>
            <a:ext cx="674949" cy="258975"/>
          </a:xfrm>
          <a:prstGeom prst="rect">
            <a:avLst/>
          </a:prstGeom>
        </p:spPr>
        <p:txBody>
          <a:bodyPr vert="horz" wrap="square" lIns="0" tIns="12630" rIns="0" bIns="0" rtlCol="0">
            <a:spAutoFit/>
          </a:bodyPr>
          <a:lstStyle/>
          <a:p>
            <a:pPr marL="10104">
              <a:spcBef>
                <a:spcPts val="99"/>
              </a:spcBef>
            </a:pPr>
            <a:r>
              <a:rPr sz="1600" i="1" spc="28" dirty="0">
                <a:latin typeface="Times New Roman"/>
                <a:cs typeface="Times New Roman"/>
              </a:rPr>
              <a:t>p</a:t>
            </a:r>
            <a:r>
              <a:rPr sz="1600" spc="28" dirty="0">
                <a:latin typeface="Times New Roman"/>
                <a:cs typeface="Times New Roman"/>
              </a:rPr>
              <a:t>(</a:t>
            </a:r>
            <a:r>
              <a:rPr sz="1600" spc="-274" dirty="0">
                <a:latin typeface="Times New Roman"/>
                <a:cs typeface="Times New Roman"/>
              </a:rPr>
              <a:t> </a:t>
            </a:r>
            <a:r>
              <a:rPr sz="1600" i="1" spc="24" dirty="0">
                <a:latin typeface="Times New Roman"/>
                <a:cs typeface="Times New Roman"/>
              </a:rPr>
              <a:t>x</a:t>
            </a:r>
            <a:r>
              <a:rPr sz="1600" spc="24" dirty="0">
                <a:latin typeface="Times New Roman"/>
                <a:cs typeface="Times New Roman"/>
              </a:rPr>
              <a:t>,</a:t>
            </a:r>
            <a:r>
              <a:rPr sz="1600" spc="-107" dirty="0">
                <a:latin typeface="Times New Roman"/>
                <a:cs typeface="Times New Roman"/>
              </a:rPr>
              <a:t> </a:t>
            </a:r>
            <a:r>
              <a:rPr sz="1600" i="1" spc="56" dirty="0">
                <a:latin typeface="Times New Roman"/>
                <a:cs typeface="Times New Roman"/>
              </a:rPr>
              <a:t>y</a:t>
            </a:r>
            <a:r>
              <a:rPr sz="1600" spc="56" dirty="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991132" y="3267104"/>
            <a:ext cx="579682" cy="258975"/>
          </a:xfrm>
          <a:prstGeom prst="rect">
            <a:avLst/>
          </a:prstGeom>
        </p:spPr>
        <p:txBody>
          <a:bodyPr vert="horz" wrap="square" lIns="0" tIns="12630" rIns="0" bIns="0" rtlCol="0">
            <a:spAutoFit/>
          </a:bodyPr>
          <a:lstStyle/>
          <a:p>
            <a:pPr marL="10104">
              <a:spcBef>
                <a:spcPts val="99"/>
              </a:spcBef>
            </a:pPr>
            <a:r>
              <a:rPr sz="1600" i="1" spc="68" dirty="0">
                <a:latin typeface="Times New Roman"/>
                <a:cs typeface="Times New Roman"/>
              </a:rPr>
              <a:t>q</a:t>
            </a:r>
            <a:r>
              <a:rPr sz="1600" spc="68" dirty="0">
                <a:latin typeface="Times New Roman"/>
                <a:cs typeface="Times New Roman"/>
              </a:rPr>
              <a:t>(</a:t>
            </a:r>
            <a:r>
              <a:rPr sz="1600" i="1" spc="68" dirty="0">
                <a:latin typeface="Times New Roman"/>
                <a:cs typeface="Times New Roman"/>
              </a:rPr>
              <a:t>s</a:t>
            </a:r>
            <a:r>
              <a:rPr sz="1600" spc="68" dirty="0">
                <a:latin typeface="Times New Roman"/>
                <a:cs typeface="Times New Roman"/>
              </a:rPr>
              <a:t>,</a:t>
            </a:r>
            <a:r>
              <a:rPr sz="1600" i="1" spc="68" dirty="0">
                <a:latin typeface="Times New Roman"/>
                <a:cs typeface="Times New Roman"/>
              </a:rPr>
              <a:t>t</a:t>
            </a:r>
            <a:r>
              <a:rPr sz="1600" spc="68" dirty="0">
                <a:latin typeface="Times New Roman"/>
                <a:cs typeface="Times New Roman"/>
              </a:rPr>
              <a:t>)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256565" y="3885377"/>
            <a:ext cx="87132" cy="69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209415" y="3493160"/>
            <a:ext cx="87132" cy="693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336353" y="3524658"/>
            <a:ext cx="911095" cy="390615"/>
          </a:xfrm>
          <a:custGeom>
            <a:avLst/>
            <a:gdLst/>
            <a:ahLst/>
            <a:cxnLst/>
            <a:rect l="l" t="t" r="r" b="b"/>
            <a:pathLst>
              <a:path w="1002029" h="572770">
                <a:moveTo>
                  <a:pt x="0" y="572243"/>
                </a:moveTo>
                <a:lnTo>
                  <a:pt x="1002015" y="0"/>
                </a:lnTo>
              </a:path>
            </a:pathLst>
          </a:custGeom>
          <a:ln w="26926">
            <a:solidFill>
              <a:srgbClr val="FF0000"/>
            </a:solidFill>
            <a:prstDash val="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610475" y="1116016"/>
            <a:ext cx="4227525" cy="79246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900" i="1" dirty="0">
                <a:latin typeface="Calibri"/>
                <a:cs typeface="Calibri"/>
              </a:rPr>
              <a:t>D </a:t>
            </a:r>
            <a:r>
              <a:rPr sz="1900" spc="-4" dirty="0">
                <a:latin typeface="Calibri"/>
                <a:cs typeface="Calibri"/>
              </a:rPr>
              <a:t>is </a:t>
            </a:r>
            <a:r>
              <a:rPr sz="1900" dirty="0">
                <a:latin typeface="Calibri"/>
                <a:cs typeface="Calibri"/>
              </a:rPr>
              <a:t>a </a:t>
            </a:r>
            <a:r>
              <a:rPr sz="1900" i="1" spc="-8" dirty="0">
                <a:latin typeface="Calibri"/>
                <a:cs typeface="Calibri"/>
              </a:rPr>
              <a:t>distance </a:t>
            </a:r>
            <a:r>
              <a:rPr sz="1900" i="1" dirty="0">
                <a:latin typeface="Calibri"/>
                <a:cs typeface="Calibri"/>
              </a:rPr>
              <a:t>function </a:t>
            </a:r>
            <a:r>
              <a:rPr sz="1900" spc="-4" dirty="0">
                <a:latin typeface="Calibri"/>
                <a:cs typeface="Calibri"/>
              </a:rPr>
              <a:t>or </a:t>
            </a:r>
            <a:r>
              <a:rPr sz="1900" i="1" spc="-4" dirty="0">
                <a:latin typeface="Calibri"/>
                <a:cs typeface="Calibri"/>
              </a:rPr>
              <a:t>metric</a:t>
            </a:r>
            <a:r>
              <a:rPr sz="1900" i="1" spc="-56" dirty="0">
                <a:latin typeface="Calibri"/>
                <a:cs typeface="Calibri"/>
              </a:rPr>
              <a:t> </a:t>
            </a:r>
            <a:r>
              <a:rPr sz="1900" spc="-4" dirty="0">
                <a:latin typeface="Calibri"/>
                <a:cs typeface="Calibri"/>
              </a:rPr>
              <a:t>if</a:t>
            </a:r>
            <a:endParaRPr sz="1900" dirty="0">
              <a:latin typeface="Calibri"/>
              <a:cs typeface="Calibri"/>
            </a:endParaRPr>
          </a:p>
          <a:p>
            <a:pPr marL="12125">
              <a:spcBef>
                <a:spcPts val="1909"/>
              </a:spcBef>
              <a:tabLst>
                <a:tab pos="1045271" algn="l"/>
                <a:tab pos="2543712" algn="l"/>
              </a:tabLst>
            </a:pPr>
            <a:r>
              <a:rPr sz="1600" i="1" spc="20" dirty="0">
                <a:latin typeface="Times New Roman"/>
                <a:cs typeface="Times New Roman"/>
              </a:rPr>
              <a:t>D</a:t>
            </a:r>
            <a:r>
              <a:rPr sz="1600" spc="20" dirty="0">
                <a:latin typeface="Times New Roman"/>
                <a:cs typeface="Times New Roman"/>
              </a:rPr>
              <a:t>(</a:t>
            </a:r>
            <a:r>
              <a:rPr sz="1600" spc="-155" dirty="0">
                <a:latin typeface="Times New Roman"/>
                <a:cs typeface="Times New Roman"/>
              </a:rPr>
              <a:t> </a:t>
            </a:r>
            <a:r>
              <a:rPr sz="1600" i="1" spc="8" dirty="0">
                <a:latin typeface="Times New Roman"/>
                <a:cs typeface="Times New Roman"/>
              </a:rPr>
              <a:t>p</a:t>
            </a:r>
            <a:r>
              <a:rPr sz="1600" spc="8" dirty="0">
                <a:latin typeface="Times New Roman"/>
                <a:cs typeface="Times New Roman"/>
              </a:rPr>
              <a:t>,</a:t>
            </a:r>
            <a:r>
              <a:rPr sz="1600" spc="-231" dirty="0">
                <a:latin typeface="Times New Roman"/>
                <a:cs typeface="Times New Roman"/>
              </a:rPr>
              <a:t> </a:t>
            </a:r>
            <a:r>
              <a:rPr sz="1600" i="1" spc="20" dirty="0">
                <a:latin typeface="Times New Roman"/>
                <a:cs typeface="Times New Roman"/>
              </a:rPr>
              <a:t>q</a:t>
            </a:r>
            <a:r>
              <a:rPr sz="1600" spc="20" dirty="0">
                <a:latin typeface="Times New Roman"/>
                <a:cs typeface="Times New Roman"/>
              </a:rPr>
              <a:t>)</a:t>
            </a:r>
            <a:r>
              <a:rPr sz="1600" spc="-40" dirty="0">
                <a:latin typeface="Times New Roman"/>
                <a:cs typeface="Times New Roman"/>
              </a:rPr>
              <a:t> </a:t>
            </a:r>
            <a:r>
              <a:rPr sz="1600" spc="-147" dirty="0">
                <a:latin typeface="Symbol"/>
                <a:cs typeface="Symbol"/>
              </a:rPr>
              <a:t>Š</a:t>
            </a:r>
            <a:r>
              <a:rPr sz="1600" spc="-44" dirty="0">
                <a:latin typeface="Times New Roman"/>
                <a:cs typeface="Times New Roman"/>
              </a:rPr>
              <a:t> </a:t>
            </a:r>
            <a:r>
              <a:rPr sz="1600" spc="-4" dirty="0">
                <a:latin typeface="Times New Roman"/>
                <a:cs typeface="Times New Roman"/>
              </a:rPr>
              <a:t>0	(</a:t>
            </a:r>
            <a:r>
              <a:rPr sz="1600" i="1" spc="-4" dirty="0">
                <a:latin typeface="Times New Roman"/>
                <a:cs typeface="Times New Roman"/>
              </a:rPr>
              <a:t>D </a:t>
            </a:r>
            <a:r>
              <a:rPr sz="1600" spc="-4" dirty="0">
                <a:latin typeface="Symbol"/>
                <a:cs typeface="Symbol"/>
              </a:rPr>
              <a:t></a:t>
            </a:r>
            <a:r>
              <a:rPr sz="1600" spc="-4" dirty="0">
                <a:latin typeface="Times New Roman"/>
                <a:cs typeface="Times New Roman"/>
              </a:rPr>
              <a:t> 0 iff </a:t>
            </a:r>
            <a:r>
              <a:rPr sz="1600" i="1" spc="-4" dirty="0">
                <a:latin typeface="Times New Roman"/>
                <a:cs typeface="Times New Roman"/>
              </a:rPr>
              <a:t>p</a:t>
            </a:r>
            <a:r>
              <a:rPr sz="1600" i="1" spc="48" dirty="0">
                <a:latin typeface="Times New Roman"/>
                <a:cs typeface="Times New Roman"/>
              </a:rPr>
              <a:t> </a:t>
            </a:r>
            <a:r>
              <a:rPr sz="1600" spc="-4" dirty="0">
                <a:latin typeface="Symbol"/>
                <a:cs typeface="Symbol"/>
              </a:rPr>
              <a:t></a:t>
            </a:r>
            <a:r>
              <a:rPr sz="1600" spc="-12" dirty="0">
                <a:latin typeface="Times New Roman"/>
                <a:cs typeface="Times New Roman"/>
              </a:rPr>
              <a:t> </a:t>
            </a:r>
            <a:r>
              <a:rPr sz="1600" i="1" spc="20" dirty="0">
                <a:latin typeface="Times New Roman"/>
                <a:cs typeface="Times New Roman"/>
              </a:rPr>
              <a:t>q</a:t>
            </a:r>
            <a:r>
              <a:rPr sz="1600" spc="20" dirty="0">
                <a:latin typeface="Times New Roman"/>
                <a:cs typeface="Times New Roman"/>
              </a:rPr>
              <a:t>)	</a:t>
            </a:r>
            <a:r>
              <a:rPr sz="2400" spc="-12" baseline="1355" dirty="0">
                <a:latin typeface="Times New Roman"/>
                <a:cs typeface="Times New Roman"/>
              </a:rPr>
              <a:t>(positiveness)</a:t>
            </a:r>
            <a:endParaRPr sz="2400" baseline="1355" dirty="0">
              <a:latin typeface="Times New Roman"/>
              <a:cs typeface="Times New Roman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610475" y="2613444"/>
            <a:ext cx="2098751" cy="3025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900" i="1" spc="-4" dirty="0">
                <a:latin typeface="Calibri"/>
                <a:cs typeface="Calibri"/>
              </a:rPr>
              <a:t>Euclidean</a:t>
            </a:r>
            <a:r>
              <a:rPr sz="1900" i="1" spc="-48" dirty="0">
                <a:latin typeface="Calibri"/>
                <a:cs typeface="Calibri"/>
              </a:rPr>
              <a:t> </a:t>
            </a:r>
            <a:r>
              <a:rPr sz="1900" i="1" spc="-8" dirty="0">
                <a:latin typeface="Calibri"/>
                <a:cs typeface="Calibri"/>
              </a:rPr>
              <a:t>distance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1963068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8" dirty="0">
                <a:solidFill>
                  <a:srgbClr val="000000"/>
                </a:solidFill>
                <a:latin typeface="Calibri Light"/>
                <a:cs typeface="Calibri Light"/>
              </a:rPr>
              <a:t>Di</a:t>
            </a:r>
            <a:r>
              <a:rPr sz="3400" b="0" spc="-8" dirty="0">
                <a:solidFill>
                  <a:srgbClr val="000000"/>
                </a:solidFill>
                <a:latin typeface="Calibri Light"/>
                <a:cs typeface="Calibri Light"/>
              </a:rPr>
              <a:t>st</a:t>
            </a:r>
            <a:r>
              <a:rPr sz="3400" b="0" spc="60" dirty="0">
                <a:solidFill>
                  <a:srgbClr val="000000"/>
                </a:solidFill>
                <a:latin typeface="Calibri Light"/>
                <a:cs typeface="Calibri Light"/>
              </a:rPr>
              <a:t>a</a:t>
            </a:r>
            <a:r>
              <a:rPr sz="3400" b="0" spc="56" dirty="0">
                <a:solidFill>
                  <a:srgbClr val="000000"/>
                </a:solidFill>
                <a:latin typeface="Calibri Light"/>
                <a:cs typeface="Calibri Light"/>
              </a:rPr>
              <a:t>nc</a:t>
            </a: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e</a:t>
            </a:r>
            <a:r>
              <a:rPr sz="3400" b="0" spc="44" dirty="0">
                <a:solidFill>
                  <a:srgbClr val="000000"/>
                </a:solidFill>
                <a:latin typeface="Calibri Light"/>
                <a:cs typeface="Calibri Light"/>
              </a:rPr>
              <a:t>s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175617" y="2053021"/>
            <a:ext cx="714788" cy="28720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800" i="1" spc="24" dirty="0">
                <a:latin typeface="Times New Roman"/>
                <a:cs typeface="Times New Roman"/>
              </a:rPr>
              <a:t>p</a:t>
            </a:r>
            <a:r>
              <a:rPr sz="1800" spc="24" dirty="0">
                <a:latin typeface="Times New Roman"/>
                <a:cs typeface="Times New Roman"/>
              </a:rPr>
              <a:t>(</a:t>
            </a:r>
            <a:r>
              <a:rPr sz="1800" spc="-294" dirty="0">
                <a:latin typeface="Times New Roman"/>
                <a:cs typeface="Times New Roman"/>
              </a:rPr>
              <a:t> </a:t>
            </a:r>
            <a:r>
              <a:rPr sz="1800" i="1" spc="20" dirty="0">
                <a:latin typeface="Times New Roman"/>
                <a:cs typeface="Times New Roman"/>
              </a:rPr>
              <a:t>x</a:t>
            </a:r>
            <a:r>
              <a:rPr sz="1800" spc="20" dirty="0">
                <a:latin typeface="Times New Roman"/>
                <a:cs typeface="Times New Roman"/>
              </a:rPr>
              <a:t>,</a:t>
            </a:r>
            <a:r>
              <a:rPr sz="1800" spc="-119" dirty="0">
                <a:latin typeface="Times New Roman"/>
                <a:cs typeface="Times New Roman"/>
              </a:rPr>
              <a:t> </a:t>
            </a:r>
            <a:r>
              <a:rPr sz="1800" i="1" spc="52" dirty="0">
                <a:latin typeface="Times New Roman"/>
                <a:cs typeface="Times New Roman"/>
              </a:rPr>
              <a:t>y</a:t>
            </a:r>
            <a:r>
              <a:rPr sz="1800" spc="52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49439" y="1377748"/>
            <a:ext cx="613747" cy="287202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800" i="1" spc="24" dirty="0">
                <a:latin typeface="Times New Roman"/>
                <a:cs typeface="Times New Roman"/>
              </a:rPr>
              <a:t>q</a:t>
            </a:r>
            <a:r>
              <a:rPr sz="1800" spc="103" dirty="0">
                <a:latin typeface="Times New Roman"/>
                <a:cs typeface="Times New Roman"/>
              </a:rPr>
              <a:t>(</a:t>
            </a:r>
            <a:r>
              <a:rPr sz="1800" i="1" spc="28" dirty="0">
                <a:latin typeface="Times New Roman"/>
                <a:cs typeface="Times New Roman"/>
              </a:rPr>
              <a:t>s</a:t>
            </a:r>
            <a:r>
              <a:rPr sz="1800" spc="143" dirty="0">
                <a:latin typeface="Times New Roman"/>
                <a:cs typeface="Times New Roman"/>
              </a:rPr>
              <a:t>,</a:t>
            </a:r>
            <a:r>
              <a:rPr sz="1800" i="1" spc="111" dirty="0">
                <a:latin typeface="Times New Roman"/>
                <a:cs typeface="Times New Roman"/>
              </a:rPr>
              <a:t>t</a:t>
            </a:r>
            <a:r>
              <a:rPr sz="1800" dirty="0">
                <a:latin typeface="Times New Roman"/>
                <a:cs typeface="Times New Roman"/>
              </a:rPr>
              <a:t>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557123" y="1651669"/>
            <a:ext cx="969987" cy="415733"/>
          </a:xfrm>
          <a:custGeom>
            <a:avLst/>
            <a:gdLst/>
            <a:ahLst/>
            <a:cxnLst/>
            <a:rect l="l" t="t" r="r" b="b"/>
            <a:pathLst>
              <a:path w="1066800" h="609600">
                <a:moveTo>
                  <a:pt x="0" y="609336"/>
                </a:moveTo>
                <a:lnTo>
                  <a:pt x="1066717" y="609336"/>
                </a:lnTo>
                <a:lnTo>
                  <a:pt x="1066717" y="0"/>
                </a:lnTo>
              </a:path>
            </a:pathLst>
          </a:custGeom>
          <a:ln w="19046">
            <a:solidFill>
              <a:srgbClr val="9900CC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468966" y="2032289"/>
            <a:ext cx="92486" cy="7402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481128" y="1616736"/>
            <a:ext cx="91793" cy="7402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528025" y="1656863"/>
            <a:ext cx="969987" cy="0"/>
          </a:xfrm>
          <a:custGeom>
            <a:avLst/>
            <a:gdLst/>
            <a:ahLst/>
            <a:cxnLst/>
            <a:rect l="l" t="t" r="r" b="b"/>
            <a:pathLst>
              <a:path w="1066800">
                <a:moveTo>
                  <a:pt x="0" y="0"/>
                </a:moveTo>
                <a:lnTo>
                  <a:pt x="1066717" y="0"/>
                </a:lnTo>
              </a:path>
            </a:pathLst>
          </a:custGeom>
          <a:ln w="19048">
            <a:solidFill>
              <a:srgbClr val="FF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15555" y="1650629"/>
            <a:ext cx="0" cy="415733"/>
          </a:xfrm>
          <a:custGeom>
            <a:avLst/>
            <a:gdLst/>
            <a:ahLst/>
            <a:cxnLst/>
            <a:rect l="l" t="t" r="r" b="b"/>
            <a:pathLst>
              <a:path h="609600">
                <a:moveTo>
                  <a:pt x="0" y="609336"/>
                </a:moveTo>
                <a:lnTo>
                  <a:pt x="0" y="0"/>
                </a:lnTo>
              </a:path>
            </a:pathLst>
          </a:custGeom>
          <a:ln w="19041">
            <a:solidFill>
              <a:srgbClr val="FF0000"/>
            </a:solidFill>
            <a:prstDash val="sysDot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557275" y="1324794"/>
            <a:ext cx="1307494" cy="9446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10677" y="1358031"/>
            <a:ext cx="1185924" cy="888628"/>
          </a:xfrm>
          <a:custGeom>
            <a:avLst/>
            <a:gdLst/>
            <a:ahLst/>
            <a:cxnLst/>
            <a:rect l="l" t="t" r="r" b="b"/>
            <a:pathLst>
              <a:path w="1304290" h="1303020">
                <a:moveTo>
                  <a:pt x="0" y="664969"/>
                </a:moveTo>
                <a:lnTo>
                  <a:pt x="655360" y="1302486"/>
                </a:lnTo>
                <a:lnTo>
                  <a:pt x="1303846" y="637516"/>
                </a:lnTo>
                <a:lnTo>
                  <a:pt x="648486" y="0"/>
                </a:lnTo>
                <a:lnTo>
                  <a:pt x="0" y="664969"/>
                </a:lnTo>
                <a:close/>
              </a:path>
            </a:pathLst>
          </a:custGeom>
          <a:ln w="9540">
            <a:solidFill>
              <a:srgbClr val="00CC6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6027645" y="1723294"/>
            <a:ext cx="139147" cy="256424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600" i="1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420516" y="2991876"/>
            <a:ext cx="1312045" cy="96984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444422" y="3033763"/>
            <a:ext cx="1232691" cy="715581"/>
          </a:xfrm>
          <a:prstGeom prst="rect">
            <a:avLst/>
          </a:prstGeom>
          <a:ln w="9500">
            <a:solidFill>
              <a:srgbClr val="00CC66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 marR="151562" algn="ctr">
              <a:spcBef>
                <a:spcPts val="1460"/>
              </a:spcBef>
            </a:pPr>
            <a:r>
              <a:rPr sz="1600" i="1" spc="-4" dirty="0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31334" y="2669947"/>
            <a:ext cx="3505809" cy="733478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30312">
              <a:spcBef>
                <a:spcPts val="80"/>
              </a:spcBef>
            </a:pPr>
            <a:r>
              <a:rPr sz="1900" i="1" dirty="0">
                <a:latin typeface="Calibri"/>
                <a:cs typeface="Calibri"/>
              </a:rPr>
              <a:t>Chessboard</a:t>
            </a:r>
            <a:r>
              <a:rPr sz="1900" i="1" spc="-8" dirty="0">
                <a:latin typeface="Calibri"/>
                <a:cs typeface="Calibri"/>
              </a:rPr>
              <a:t> distance</a:t>
            </a:r>
            <a:endParaRPr sz="1900">
              <a:latin typeface="Calibri"/>
              <a:cs typeface="Calibri"/>
            </a:endParaRPr>
          </a:p>
          <a:p>
            <a:pPr marL="334446">
              <a:spcBef>
                <a:spcPts val="1249"/>
              </a:spcBef>
            </a:pPr>
            <a:r>
              <a:rPr sz="1800" i="1" spc="-40" dirty="0">
                <a:latin typeface="Times New Roman"/>
                <a:cs typeface="Times New Roman"/>
              </a:rPr>
              <a:t>D</a:t>
            </a:r>
            <a:r>
              <a:rPr sz="1500" spc="-60" baseline="-24444" dirty="0">
                <a:latin typeface="Times New Roman"/>
                <a:cs typeface="Times New Roman"/>
              </a:rPr>
              <a:t>8</a:t>
            </a:r>
            <a:r>
              <a:rPr sz="1500" spc="-137" baseline="-244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-167" dirty="0">
                <a:latin typeface="Times New Roman"/>
                <a:cs typeface="Times New Roman"/>
              </a:rPr>
              <a:t> </a:t>
            </a:r>
            <a:r>
              <a:rPr sz="1800" i="1" spc="16" dirty="0">
                <a:latin typeface="Times New Roman"/>
                <a:cs typeface="Times New Roman"/>
              </a:rPr>
              <a:t>p</a:t>
            </a:r>
            <a:r>
              <a:rPr sz="1800" spc="16" dirty="0">
                <a:latin typeface="Times New Roman"/>
                <a:cs typeface="Times New Roman"/>
              </a:rPr>
              <a:t>,</a:t>
            </a:r>
            <a:r>
              <a:rPr sz="1800" spc="-255" dirty="0">
                <a:latin typeface="Times New Roman"/>
                <a:cs typeface="Times New Roman"/>
              </a:rPr>
              <a:t> </a:t>
            </a:r>
            <a:r>
              <a:rPr sz="1800" i="1" spc="24" dirty="0">
                <a:latin typeface="Times New Roman"/>
                <a:cs typeface="Times New Roman"/>
              </a:rPr>
              <a:t>q</a:t>
            </a:r>
            <a:r>
              <a:rPr sz="1800" spc="24" dirty="0">
                <a:latin typeface="Times New Roman"/>
                <a:cs typeface="Times New Roman"/>
              </a:rPr>
              <a:t>)</a:t>
            </a:r>
            <a:r>
              <a:rPr sz="1800" spc="-2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</a:t>
            </a:r>
            <a:r>
              <a:rPr sz="1800" spc="-12" dirty="0">
                <a:latin typeface="Times New Roman"/>
                <a:cs typeface="Times New Roman"/>
              </a:rPr>
              <a:t> </a:t>
            </a:r>
            <a:r>
              <a:rPr sz="1800" spc="-4" dirty="0">
                <a:latin typeface="Times New Roman"/>
                <a:cs typeface="Times New Roman"/>
              </a:rPr>
              <a:t>max(|</a:t>
            </a:r>
            <a:r>
              <a:rPr sz="1800" spc="-60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i="1" spc="-76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88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-80" dirty="0">
                <a:latin typeface="Times New Roman"/>
                <a:cs typeface="Times New Roman"/>
              </a:rPr>
              <a:t> </a:t>
            </a:r>
            <a:r>
              <a:rPr sz="1800" spc="16" dirty="0">
                <a:latin typeface="Times New Roman"/>
                <a:cs typeface="Times New Roman"/>
              </a:rPr>
              <a:t>|,|</a:t>
            </a:r>
            <a:r>
              <a:rPr sz="1800" spc="28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-56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44" dirty="0">
                <a:latin typeface="Times New Roman"/>
                <a:cs typeface="Times New Roman"/>
              </a:rPr>
              <a:t> </a:t>
            </a:r>
            <a:r>
              <a:rPr sz="1800" spc="-20" dirty="0">
                <a:latin typeface="Times New Roman"/>
                <a:cs typeface="Times New Roman"/>
              </a:rPr>
              <a:t>|)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42882" y="871179"/>
            <a:ext cx="2977512" cy="879817"/>
          </a:xfrm>
          <a:prstGeom prst="rect">
            <a:avLst/>
          </a:prstGeom>
        </p:spPr>
        <p:txBody>
          <a:bodyPr vert="horz" wrap="square" lIns="0" tIns="167728" rIns="0" bIns="0" rtlCol="0">
            <a:spAutoFit/>
          </a:bodyPr>
          <a:lstStyle/>
          <a:p>
            <a:pPr marL="20208">
              <a:spcBef>
                <a:spcPts val="1321"/>
              </a:spcBef>
            </a:pPr>
            <a:r>
              <a:rPr sz="1900" i="1" spc="-4" dirty="0">
                <a:latin typeface="Calibri"/>
                <a:cs typeface="Calibri"/>
              </a:rPr>
              <a:t>City-block</a:t>
            </a:r>
            <a:r>
              <a:rPr sz="1900" i="1" spc="-16" dirty="0">
                <a:latin typeface="Calibri"/>
                <a:cs typeface="Calibri"/>
              </a:rPr>
              <a:t> </a:t>
            </a:r>
            <a:r>
              <a:rPr sz="1900" i="1" spc="-8" dirty="0">
                <a:latin typeface="Calibri"/>
                <a:cs typeface="Calibri"/>
              </a:rPr>
              <a:t>distance</a:t>
            </a:r>
            <a:endParaRPr sz="1900">
              <a:latin typeface="Calibri"/>
              <a:cs typeface="Calibri"/>
            </a:endParaRPr>
          </a:p>
          <a:p>
            <a:pPr marL="316259">
              <a:spcBef>
                <a:spcPts val="1142"/>
              </a:spcBef>
            </a:pPr>
            <a:r>
              <a:rPr sz="1800" i="1" spc="-20" dirty="0">
                <a:latin typeface="Times New Roman"/>
                <a:cs typeface="Times New Roman"/>
              </a:rPr>
              <a:t>D</a:t>
            </a:r>
            <a:r>
              <a:rPr sz="1500" spc="-29" baseline="-24444" dirty="0">
                <a:latin typeface="Times New Roman"/>
                <a:cs typeface="Times New Roman"/>
              </a:rPr>
              <a:t>4</a:t>
            </a:r>
            <a:r>
              <a:rPr sz="1500" spc="-101" baseline="-244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(</a:t>
            </a:r>
            <a:r>
              <a:rPr sz="1800" spc="-167" dirty="0">
                <a:latin typeface="Times New Roman"/>
                <a:cs typeface="Times New Roman"/>
              </a:rPr>
              <a:t> </a:t>
            </a:r>
            <a:r>
              <a:rPr sz="1800" i="1" spc="16" dirty="0">
                <a:latin typeface="Times New Roman"/>
                <a:cs typeface="Times New Roman"/>
              </a:rPr>
              <a:t>p</a:t>
            </a:r>
            <a:r>
              <a:rPr sz="1800" spc="16" dirty="0">
                <a:latin typeface="Times New Roman"/>
                <a:cs typeface="Times New Roman"/>
              </a:rPr>
              <a:t>,</a:t>
            </a:r>
            <a:r>
              <a:rPr sz="1800" spc="-255" dirty="0">
                <a:latin typeface="Times New Roman"/>
                <a:cs typeface="Times New Roman"/>
              </a:rPr>
              <a:t> </a:t>
            </a:r>
            <a:r>
              <a:rPr sz="1800" i="1" spc="24" dirty="0">
                <a:latin typeface="Times New Roman"/>
                <a:cs typeface="Times New Roman"/>
              </a:rPr>
              <a:t>q</a:t>
            </a:r>
            <a:r>
              <a:rPr sz="1800" spc="24" dirty="0">
                <a:latin typeface="Times New Roman"/>
                <a:cs typeface="Times New Roman"/>
              </a:rPr>
              <a:t>)</a:t>
            </a:r>
            <a:r>
              <a:rPr sz="1800" spc="-24" dirty="0">
                <a:latin typeface="Times New Roman"/>
                <a:cs typeface="Times New Roman"/>
              </a:rPr>
              <a:t> </a:t>
            </a:r>
            <a:r>
              <a:rPr sz="1800" spc="-12" dirty="0">
                <a:latin typeface="Symbol"/>
                <a:cs typeface="Symbol"/>
              </a:rPr>
              <a:t></a:t>
            </a:r>
            <a:r>
              <a:rPr sz="1800" spc="-12" dirty="0">
                <a:latin typeface="Times New Roman"/>
                <a:cs typeface="Times New Roman"/>
              </a:rPr>
              <a:t>|</a:t>
            </a:r>
            <a:r>
              <a:rPr sz="1800" spc="-64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x</a:t>
            </a:r>
            <a:r>
              <a:rPr sz="1800" i="1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88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s</a:t>
            </a:r>
            <a:r>
              <a:rPr sz="1800" i="1" spc="-8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|</a:t>
            </a:r>
            <a:r>
              <a:rPr sz="1800" spc="-143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</a:t>
            </a:r>
            <a:r>
              <a:rPr sz="1800" spc="-8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|</a:t>
            </a:r>
            <a:r>
              <a:rPr sz="1800" spc="28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y</a:t>
            </a:r>
            <a:r>
              <a:rPr sz="1800" i="1" spc="-60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Symbol"/>
                <a:cs typeface="Symbol"/>
              </a:rPr>
              <a:t></a:t>
            </a:r>
            <a:r>
              <a:rPr sz="1800" spc="-155" dirty="0">
                <a:latin typeface="Times New Roman"/>
                <a:cs typeface="Times New Roman"/>
              </a:rPr>
              <a:t> </a:t>
            </a:r>
            <a:r>
              <a:rPr sz="1800" i="1" dirty="0">
                <a:latin typeface="Times New Roman"/>
                <a:cs typeface="Times New Roman"/>
              </a:rPr>
              <a:t>t</a:t>
            </a:r>
            <a:r>
              <a:rPr sz="1800" i="1" spc="-44" dirty="0">
                <a:latin typeface="Times New Roman"/>
                <a:cs typeface="Times New Roman"/>
              </a:rPr>
              <a:t> </a:t>
            </a:r>
            <a:r>
              <a:rPr sz="1800" dirty="0">
                <a:latin typeface="Times New Roman"/>
                <a:cs typeface="Times New Roman"/>
              </a:rPr>
              <a:t>|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5003514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Distance </a:t>
            </a:r>
            <a:r>
              <a:rPr sz="3400" b="0" spc="-72" dirty="0">
                <a:solidFill>
                  <a:srgbClr val="000000"/>
                </a:solidFill>
                <a:latin typeface="Calibri Light"/>
                <a:cs typeface="Calibri Light"/>
              </a:rPr>
              <a:t>w.r.t.</a:t>
            </a:r>
            <a:r>
              <a:rPr sz="3400" b="0" spc="-48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adjacency</a:t>
            </a:r>
            <a:endParaRPr sz="3400">
              <a:latin typeface="Calibri Light"/>
              <a:cs typeface="Calibri Light"/>
            </a:endParaRPr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2775076" y="2221985"/>
          <a:ext cx="2640901" cy="220951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6239"/>
                <a:gridCol w="482106"/>
                <a:gridCol w="482106"/>
                <a:gridCol w="482106"/>
                <a:gridCol w="482106"/>
                <a:gridCol w="356238"/>
              </a:tblGrid>
              <a:tr h="366519">
                <a:tc>
                  <a:txBody>
                    <a:bodyPr/>
                    <a:lstStyle/>
                    <a:p>
                      <a:pPr marL="34290">
                        <a:lnSpc>
                          <a:spcPts val="3775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5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3775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3775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3775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R="24130" algn="r">
                        <a:lnSpc>
                          <a:spcPts val="3775"/>
                        </a:lnSpc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/>
                </a:tc>
              </a:tr>
              <a:tr h="40120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16954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</a:tr>
              <a:tr h="401207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</a:tr>
              <a:tr h="401206">
                <a:tc>
                  <a:txBody>
                    <a:bodyPr/>
                    <a:lstStyle/>
                    <a:p>
                      <a:pPr marL="31750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ct val="1000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</a:tr>
              <a:tr h="366519">
                <a:tc>
                  <a:txBody>
                    <a:bodyPr/>
                    <a:lstStyle/>
                    <a:p>
                      <a:pPr marL="34290">
                        <a:lnSpc>
                          <a:spcPts val="41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41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41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2540" algn="ctr">
                        <a:lnSpc>
                          <a:spcPts val="41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L="172085">
                        <a:lnSpc>
                          <a:spcPts val="41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1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  <a:tc>
                  <a:txBody>
                    <a:bodyPr/>
                    <a:lstStyle/>
                    <a:p>
                      <a:pPr marR="26670" algn="r">
                        <a:lnSpc>
                          <a:spcPts val="4100"/>
                        </a:lnSpc>
                        <a:spcBef>
                          <a:spcPts val="30"/>
                        </a:spcBef>
                      </a:pPr>
                      <a:r>
                        <a:rPr sz="2400" dirty="0">
                          <a:latin typeface="Times New Roman"/>
                          <a:cs typeface="Times New Roman"/>
                        </a:rPr>
                        <a:t>0</a:t>
                      </a:r>
                      <a:endParaRPr sz="2400">
                        <a:latin typeface="Times New Roman"/>
                        <a:cs typeface="Times New Roman"/>
                      </a:endParaRPr>
                    </a:p>
                  </a:txBody>
                  <a:tcPr marL="0" marR="0" marT="2598" marB="0"/>
                </a:tc>
              </a:tr>
            </a:tbl>
          </a:graphicData>
        </a:graphic>
      </p:graphicFrame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643194" y="1230005"/>
            <a:ext cx="6891523" cy="1491467"/>
          </a:xfrm>
          <a:prstGeom prst="rect">
            <a:avLst/>
          </a:prstGeom>
        </p:spPr>
        <p:txBody>
          <a:bodyPr vert="horz" wrap="square" lIns="0" tIns="39911" rIns="0" bIns="0" rtlCol="0">
            <a:spAutoFit/>
          </a:bodyPr>
          <a:lstStyle/>
          <a:p>
            <a:pPr marL="10104" marR="4042">
              <a:lnSpc>
                <a:spcPct val="89700"/>
              </a:lnSpc>
              <a:spcBef>
                <a:spcPts val="314"/>
              </a:spcBef>
            </a:pPr>
            <a:r>
              <a:rPr spc="-4" dirty="0"/>
              <a:t>In the simple </a:t>
            </a:r>
            <a:r>
              <a:rPr dirty="0"/>
              <a:t>binary </a:t>
            </a:r>
            <a:r>
              <a:rPr spc="-8" dirty="0"/>
              <a:t>image </a:t>
            </a:r>
            <a:r>
              <a:rPr spc="-32" dirty="0"/>
              <a:t>below, </a:t>
            </a:r>
            <a:r>
              <a:rPr spc="-16" dirty="0"/>
              <a:t>draw </a:t>
            </a:r>
            <a:r>
              <a:rPr dirty="0"/>
              <a:t>a </a:t>
            </a:r>
            <a:r>
              <a:rPr spc="-8" dirty="0"/>
              <a:t>shortest 4-path </a:t>
            </a:r>
            <a:r>
              <a:rPr dirty="0"/>
              <a:t>and  a </a:t>
            </a:r>
            <a:r>
              <a:rPr spc="-8" dirty="0"/>
              <a:t>shortest 8-path </a:t>
            </a:r>
            <a:r>
              <a:rPr spc="-12" dirty="0"/>
              <a:t>from pixel </a:t>
            </a:r>
            <a:r>
              <a:rPr i="1" dirty="0">
                <a:latin typeface="Calibri"/>
                <a:cs typeface="Calibri"/>
              </a:rPr>
              <a:t>p </a:t>
            </a:r>
            <a:r>
              <a:rPr spc="-12" dirty="0"/>
              <a:t>to pixel </a:t>
            </a:r>
            <a:r>
              <a:rPr i="1" dirty="0">
                <a:latin typeface="Calibri"/>
                <a:cs typeface="Calibri"/>
              </a:rPr>
              <a:t>q </a:t>
            </a:r>
            <a:r>
              <a:rPr spc="-4" dirty="0"/>
              <a:t>(if they </a:t>
            </a:r>
            <a:r>
              <a:rPr spc="-12" dirty="0"/>
              <a:t>exist). </a:t>
            </a:r>
            <a:r>
              <a:rPr dirty="0"/>
              <a:t>The  </a:t>
            </a:r>
            <a:r>
              <a:rPr spc="-8" dirty="0"/>
              <a:t>paths must </a:t>
            </a:r>
            <a:r>
              <a:rPr spc="-4" dirty="0"/>
              <a:t>pass </a:t>
            </a:r>
            <a:r>
              <a:rPr spc="-8" dirty="0"/>
              <a:t>through </a:t>
            </a:r>
            <a:r>
              <a:rPr spc="-12" dirty="0"/>
              <a:t>pixels </a:t>
            </a:r>
            <a:r>
              <a:rPr spc="-4" dirty="0"/>
              <a:t>of </a:t>
            </a:r>
            <a:r>
              <a:rPr spc="-8" dirty="0"/>
              <a:t>value</a:t>
            </a:r>
            <a:r>
              <a:rPr spc="-4" dirty="0"/>
              <a:t> 1.</a:t>
            </a:r>
          </a:p>
          <a:p>
            <a:pPr>
              <a:spcBef>
                <a:spcPts val="36"/>
              </a:spcBef>
            </a:pPr>
            <a:endParaRPr sz="2100"/>
          </a:p>
          <a:p>
            <a:pPr marR="1346879" algn="r"/>
            <a:r>
              <a:rPr sz="2200" i="1" dirty="0"/>
              <a:t>p</a:t>
            </a:r>
            <a:endParaRPr sz="2200"/>
          </a:p>
        </p:txBody>
      </p:sp>
      <p:sp>
        <p:nvSpPr>
          <p:cNvPr id="5" name="object 5"/>
          <p:cNvSpPr txBox="1"/>
          <p:nvPr/>
        </p:nvSpPr>
        <p:spPr>
          <a:xfrm>
            <a:off x="2241312" y="3887827"/>
            <a:ext cx="189377" cy="348757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2200" i="1" dirty="0">
                <a:latin typeface="Calibri"/>
                <a:cs typeface="Calibri"/>
              </a:rPr>
              <a:t>q</a:t>
            </a:r>
            <a:endParaRPr sz="22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43194" y="422421"/>
            <a:ext cx="5003514" cy="536483"/>
          </a:xfrm>
          <a:prstGeom prst="rect">
            <a:avLst/>
          </a:prstGeom>
        </p:spPr>
        <p:txBody>
          <a:bodyPr vert="horz" wrap="square" lIns="0" tIns="13135" rIns="0" bIns="0" rtlCol="0">
            <a:spAutoFit/>
          </a:bodyPr>
          <a:lstStyle/>
          <a:p>
            <a:pPr marL="10104">
              <a:spcBef>
                <a:spcPts val="103"/>
              </a:spcBef>
            </a:pPr>
            <a:r>
              <a:rPr sz="3400" b="0" spc="40" dirty="0">
                <a:solidFill>
                  <a:srgbClr val="000000"/>
                </a:solidFill>
                <a:latin typeface="Calibri Light"/>
                <a:cs typeface="Calibri Light"/>
              </a:rPr>
              <a:t>Distance </a:t>
            </a:r>
            <a:r>
              <a:rPr sz="3400" b="0" spc="-72" dirty="0">
                <a:solidFill>
                  <a:srgbClr val="000000"/>
                </a:solidFill>
                <a:latin typeface="Calibri Light"/>
                <a:cs typeface="Calibri Light"/>
              </a:rPr>
              <a:t>w.r.t.</a:t>
            </a:r>
            <a:r>
              <a:rPr sz="3400" b="0" spc="-48" dirty="0">
                <a:solidFill>
                  <a:srgbClr val="000000"/>
                </a:solidFill>
                <a:latin typeface="Calibri Light"/>
                <a:cs typeface="Calibri Light"/>
              </a:rPr>
              <a:t> </a:t>
            </a:r>
            <a:r>
              <a:rPr sz="3400" b="0" spc="52" dirty="0">
                <a:solidFill>
                  <a:srgbClr val="000000"/>
                </a:solidFill>
                <a:latin typeface="Calibri Light"/>
                <a:cs typeface="Calibri Light"/>
              </a:rPr>
              <a:t>adjacency</a:t>
            </a:r>
            <a:endParaRPr sz="3400">
              <a:latin typeface="Calibri Light"/>
              <a:cs typeface="Calibri Light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4879127" y="1970848"/>
            <a:ext cx="2649333" cy="13096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04170" y="1956701"/>
            <a:ext cx="2722345" cy="12995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88755" y="1370650"/>
            <a:ext cx="1765607" cy="3025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900" spc="-8" dirty="0">
                <a:latin typeface="Calibri"/>
                <a:cs typeface="Calibri"/>
              </a:rPr>
              <a:t>Shortest</a:t>
            </a:r>
            <a:r>
              <a:rPr sz="1900" spc="-48" dirty="0">
                <a:latin typeface="Calibri"/>
                <a:cs typeface="Calibri"/>
              </a:rPr>
              <a:t> </a:t>
            </a:r>
            <a:r>
              <a:rPr sz="1900" spc="-8" dirty="0">
                <a:latin typeface="Calibri"/>
                <a:cs typeface="Calibri"/>
              </a:rPr>
              <a:t>4-path</a:t>
            </a:r>
            <a:endParaRPr sz="1900">
              <a:latin typeface="Calibri"/>
              <a:cs typeface="Calibri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35963" y="1370650"/>
            <a:ext cx="1765607" cy="302590"/>
          </a:xfrm>
          <a:prstGeom prst="rect">
            <a:avLst/>
          </a:prstGeom>
        </p:spPr>
        <p:txBody>
          <a:bodyPr vert="horz" wrap="square" lIns="0" tIns="10104" rIns="0" bIns="0" rtlCol="0">
            <a:spAutoFit/>
          </a:bodyPr>
          <a:lstStyle/>
          <a:p>
            <a:pPr marL="10104">
              <a:spcBef>
                <a:spcPts val="80"/>
              </a:spcBef>
            </a:pPr>
            <a:r>
              <a:rPr sz="1900" spc="-8" dirty="0">
                <a:latin typeface="Calibri"/>
                <a:cs typeface="Calibri"/>
              </a:rPr>
              <a:t>Shortest</a:t>
            </a:r>
            <a:r>
              <a:rPr sz="1900" spc="-48" dirty="0">
                <a:latin typeface="Calibri"/>
                <a:cs typeface="Calibri"/>
              </a:rPr>
              <a:t> </a:t>
            </a:r>
            <a:r>
              <a:rPr sz="1900" spc="-8" dirty="0">
                <a:latin typeface="Calibri"/>
                <a:cs typeface="Calibri"/>
              </a:rPr>
              <a:t>8-path</a:t>
            </a:r>
            <a:endParaRPr sz="1900">
              <a:latin typeface="Calibri"/>
              <a:cs typeface="Calibri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</TotalTime>
  <Words>3525</Words>
  <Application>Microsoft Office PowerPoint</Application>
  <PresentationFormat>自定义</PresentationFormat>
  <Paragraphs>729</Paragraphs>
  <Slides>108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108</vt:i4>
      </vt:variant>
    </vt:vector>
  </HeadingPairs>
  <TitlesOfParts>
    <vt:vector size="109" baseType="lpstr">
      <vt:lpstr>Office Theme</vt:lpstr>
      <vt:lpstr>0930714 Digital Image Processing</vt:lpstr>
      <vt:lpstr>Basic Information</vt:lpstr>
      <vt:lpstr>Slides</vt:lpstr>
      <vt:lpstr>Reference Textbook</vt:lpstr>
      <vt:lpstr>Grading</vt:lpstr>
      <vt:lpstr>What is this course about?</vt:lpstr>
      <vt:lpstr>Face Beautification</vt:lpstr>
      <vt:lpstr>Image Filtering</vt:lpstr>
      <vt:lpstr>Image Superresolution</vt:lpstr>
      <vt:lpstr>Face Recognition</vt:lpstr>
      <vt:lpstr>Object Recognition</vt:lpstr>
      <vt:lpstr>Pedestrian Detection</vt:lpstr>
      <vt:lpstr>Scene Parsing</vt:lpstr>
      <vt:lpstr>Topics</vt:lpstr>
      <vt:lpstr>Image Representations</vt:lpstr>
      <vt:lpstr>Image Processing</vt:lpstr>
      <vt:lpstr>Visual Understanding</vt:lpstr>
      <vt:lpstr>What is an Image?</vt:lpstr>
      <vt:lpstr>Example of Digital Images</vt:lpstr>
      <vt:lpstr>Imaging System</vt:lpstr>
      <vt:lpstr>Digital Image?</vt:lpstr>
      <vt:lpstr>Digital Image</vt:lpstr>
      <vt:lpstr>What is image Processing?</vt:lpstr>
      <vt:lpstr>Example Operation: Noise Removal</vt:lpstr>
      <vt:lpstr>PowerPoint 演示文稿</vt:lpstr>
      <vt:lpstr>Example: Contrast Adjustment</vt:lpstr>
      <vt:lpstr>Example: Edge Detection</vt:lpstr>
      <vt:lpstr>Example: Region Detection,  Segmentation</vt:lpstr>
      <vt:lpstr>Example: Image Compression</vt:lpstr>
      <vt:lpstr>Example: Image Inpainting</vt:lpstr>
      <vt:lpstr>Examples: Artistic (Movie Special )Effects</vt:lpstr>
      <vt:lpstr>Applications of Image Processing</vt:lpstr>
      <vt:lpstr>Applications of Image Processing</vt:lpstr>
      <vt:lpstr>Applications of Image Processing: Medicine</vt:lpstr>
      <vt:lpstr>Applications of Image Processing</vt:lpstr>
      <vt:lpstr>Applications of Image Processing:  Geographic Information Systems (GIS)</vt:lpstr>
      <vt:lpstr>Applications of Image Processing: Law  Enforcement</vt:lpstr>
      <vt:lpstr>Applications of Image Processing: HCI</vt:lpstr>
      <vt:lpstr>Relationship with other Fields</vt:lpstr>
      <vt:lpstr>Key Stages in Digital Image Processing</vt:lpstr>
      <vt:lpstr>Key Stages in Digital Image Processing:  Image Aquisition</vt:lpstr>
      <vt:lpstr>Key Stages in Digital Image Processing:  Image Enhancement</vt:lpstr>
      <vt:lpstr>Key Stages in Digital Image Processing:  Image Restoration</vt:lpstr>
      <vt:lpstr>Key Stages in Digital Image Processing:  Morphological Processing</vt:lpstr>
      <vt:lpstr>Key Stages in Digital Image Processing:  Segmentation</vt:lpstr>
      <vt:lpstr>Key Stages in Digital Image Processing:  Object Recognition</vt:lpstr>
      <vt:lpstr>Key Stages in Digital Image Processing:  Representation &amp; Description</vt:lpstr>
      <vt:lpstr>Key Stages in Digital Image Processing:  Image Compression</vt:lpstr>
      <vt:lpstr>Key Stages in Digital Image Processing:  Colour Image Processing</vt:lpstr>
      <vt:lpstr>Light And The Electromagnetic  Spectrum</vt:lpstr>
      <vt:lpstr>Reflected Light</vt:lpstr>
      <vt:lpstr>Electromagnetic Spectrum and IP</vt:lpstr>
      <vt:lpstr>Images from Different EM Radiation</vt:lpstr>
      <vt:lpstr>Human Visual System: Structure Of  The Human Eye</vt:lpstr>
      <vt:lpstr>Image Formation In The Eye</vt:lpstr>
      <vt:lpstr>Image Formation</vt:lpstr>
      <vt:lpstr>Thin Lens</vt:lpstr>
      <vt:lpstr>Brightness Adaptation &amp;  Discrimination</vt:lpstr>
      <vt:lpstr>Brightness Adaptation &amp;  Discrimination: Mach Band Effect</vt:lpstr>
      <vt:lpstr>Brightness Adaptation &amp;  Discrimination</vt:lpstr>
      <vt:lpstr>Image Acquisition</vt:lpstr>
      <vt:lpstr>Image Sensing</vt:lpstr>
      <vt:lpstr>Spatial Sampling</vt:lpstr>
      <vt:lpstr>Image (Spatial) Sampling</vt:lpstr>
      <vt:lpstr>Image Quantization</vt:lpstr>
      <vt:lpstr>Image Sampling And Quantization</vt:lpstr>
      <vt:lpstr>Image as Discrete Function</vt:lpstr>
      <vt:lpstr>Image as a Function</vt:lpstr>
      <vt:lpstr>Representing Images</vt:lpstr>
      <vt:lpstr>Spatial Resolution</vt:lpstr>
      <vt:lpstr>PowerPoint 演示文稿</vt:lpstr>
      <vt:lpstr>PowerPoint 演示文稿</vt:lpstr>
      <vt:lpstr>Intensity Level Resolution</vt:lpstr>
      <vt:lpstr>PowerPoint 演示文稿</vt:lpstr>
      <vt:lpstr>Saturation &amp; Noise</vt:lpstr>
      <vt:lpstr>Resolution: How Much Is Enough?</vt:lpstr>
      <vt:lpstr>Resolution: How Much Is Enough?</vt:lpstr>
      <vt:lpstr>Intensity Level Resolution</vt:lpstr>
      <vt:lpstr>Resampling &amp; Interpolation First step: align the grid.</vt:lpstr>
      <vt:lpstr>Nearest Neighbor Interpolation</vt:lpstr>
      <vt:lpstr>PowerPoint 演示文稿</vt:lpstr>
      <vt:lpstr>Linear Interpolation</vt:lpstr>
      <vt:lpstr>Bilinear Interpolation</vt:lpstr>
      <vt:lpstr>Comparison of Interpolation  Methods</vt:lpstr>
      <vt:lpstr>Adjacency</vt:lpstr>
      <vt:lpstr>Neighbourhoods of a pixel</vt:lpstr>
      <vt:lpstr>Neighbourhoods of a pixel</vt:lpstr>
      <vt:lpstr>Neighbourhoods of a pixel</vt:lpstr>
      <vt:lpstr>Neighbourhoods of a pixel</vt:lpstr>
      <vt:lpstr>What is adjacency?</vt:lpstr>
      <vt:lpstr>Three types of Adjacency</vt:lpstr>
      <vt:lpstr>What is adjacency?</vt:lpstr>
      <vt:lpstr>Path</vt:lpstr>
      <vt:lpstr>Connected Component</vt:lpstr>
      <vt:lpstr>Regions</vt:lpstr>
      <vt:lpstr>Distances</vt:lpstr>
      <vt:lpstr>Distances</vt:lpstr>
      <vt:lpstr>Distance w.r.t. adjacency</vt:lpstr>
      <vt:lpstr>Distance w.r.t. adjacency</vt:lpstr>
      <vt:lpstr>Image File Formats</vt:lpstr>
      <vt:lpstr>How many Bits Per Image Element?</vt:lpstr>
      <vt:lpstr>Mathematics for Image Processing</vt:lpstr>
      <vt:lpstr>About This Course</vt:lpstr>
      <vt:lpstr>About This Course</vt:lpstr>
      <vt:lpstr>About This Course</vt:lpstr>
      <vt:lpstr>Administrivia: Syllabus Summary</vt:lpstr>
      <vt:lpstr>References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EIE4512 Digital Image Processing</dc:title>
  <cp:lastModifiedBy>x200Tablet</cp:lastModifiedBy>
  <cp:revision>14</cp:revision>
  <dcterms:created xsi:type="dcterms:W3CDTF">2020-08-31T06:58:53Z</dcterms:created>
  <dcterms:modified xsi:type="dcterms:W3CDTF">2020-08-31T07:34:56Z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2019-01-09T00:00:00Z</vt:filetime>
  </property>
  <property fmtid="{D5CDD505-2E9C-101B-9397-08002B2CF9AE}" pid="3" name="Creator">
    <vt:lpwstr>Adobe Acrobat Pro 11.0.0</vt:lpwstr>
  </property>
  <property fmtid="{D5CDD505-2E9C-101B-9397-08002B2CF9AE}" pid="4" name="LastSaved">
    <vt:filetime>2020-08-31T00:00:00Z</vt:filetime>
  </property>
</Properties>
</file>